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518_309A734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5"/>
    <p:sldMasterId id="2147483759" r:id="rId6"/>
    <p:sldMasterId id="2147483779" r:id="rId7"/>
    <p:sldMasterId id="2147483772" r:id="rId8"/>
    <p:sldMasterId id="2147483765" r:id="rId9"/>
  </p:sldMasterIdLst>
  <p:notesMasterIdLst>
    <p:notesMasterId r:id="rId28"/>
  </p:notesMasterIdLst>
  <p:handoutMasterIdLst>
    <p:handoutMasterId r:id="rId29"/>
  </p:handoutMasterIdLst>
  <p:sldIdLst>
    <p:sldId id="257" r:id="rId10"/>
    <p:sldId id="907" r:id="rId11"/>
    <p:sldId id="592" r:id="rId12"/>
    <p:sldId id="854" r:id="rId13"/>
    <p:sldId id="261" r:id="rId14"/>
    <p:sldId id="267" r:id="rId15"/>
    <p:sldId id="1297" r:id="rId16"/>
    <p:sldId id="1303" r:id="rId17"/>
    <p:sldId id="1302" r:id="rId18"/>
    <p:sldId id="881" r:id="rId19"/>
    <p:sldId id="913" r:id="rId20"/>
    <p:sldId id="1306" r:id="rId21"/>
    <p:sldId id="1304" r:id="rId22"/>
    <p:sldId id="1295" r:id="rId23"/>
    <p:sldId id="1301" r:id="rId24"/>
    <p:sldId id="1300" r:id="rId25"/>
    <p:sldId id="266" r:id="rId26"/>
    <p:sldId id="27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557B20-CD21-2BB5-E990-175EB931B8B8}" name="Colleen Burner" initials="CB" userId="Colleen Burner" providerId="None"/>
  <p188:author id="{F6CC2632-DF5B-B64D-A9F8-98793308F89C}" name="Carmen Oldham" initials="CO" userId="S::coldham@anchorqea.com::e9b03065-b838-4218-a68e-08a156544b48" providerId="AD"/>
  <p188:author id="{14254B40-AF27-457A-B121-449F653FB00E}" name="Kevin Russell" initials="KR" userId="S::krussell@anchorqea.com::7cff3c27-9e65-4eb5-bee7-63abb55040c2" providerId="AD"/>
  <p188:author id="{EB4A0068-9F52-F801-8362-D9C423E76C65}" name="Lee Freeland" initials="LF" userId="S::lfreeland@anchorqea.com::9e4d0517-53ca-4bc5-8315-a60c66c4bc7f" providerId="AD"/>
  <p188:author id="{5036907C-C62F-9159-80EF-139601F53A4E}" name="Rosalie Daggett" initials="RD" userId="S::rdaggett@anchorqea.com::b7970409-3f4b-4adb-8e89-5d01b332417e" providerId="AD"/>
  <p188:author id="{A9770C7F-C112-62A1-B6EC-B1D9AEC0A185}" name="Sydnee Knox" initials="SK" userId="S::sknox@anchorqea.com::f2d94736-b2f7-46e5-a0cc-9b30dfa67a90" providerId="AD"/>
  <p188:author id="{2EA509A8-79D4-F094-46FC-CE4A7B85B448}" name="Ramzy Makhlouf" initials="RM" userId="S::rmakhlouf@anchorqea.com::3e333061-927b-4bba-8888-23ba0801af88" providerId="AD"/>
  <p188:author id="{ACC6A3C4-4813-445B-A506-5BD9FE81E6D6}" name="Terri Scheumann" initials="TS" userId="Terri Scheumann" providerId="None"/>
  <p188:author id="{0082C0C7-4586-CFB0-EBB3-B011D68C0C51}" name="Laura Bateman" initials="LB" userId="S::lbateman@anchorqea.com::65c110c1-1879-4e2a-aafe-6abf7209c9f4" providerId="AD"/>
  <p188:author id="{E70266CD-DAF3-2A50-D2B9-53EFF965D1EC}" name="Tessa M. Dennis" initials="TMD" userId="Tessa M. Dennis" providerId="None"/>
  <p188:author id="{59C7FBE4-A195-EF8E-E85C-4BDA82C4F469}" name="Amy Corp" initials="AC" userId="S::acorp@anchorqea.com::09f8d76a-6eff-40ab-9759-ce06bb9156c5" providerId="AD"/>
  <p188:author id="{A336FCEC-B405-485D-DA98-AD55F3DE4183}" name="Jim Quadrini" initials="JQ" userId="S::jquadrini@anchorqea.com::0799d39a-b2a0-4a09-8ddf-844b515023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dnee Knox" initials="SK" lastIdx="127" clrIdx="0">
    <p:extLst>
      <p:ext uri="{19B8F6BF-5375-455C-9EA6-DF929625EA0E}">
        <p15:presenceInfo xmlns:p15="http://schemas.microsoft.com/office/powerpoint/2012/main" userId="S-1-5-21-1295742510-17848028-1660491571-41863" providerId="AD"/>
      </p:ext>
    </p:extLst>
  </p:cmAuthor>
  <p:cmAuthor id="2" name="Betsy Yanasak" initials="BY" lastIdx="3" clrIdx="1">
    <p:extLst>
      <p:ext uri="{19B8F6BF-5375-455C-9EA6-DF929625EA0E}">
        <p15:presenceInfo xmlns:p15="http://schemas.microsoft.com/office/powerpoint/2012/main" userId="S-1-5-21-1295742510-17848028-1660491571-1094" providerId="AD"/>
      </p:ext>
    </p:extLst>
  </p:cmAuthor>
  <p:cmAuthor id="3" name="Rebecca Gardner" initials="RG" lastIdx="19" clrIdx="2">
    <p:extLst>
      <p:ext uri="{19B8F6BF-5375-455C-9EA6-DF929625EA0E}">
        <p15:presenceInfo xmlns:p15="http://schemas.microsoft.com/office/powerpoint/2012/main" userId="S-1-5-21-1295742510-17848028-1660491571-8384" providerId="AD"/>
      </p:ext>
    </p:extLst>
  </p:cmAuthor>
  <p:cmAuthor id="4" name="Ram K. Mohan" initials="RKM" lastIdx="4" clrIdx="3">
    <p:extLst>
      <p:ext uri="{19B8F6BF-5375-455C-9EA6-DF929625EA0E}">
        <p15:presenceInfo xmlns:p15="http://schemas.microsoft.com/office/powerpoint/2012/main" userId="Ram K. Mohan" providerId="None"/>
      </p:ext>
    </p:extLst>
  </p:cmAuthor>
  <p:cmAuthor id="5" name="Paul LaRosa" initials="PL" lastIdx="8" clrIdx="4">
    <p:extLst>
      <p:ext uri="{19B8F6BF-5375-455C-9EA6-DF929625EA0E}">
        <p15:presenceInfo xmlns:p15="http://schemas.microsoft.com/office/powerpoint/2012/main" userId="S::plarosa@anchorqea.com::bf926916-bd16-4f79-8894-6fefbd384580" providerId="AD"/>
      </p:ext>
    </p:extLst>
  </p:cmAuthor>
  <p:cmAuthor id="6" name="Hannah Garrison" initials="HG" lastIdx="36" clrIdx="5">
    <p:extLst>
      <p:ext uri="{19B8F6BF-5375-455C-9EA6-DF929625EA0E}">
        <p15:presenceInfo xmlns:p15="http://schemas.microsoft.com/office/powerpoint/2012/main" userId="S-1-5-21-1295742510-17848028-1660491571-30286" providerId="AD"/>
      </p:ext>
    </p:extLst>
  </p:cmAuthor>
  <p:cmAuthor id="7" name="Hans Adomeit" initials="HA" lastIdx="60" clrIdx="6">
    <p:extLst>
      <p:ext uri="{19B8F6BF-5375-455C-9EA6-DF929625EA0E}">
        <p15:presenceInfo xmlns:p15="http://schemas.microsoft.com/office/powerpoint/2012/main" userId="Hans Adomeit" providerId="None"/>
      </p:ext>
    </p:extLst>
  </p:cmAuthor>
  <p:cmAuthor id="8" name="Ally Chopic" initials="AC" lastIdx="33" clrIdx="7">
    <p:extLst>
      <p:ext uri="{19B8F6BF-5375-455C-9EA6-DF929625EA0E}">
        <p15:presenceInfo xmlns:p15="http://schemas.microsoft.com/office/powerpoint/2012/main" userId="S::achopic@anchorqea.com::b5d6bd82-def9-4887-b488-56b27aca6898" providerId="AD"/>
      </p:ext>
    </p:extLst>
  </p:cmAuthor>
  <p:cmAuthor id="9" name="Erin Hryciw" initials="EH" lastIdx="4" clrIdx="8">
    <p:extLst>
      <p:ext uri="{19B8F6BF-5375-455C-9EA6-DF929625EA0E}">
        <p15:presenceInfo xmlns:p15="http://schemas.microsoft.com/office/powerpoint/2012/main" userId="S::ehryciw@anchorqea.com::a723e2cb-e427-4209-9949-b7d59e947e19" providerId="AD"/>
      </p:ext>
    </p:extLst>
  </p:cmAuthor>
  <p:cmAuthor id="10" name="Sarah Becker" initials="SB" lastIdx="47" clrIdx="9">
    <p:extLst>
      <p:ext uri="{19B8F6BF-5375-455C-9EA6-DF929625EA0E}">
        <p15:presenceInfo xmlns:p15="http://schemas.microsoft.com/office/powerpoint/2012/main" userId="S::sbecker@anchorqea.com::bec27f7f-4a08-4805-aaad-894299599017" providerId="AD"/>
      </p:ext>
    </p:extLst>
  </p:cmAuthor>
  <p:cmAuthor id="11" name="Jennifer Holsinger" initials="JH" lastIdx="2" clrIdx="10">
    <p:extLst>
      <p:ext uri="{19B8F6BF-5375-455C-9EA6-DF929625EA0E}">
        <p15:presenceInfo xmlns:p15="http://schemas.microsoft.com/office/powerpoint/2012/main" userId="S::jholsinger@anchorqea.com::c092f541-fff4-4780-8cd0-675d22bdae3b" providerId="AD"/>
      </p:ext>
    </p:extLst>
  </p:cmAuthor>
  <p:cmAuthor id="12" name="Terri Scheumann" initials="TS" lastIdx="24" clrIdx="11">
    <p:extLst>
      <p:ext uri="{19B8F6BF-5375-455C-9EA6-DF929625EA0E}">
        <p15:presenceInfo xmlns:p15="http://schemas.microsoft.com/office/powerpoint/2012/main" userId="Terri Scheumann" providerId="None"/>
      </p:ext>
    </p:extLst>
  </p:cmAuthor>
  <p:cmAuthor id="13" name="Rosalie Daggett" initials="RD" lastIdx="1" clrIdx="12">
    <p:extLst>
      <p:ext uri="{19B8F6BF-5375-455C-9EA6-DF929625EA0E}">
        <p15:presenceInfo xmlns:p15="http://schemas.microsoft.com/office/powerpoint/2012/main" userId="S::rdaggett@anchorqea.com::b7970409-3f4b-4adb-8e89-5d01b3324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965"/>
    <a:srgbClr val="5A5A5A"/>
    <a:srgbClr val="FF7C80"/>
    <a:srgbClr val="1F1D1E"/>
    <a:srgbClr val="E0E7E7"/>
    <a:srgbClr val="4698A2"/>
    <a:srgbClr val="7CC0B7"/>
    <a:srgbClr val="3D7E76"/>
    <a:srgbClr val="F3CC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C8FAF-51D6-4A7C-AEDC-F17C82B5A048}" v="30" dt="2025-01-10T17:32:26.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00" y="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4.xml"/></Relationships>
</file>

<file path=ppt/comments/modernComment_518_309A734B.xml><?xml version="1.0" encoding="utf-8"?>
<p188:cmLst xmlns:a="http://schemas.openxmlformats.org/drawingml/2006/main" xmlns:r="http://schemas.openxmlformats.org/officeDocument/2006/relationships" xmlns:p188="http://schemas.microsoft.com/office/powerpoint/2018/8/main">
  <p188:cm id="{D191424E-CF54-4488-998A-38FADC60C832}" authorId="{2EA509A8-79D4-F094-46FC-CE4A7B85B448}" status="resolved" created="2025-01-07T20:46:07.593" complete="100000">
    <pc:sldMkLst xmlns:pc="http://schemas.microsoft.com/office/powerpoint/2013/main/command">
      <pc:docMk/>
      <pc:sldMk cId="815428427" sldId="1304"/>
    </pc:sldMkLst>
    <p188:txBody>
      <a:bodyPr/>
      <a:lstStyle/>
      <a:p>
        <a:r>
          <a:rPr lang="en-US"/>
          <a:t>if you need to revise this image, I put the original in the _source directory on the server</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35913309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0988" y="698500"/>
            <a:ext cx="7572376" cy="4260850"/>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662094" y="5035550"/>
            <a:ext cx="5686213" cy="3486150"/>
          </a:xfrm>
          <a:prstGeom prst="rect">
            <a:avLst/>
          </a:prstGeom>
        </p:spPr>
        <p:txBody>
          <a:bodyPr vert="horz" lIns="93161" tIns="46580" rIns="93161" bIns="46580" rtlCol="0"/>
          <a:lstStyle/>
          <a:p>
            <a:pPr lvl="0"/>
            <a:r>
              <a:rPr lang="en-US"/>
              <a:t>Click to edit Master text styles</a:t>
            </a:r>
          </a:p>
          <a:p>
            <a:pPr lvl="1"/>
            <a:r>
              <a:rPr lang="en-US"/>
              <a:t>Second level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21921448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28650" indent="-171450" algn="l" defTabSz="914400" rtl="0" eaLnBrk="1" latinLnBrk="0" hangingPunct="1">
      <a:buFont typeface="Arial" panose="020B0604020202020204" pitchFamily="34" charset="0"/>
      <a:buChar char="•"/>
      <a:defRPr sz="1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4395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867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9BD94-7185-E9AD-8FAD-8AB83F47E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7C514-1E89-C9D6-475A-ED7F97F58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86907-5F4B-B4BE-ED98-87EE87A1903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29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What that it became clear that was necessary to support a remedy was long-term clear</a:t>
            </a:r>
          </a:p>
          <a:p>
            <a:endParaRPr lang="en-US" dirty="0"/>
          </a:p>
        </p:txBody>
      </p:sp>
    </p:spTree>
    <p:extLst>
      <p:ext uri="{BB962C8B-B14F-4D97-AF65-F5344CB8AC3E}">
        <p14:creationId xmlns:p14="http://schemas.microsoft.com/office/powerpoint/2010/main" val="332210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these remedies only care for recontamination</a:t>
            </a:r>
          </a:p>
          <a:p>
            <a:r>
              <a:rPr lang="en-US" dirty="0"/>
              <a:t>Study Questions evolve, ask the question along the way, danger and harm of doing more than you need; Try to anticipate what you need before hand</a:t>
            </a:r>
          </a:p>
          <a:p>
            <a:endParaRPr lang="en-US" dirty="0"/>
          </a:p>
        </p:txBody>
      </p:sp>
    </p:spTree>
    <p:extLst>
      <p:ext uri="{BB962C8B-B14F-4D97-AF65-F5344CB8AC3E}">
        <p14:creationId xmlns:p14="http://schemas.microsoft.com/office/powerpoint/2010/main" val="3094164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4F56FCE-ABD2-4693-B1C1-9184B079C9F0}"/>
              </a:ext>
            </a:extLst>
          </p:cNvPr>
          <p:cNvSpPr>
            <a:spLocks noGrp="1"/>
          </p:cNvSpPr>
          <p:nvPr>
            <p:ph type="title" hasCustomPrompt="1"/>
          </p:nvPr>
        </p:nvSpPr>
        <p:spPr>
          <a:xfrm>
            <a:off x="594360" y="2057400"/>
            <a:ext cx="10972800" cy="2880360"/>
          </a:xfrm>
          <a:prstGeom prst="rect">
            <a:avLst/>
          </a:prstGeom>
        </p:spPr>
        <p:txBody>
          <a:bodyPr vert="horz" lIns="0" tIns="45720" rIns="0" bIns="45720" rtlCol="0" anchor="ctr" anchorCtr="0">
            <a:noAutofit/>
          </a:bodyPr>
          <a:lstStyle>
            <a:lvl1pPr algn="l">
              <a:defRPr sz="4800" cap="none" spc="0" baseline="0">
                <a:solidFill>
                  <a:schemeClr val="bg1"/>
                </a:solidFill>
                <a:latin typeface="+mj-lt"/>
                <a:cs typeface="Segoe UI Light" panose="020B0502040204020203" pitchFamily="34" charset="0"/>
              </a:defRPr>
            </a:lvl1pPr>
          </a:lstStyle>
          <a:p>
            <a:r>
              <a:rPr lang="en-US" sz="4800" cap="none" spc="0">
                <a:solidFill>
                  <a:schemeClr val="bg1">
                    <a:lumMod val="95000"/>
                  </a:schemeClr>
                </a:solidFill>
              </a:rPr>
              <a:t>Title of Presentation: </a:t>
            </a:r>
            <a:br>
              <a:rPr lang="en-US" sz="4800" cap="none" spc="0">
                <a:solidFill>
                  <a:schemeClr val="bg1">
                    <a:lumMod val="95000"/>
                  </a:schemeClr>
                </a:solidFill>
              </a:rPr>
            </a:br>
            <a:r>
              <a:rPr lang="en-US" sz="4800" cap="none" spc="0">
                <a:solidFill>
                  <a:schemeClr val="bg1">
                    <a:lumMod val="95000"/>
                  </a:schemeClr>
                </a:solidFill>
              </a:rPr>
              <a:t>Example of Three-Line Title Page Showing Collaborator Logo Placement</a:t>
            </a:r>
            <a:endParaRPr lang="en-US"/>
          </a:p>
        </p:txBody>
      </p:sp>
      <p:sp>
        <p:nvSpPr>
          <p:cNvPr id="11" name="Picture Placeholder 10">
            <a:extLst>
              <a:ext uri="{FF2B5EF4-FFF2-40B4-BE49-F238E27FC236}">
                <a16:creationId xmlns:a16="http://schemas.microsoft.com/office/drawing/2014/main" id="{2D815E33-4003-4AC2-B2AA-82043B819216}"/>
              </a:ext>
            </a:extLst>
          </p:cNvPr>
          <p:cNvSpPr>
            <a:spLocks noGrp="1"/>
          </p:cNvSpPr>
          <p:nvPr>
            <p:ph type="pic" sz="quarter" idx="11" hasCustomPrompt="1"/>
          </p:nvPr>
        </p:nvSpPr>
        <p:spPr>
          <a:xfrm>
            <a:off x="7656814" y="5712321"/>
            <a:ext cx="1828800" cy="502920"/>
          </a:xfrm>
          <a:prstGeom prst="rect">
            <a:avLst/>
          </a:prstGeom>
        </p:spPr>
        <p:txBody>
          <a:bodyPr anchor="ctr" anchorCtr="0"/>
          <a:lstStyle>
            <a:lvl1pPr marL="0" indent="0" algn="ctr">
              <a:buNone/>
              <a:defRPr sz="1000" b="1"/>
            </a:lvl1pPr>
          </a:lstStyle>
          <a:p>
            <a:r>
              <a:rPr lang="en-US" dirty="0"/>
              <a:t>Click to Insert White PNG/Vector Collaborator Logo Here </a:t>
            </a:r>
          </a:p>
        </p:txBody>
      </p:sp>
      <p:sp>
        <p:nvSpPr>
          <p:cNvPr id="6" name="Text Placeholder 4">
            <a:extLst>
              <a:ext uri="{FF2B5EF4-FFF2-40B4-BE49-F238E27FC236}">
                <a16:creationId xmlns:a16="http://schemas.microsoft.com/office/drawing/2014/main" id="{C01635C4-99F9-9722-076B-360C9AB2B6D9}"/>
              </a:ext>
            </a:extLst>
          </p:cNvPr>
          <p:cNvSpPr>
            <a:spLocks noGrp="1"/>
          </p:cNvSpPr>
          <p:nvPr>
            <p:ph type="body" sz="quarter" idx="10" hasCustomPrompt="1"/>
          </p:nvPr>
        </p:nvSpPr>
        <p:spPr>
          <a:xfrm>
            <a:off x="593725" y="5303520"/>
            <a:ext cx="5486400" cy="914400"/>
          </a:xfrm>
          <a:prstGeom prst="rect">
            <a:avLst/>
          </a:prstGeom>
        </p:spPr>
        <p:txBody>
          <a:bodyPr lIns="0" tIns="0" rIns="0" bIns="0" anchor="b" anchorCtr="0"/>
          <a:lstStyle>
            <a:lvl1pPr marL="0" indent="0">
              <a:spcAft>
                <a:spcPts val="0"/>
              </a:spcAft>
              <a:buNone/>
              <a:defRPr sz="1800"/>
            </a:lvl1pPr>
            <a:lvl2pPr marL="457200" indent="0">
              <a:buNone/>
              <a:defRPr sz="1800"/>
            </a:lvl2pPr>
            <a:lvl3pPr>
              <a:defRPr sz="1800"/>
            </a:lvl3pPr>
            <a:lvl4pPr>
              <a:defRPr sz="1800"/>
            </a:lvl4pPr>
            <a:lvl5pPr>
              <a:defRPr sz="1800"/>
            </a:lvl5pPr>
          </a:lstStyle>
          <a:p>
            <a:pPr lvl="0"/>
            <a:r>
              <a:rPr lang="en-US"/>
              <a:t>Presented by: First Last, Credentials, Company</a:t>
            </a:r>
            <a:br>
              <a:rPr lang="en-US"/>
            </a:br>
            <a:r>
              <a:rPr lang="en-US"/>
              <a:t>Collaborators: First Last, Credentials, Company</a:t>
            </a:r>
          </a:p>
        </p:txBody>
      </p:sp>
      <p:pic>
        <p:nvPicPr>
          <p:cNvPr id="2" name="Picture 1" descr="Anchor QEA Logo">
            <a:extLst>
              <a:ext uri="{FF2B5EF4-FFF2-40B4-BE49-F238E27FC236}">
                <a16:creationId xmlns:a16="http://schemas.microsoft.com/office/drawing/2014/main" id="{46748611-7E04-2D93-90DE-DE7FD31D70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8360" y="5715000"/>
            <a:ext cx="1828800" cy="500513"/>
          </a:xfrm>
          <a:prstGeom prst="rect">
            <a:avLst/>
          </a:prstGeom>
        </p:spPr>
      </p:pic>
    </p:spTree>
    <p:extLst>
      <p:ext uri="{BB962C8B-B14F-4D97-AF65-F5344CB8AC3E}">
        <p14:creationId xmlns:p14="http://schemas.microsoft.com/office/powerpoint/2010/main" val="40206620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Background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69C6B64D-DA9B-9587-3EF6-D04DCA4F3AF4}"/>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6" name="Text Placeholder 8">
            <a:extLst>
              <a:ext uri="{FF2B5EF4-FFF2-40B4-BE49-F238E27FC236}">
                <a16:creationId xmlns:a16="http://schemas.microsoft.com/office/drawing/2014/main" id="{AD48C214-BD33-E523-9456-997205A18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8891291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p:spPr>
        <p:txBody>
          <a:bodyPr/>
          <a:lstStyle/>
          <a:p>
            <a:endParaRPr lang="en-US" dirty="0"/>
          </a:p>
        </p:txBody>
      </p:sp>
      <p:sp>
        <p:nvSpPr>
          <p:cNvPr id="10" name="Text Placeholder 8">
            <a:extLst>
              <a:ext uri="{FF2B5EF4-FFF2-40B4-BE49-F238E27FC236}">
                <a16:creationId xmlns:a16="http://schemas.microsoft.com/office/drawing/2014/main" id="{6A8155DB-5DCC-2939-88CF-945238BA097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7447632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llenge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bg1"/>
                </a:solidFill>
                <a:latin typeface="+mj-lt"/>
                <a:ea typeface="+mn-lt"/>
                <a:cs typeface="Segoe UI Light"/>
              </a:rPr>
              <a:t>challenge</a:t>
            </a:r>
            <a:endParaRPr lang="en-US" dirty="0">
              <a:latin typeface="+mj-lt"/>
            </a:endParaRPr>
          </a:p>
        </p:txBody>
      </p:sp>
      <p:sp>
        <p:nvSpPr>
          <p:cNvPr id="4" name="Text Placeholder 8">
            <a:extLst>
              <a:ext uri="{FF2B5EF4-FFF2-40B4-BE49-F238E27FC236}">
                <a16:creationId xmlns:a16="http://schemas.microsoft.com/office/drawing/2014/main" id="{1A04245E-57EC-ADBE-8171-DD6912F99C16}"/>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409418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llenge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3" name="Text Placeholder 8">
            <a:extLst>
              <a:ext uri="{FF2B5EF4-FFF2-40B4-BE49-F238E27FC236}">
                <a16:creationId xmlns:a16="http://schemas.microsoft.com/office/drawing/2014/main" id="{641046FF-9C35-58AF-1747-EDFCE03A7B77}"/>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831599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llenge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CB6FB9BB-0DBA-3089-6471-721D1493D61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138425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llenge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550F8AC7-6C24-4E4B-739B-73BCAA076D2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5C08D24-FA43-F133-8626-0247CC38C519}"/>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6B771CBF-ACBD-CF77-74E2-48B27614EEB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37794110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64C2632D-012E-E87B-AFEB-F14A0F27840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3" name="Text Placeholder 8">
            <a:extLst>
              <a:ext uri="{FF2B5EF4-FFF2-40B4-BE49-F238E27FC236}">
                <a16:creationId xmlns:a16="http://schemas.microsoft.com/office/drawing/2014/main" id="{CA9AB089-2E18-3D10-014D-1C38453B057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2917402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llenge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79F2E0C2-2CCE-9917-A226-1DC65262D7B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9" name="Text Placeholder 8">
            <a:extLst>
              <a:ext uri="{FF2B5EF4-FFF2-40B4-BE49-F238E27FC236}">
                <a16:creationId xmlns:a16="http://schemas.microsoft.com/office/drawing/2014/main" id="{5892741A-6773-F444-6457-C4B4AF4826DE}"/>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29187859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dirty="0"/>
          </a:p>
        </p:txBody>
      </p:sp>
      <p:sp>
        <p:nvSpPr>
          <p:cNvPr id="5" name="Text Placeholder 8">
            <a:extLst>
              <a:ext uri="{FF2B5EF4-FFF2-40B4-BE49-F238E27FC236}">
                <a16:creationId xmlns:a16="http://schemas.microsoft.com/office/drawing/2014/main" id="{DF266DE8-8961-FEAF-58C4-66D1D1AD8F97}"/>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2370516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mp; Approach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bg1"/>
                </a:solidFill>
                <a:latin typeface="+mj-lt"/>
                <a:ea typeface="+mn-lt"/>
                <a:cs typeface="Segoe UI Light"/>
              </a:rPr>
              <a:t>Methods and Approach</a:t>
            </a:r>
            <a:endParaRPr lang="en-US" dirty="0">
              <a:latin typeface="+mj-lt"/>
            </a:endParaRPr>
          </a:p>
        </p:txBody>
      </p:sp>
      <p:sp>
        <p:nvSpPr>
          <p:cNvPr id="5" name="Text Placeholder 8">
            <a:extLst>
              <a:ext uri="{FF2B5EF4-FFF2-40B4-BE49-F238E27FC236}">
                <a16:creationId xmlns:a16="http://schemas.microsoft.com/office/drawing/2014/main" id="{4051B5B5-DCF9-012B-B8D2-BF282378665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0668642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p:spPr>
        <p:txBody>
          <a:bodyPr anchor="ctr" anchorCtr="0"/>
          <a:lstStyle>
            <a:lvl1pPr marL="0" indent="0" algn="ctr">
              <a:buNone/>
              <a:defRPr/>
            </a:lvl1pPr>
          </a:lstStyle>
          <a:p>
            <a:r>
              <a:rPr lang="en-US" dirty="0"/>
              <a:t>Click to insert picture </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p:spPr>
        <p:txBody>
          <a:bodyPr anchor="b" anchorCtr="0"/>
          <a:lstStyle>
            <a:lvl1pPr marL="0" indent="0">
              <a:buNone/>
              <a:defRPr sz="1800" b="0">
                <a:solidFill>
                  <a:schemeClr val="bg1"/>
                </a:solidFill>
                <a:latin typeface="+mj-lt"/>
              </a:defRPr>
            </a:lvl1pPr>
            <a:lvl2pPr>
              <a:defRPr sz="1800"/>
            </a:lvl2pPr>
          </a:lstStyle>
          <a:p>
            <a:pPr lvl="0"/>
            <a:r>
              <a:rPr lang="en-US"/>
              <a:t>Click to edit caption</a:t>
            </a:r>
          </a:p>
        </p:txBody>
      </p:sp>
    </p:spTree>
    <p:extLst>
      <p:ext uri="{BB962C8B-B14F-4D97-AF65-F5344CB8AC3E}">
        <p14:creationId xmlns:p14="http://schemas.microsoft.com/office/powerpoint/2010/main" val="4363825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thods &amp; Approach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42A1C82C-24C8-B44D-24C5-01E9FB5E463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6125745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hods &amp; Approach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0FB0F866-08B7-CAF4-D4C2-F324F1C50B8C}"/>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4616496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ethods &amp; Approach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Method/Point/Icon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dirty="0">
                <a:solidFill>
                  <a:schemeClr val="bg1"/>
                </a:solidFill>
                <a:latin typeface="+mj-lt"/>
                <a:ea typeface="+mn-lt"/>
                <a:cs typeface="Segoe UI Light"/>
              </a:rPr>
              <a:t>Methods and Approach</a:t>
            </a:r>
            <a:endParaRPr lang="en-US" dirty="0">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Method/Point/Icon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Method/Point/Icon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Method/Point/Icon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Method/Point/Icon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dirty="0"/>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dirty="0"/>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dirty="0"/>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dirty="0"/>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dirty="0"/>
              <a:t>icon</a:t>
            </a:r>
          </a:p>
        </p:txBody>
      </p:sp>
      <p:sp>
        <p:nvSpPr>
          <p:cNvPr id="2" name="Text Placeholder 4">
            <a:extLst>
              <a:ext uri="{FF2B5EF4-FFF2-40B4-BE49-F238E27FC236}">
                <a16:creationId xmlns:a16="http://schemas.microsoft.com/office/drawing/2014/main" id="{26C0197D-0F1F-54EE-29C1-DAAD9AE3FDB4}"/>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a:t>Click to edit heading</a:t>
            </a:r>
          </a:p>
        </p:txBody>
      </p:sp>
    </p:spTree>
    <p:extLst>
      <p:ext uri="{BB962C8B-B14F-4D97-AF65-F5344CB8AC3E}">
        <p14:creationId xmlns:p14="http://schemas.microsoft.com/office/powerpoint/2010/main" val="113123885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thods&amp;Approach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1705E066-6C79-D292-41A2-B08DED65F6C4}"/>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39F86BF1-AE09-B757-40D8-8930F6FC8878}"/>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2710CC20-922A-13DC-5FA6-10AF5D5423E0}"/>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2202282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A8C6B673-B966-B055-F282-9742C2E0C57A}"/>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5619AB5A-97C8-64D8-D906-078F1731F72D}"/>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02659829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thods &amp; Approach_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1B9B9F68-ABA8-3B6A-D45C-45E0F1019B00}"/>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8DBA8C0D-B1D1-DA70-CCD2-4D0BC440D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81775564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dirty="0"/>
          </a:p>
        </p:txBody>
      </p:sp>
      <p:sp>
        <p:nvSpPr>
          <p:cNvPr id="5" name="Text Placeholder 8">
            <a:extLst>
              <a:ext uri="{FF2B5EF4-FFF2-40B4-BE49-F238E27FC236}">
                <a16:creationId xmlns:a16="http://schemas.microsoft.com/office/drawing/2014/main" id="{46D369DF-E822-C66B-374E-9B3EDF0A27B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08153897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p:spPr>
        <p:txBody>
          <a:bodyPr anchor="ctr" anchorCtr="0"/>
          <a:lstStyle>
            <a:lvl1pPr marL="0" indent="0" algn="ctr">
              <a:buNone/>
              <a:defRPr/>
            </a:lvl1pPr>
          </a:lstStyle>
          <a:p>
            <a:r>
              <a:rPr lang="en-US" dirty="0"/>
              <a:t>Click to insert picture </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p:spPr>
        <p:txBody>
          <a:bodyPr anchor="b" anchorCtr="0"/>
          <a:lstStyle>
            <a:lvl1pPr marL="0" indent="0">
              <a:buNone/>
              <a:defRPr sz="1800" b="0">
                <a:solidFill>
                  <a:schemeClr val="bg1"/>
                </a:solidFill>
                <a:latin typeface="+mj-lt"/>
              </a:defRPr>
            </a:lvl1pPr>
            <a:lvl2pPr>
              <a:defRPr sz="1800"/>
            </a:lvl2pPr>
          </a:lstStyle>
          <a:p>
            <a:pPr lvl="0"/>
            <a:r>
              <a:rPr lang="en-US"/>
              <a:t>Click to edit caption</a:t>
            </a:r>
          </a:p>
        </p:txBody>
      </p:sp>
      <p:sp>
        <p:nvSpPr>
          <p:cNvPr id="2" name="Rectangle 1">
            <a:extLst>
              <a:ext uri="{FF2B5EF4-FFF2-40B4-BE49-F238E27FC236}">
                <a16:creationId xmlns:a16="http://schemas.microsoft.com/office/drawing/2014/main" id="{7BEB29E3-6B96-0ADD-D96F-77F52E9700B7}"/>
              </a:ext>
            </a:extLst>
          </p:cNvPr>
          <p:cNvSpPr/>
          <p:nvPr userDrawn="1"/>
        </p:nvSpPr>
        <p:spPr>
          <a:xfrm>
            <a:off x="512748" y="358923"/>
            <a:ext cx="3777241" cy="5554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277008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Approach + Methods">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94360" y="1143000"/>
            <a:ext cx="10972800" cy="685800"/>
          </a:xfrm>
          <a:prstGeom prst="rect">
            <a:avLst/>
          </a:prstGeom>
        </p:spPr>
        <p:txBody>
          <a:bodyPr vert="horz" lIns="0" tIns="45720" rIns="0" bIns="45720" rtlCol="0" anchor="t" anchorCtr="0">
            <a:noAutofit/>
          </a:bodyPr>
          <a:lstStyle>
            <a:lvl1pPr>
              <a:defRPr>
                <a:solidFill>
                  <a:srgbClr val="1C1C1C"/>
                </a:solidFill>
              </a:defRPr>
            </a:lvl1pPr>
          </a:lstStyle>
          <a:p>
            <a:r>
              <a:rPr lang="en-US"/>
              <a:t>Click to edit heading</a:t>
            </a:r>
          </a:p>
        </p:txBody>
      </p:sp>
      <p:sp>
        <p:nvSpPr>
          <p:cNvPr id="7" name="Section Marker">
            <a:extLst>
              <a:ext uri="{FF2B5EF4-FFF2-40B4-BE49-F238E27FC236}">
                <a16:creationId xmlns:a16="http://schemas.microsoft.com/office/drawing/2014/main" id="{0A4C925C-3D3D-4E76-993F-09F30DCF3447}"/>
              </a:ext>
            </a:extLst>
          </p:cNvPr>
          <p:cNvSpPr/>
          <p:nvPr userDrawn="1"/>
        </p:nvSpPr>
        <p:spPr>
          <a:xfrm>
            <a:off x="609598" y="533400"/>
            <a:ext cx="420624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algn="l"/>
            <a:r>
              <a:rPr lang="en-US" spc="400" baseline="0" dirty="0">
                <a:solidFill>
                  <a:schemeClr val="bg1"/>
                </a:solidFill>
                <a:latin typeface="+mj-lt"/>
              </a:rPr>
              <a:t>APPROACH + METHODS </a:t>
            </a:r>
          </a:p>
        </p:txBody>
      </p:sp>
      <p:pic>
        <p:nvPicPr>
          <p:cNvPr id="9" name="Section Icon">
            <a:extLst>
              <a:ext uri="{FF2B5EF4-FFF2-40B4-BE49-F238E27FC236}">
                <a16:creationId xmlns:a16="http://schemas.microsoft.com/office/drawing/2014/main" id="{027BD7FE-47CF-4785-8CD4-ACD7B43872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0311" y="609600"/>
            <a:ext cx="304800" cy="233680"/>
          </a:xfrm>
          <a:prstGeom prst="rect">
            <a:avLst/>
          </a:prstGeom>
        </p:spPr>
      </p:pic>
      <p:sp>
        <p:nvSpPr>
          <p:cNvPr id="11" name="Text Placeholder 2">
            <a:extLst>
              <a:ext uri="{FF2B5EF4-FFF2-40B4-BE49-F238E27FC236}">
                <a16:creationId xmlns:a16="http://schemas.microsoft.com/office/drawing/2014/main" id="{5126377B-8E99-4A81-BA5A-E20A7B08EAC5}"/>
              </a:ext>
            </a:extLst>
          </p:cNvPr>
          <p:cNvSpPr>
            <a:spLocks noGrp="1"/>
          </p:cNvSpPr>
          <p:nvPr>
            <p:ph type="body" sz="quarter" idx="11" hasCustomPrompt="1"/>
          </p:nvPr>
        </p:nvSpPr>
        <p:spPr>
          <a:xfrm>
            <a:off x="593724" y="5715000"/>
            <a:ext cx="9601200" cy="685800"/>
          </a:xfrm>
        </p:spPr>
        <p:txBody>
          <a:bodyPr tIns="0" rIns="0" bIns="0" anchor="b" anchorCtr="0"/>
          <a:lstStyle>
            <a:lvl1pPr marL="0" indent="0">
              <a:buNone/>
              <a:defRPr sz="1600"/>
            </a:lvl1pPr>
          </a:lstStyle>
          <a:p>
            <a:pPr lvl="0"/>
            <a:r>
              <a:rPr lang="en-US"/>
              <a:t>Click to edit footnote, source, or image caption</a:t>
            </a:r>
          </a:p>
        </p:txBody>
      </p:sp>
      <p:sp>
        <p:nvSpPr>
          <p:cNvPr id="8" name="Text Placeholder 4">
            <a:extLst>
              <a:ext uri="{FF2B5EF4-FFF2-40B4-BE49-F238E27FC236}">
                <a16:creationId xmlns:a16="http://schemas.microsoft.com/office/drawing/2014/main" id="{CC604942-6FB9-4456-A351-1C703F76F002}"/>
              </a:ext>
            </a:extLst>
          </p:cNvPr>
          <p:cNvSpPr>
            <a:spLocks noGrp="1"/>
          </p:cNvSpPr>
          <p:nvPr>
            <p:ph type="body" sz="quarter" idx="10" hasCustomPrompt="1"/>
          </p:nvPr>
        </p:nvSpPr>
        <p:spPr>
          <a:xfrm>
            <a:off x="594360" y="2057400"/>
            <a:ext cx="9601200" cy="3429000"/>
          </a:xfr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488246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4A6AF79-0AD3-4E00-AECA-F980CE3E7EB1}"/>
              </a:ext>
            </a:extLst>
          </p:cNvPr>
          <p:cNvSpPr>
            <a:spLocks noGrp="1"/>
          </p:cNvSpPr>
          <p:nvPr>
            <p:ph type="title" hasCustomPrompt="1"/>
          </p:nvPr>
        </p:nvSpPr>
        <p:spPr>
          <a:xfrm>
            <a:off x="594359" y="548640"/>
            <a:ext cx="6080760" cy="685800"/>
          </a:xfrm>
          <a:prstGeom prst="rect">
            <a:avLst/>
          </a:prstGeom>
        </p:spPr>
        <p:txBody>
          <a:bodyPr vert="horz" lIns="0" tIns="45720" rIns="0" bIns="45720" rtlCol="0" anchor="t" anchorCtr="0">
            <a:noAutofit/>
          </a:bodyPr>
          <a:lstStyle>
            <a:lvl1pPr>
              <a:defRPr/>
            </a:lvl1pPr>
          </a:lstStyle>
          <a:p>
            <a:r>
              <a:rPr lang="en-US"/>
              <a:t>Click to edit heading</a:t>
            </a:r>
          </a:p>
        </p:txBody>
      </p:sp>
      <p:sp>
        <p:nvSpPr>
          <p:cNvPr id="5" name="Picture Placeholder 4">
            <a:extLst>
              <a:ext uri="{FF2B5EF4-FFF2-40B4-BE49-F238E27FC236}">
                <a16:creationId xmlns:a16="http://schemas.microsoft.com/office/drawing/2014/main" id="{AA3CC106-F20E-439D-81B1-5BC0679187B6}"/>
              </a:ext>
            </a:extLst>
          </p:cNvPr>
          <p:cNvSpPr>
            <a:spLocks noGrp="1"/>
          </p:cNvSpPr>
          <p:nvPr>
            <p:ph type="pic" sz="quarter" idx="10" hasCustomPrompt="1"/>
          </p:nvPr>
        </p:nvSpPr>
        <p:spPr>
          <a:xfrm>
            <a:off x="7162800" y="0"/>
            <a:ext cx="5029200" cy="6858000"/>
          </a:xfrm>
          <a:solidFill>
            <a:schemeClr val="bg1">
              <a:lumMod val="85000"/>
            </a:schemeClr>
          </a:solidFill>
        </p:spPr>
        <p:txBody>
          <a:bodyPr anchor="ctr" anchorCtr="0"/>
          <a:lstStyle>
            <a:lvl1pPr marL="0" indent="0" algn="ctr">
              <a:buNone/>
              <a:defRPr/>
            </a:lvl1pPr>
          </a:lstStyle>
          <a:p>
            <a:r>
              <a:rPr lang="en-US" dirty="0"/>
              <a:t>Click to insert picture</a:t>
            </a:r>
          </a:p>
        </p:txBody>
      </p:sp>
      <p:sp>
        <p:nvSpPr>
          <p:cNvPr id="7" name="Text Placeholder 2">
            <a:extLst>
              <a:ext uri="{FF2B5EF4-FFF2-40B4-BE49-F238E27FC236}">
                <a16:creationId xmlns:a16="http://schemas.microsoft.com/office/drawing/2014/main" id="{761F4B85-EC7D-402B-82DE-F4B973E760CD}"/>
              </a:ext>
            </a:extLst>
          </p:cNvPr>
          <p:cNvSpPr>
            <a:spLocks noGrp="1"/>
          </p:cNvSpPr>
          <p:nvPr>
            <p:ph type="body" sz="quarter" idx="11" hasCustomPrompt="1"/>
          </p:nvPr>
        </p:nvSpPr>
        <p:spPr>
          <a:xfrm>
            <a:off x="593724" y="5715000"/>
            <a:ext cx="6400800" cy="685800"/>
          </a:xfrm>
        </p:spPr>
        <p:txBody>
          <a:bodyPr tIns="0" rIns="0" bIns="0" anchor="b" anchorCtr="0"/>
          <a:lstStyle>
            <a:lvl1pPr marL="0" indent="0">
              <a:buNone/>
              <a:defRPr sz="1600"/>
            </a:lvl1pPr>
          </a:lstStyle>
          <a:p>
            <a:pPr lvl="0"/>
            <a:r>
              <a:rPr lang="en-US"/>
              <a:t>Click to edit footnote, source, or image caption</a:t>
            </a:r>
          </a:p>
        </p:txBody>
      </p:sp>
      <p:sp>
        <p:nvSpPr>
          <p:cNvPr id="9" name="Text Placeholder 4">
            <a:extLst>
              <a:ext uri="{FF2B5EF4-FFF2-40B4-BE49-F238E27FC236}">
                <a16:creationId xmlns:a16="http://schemas.microsoft.com/office/drawing/2014/main" id="{25E06C08-F96E-4956-A6A3-609EEF11A46B}"/>
              </a:ext>
            </a:extLst>
          </p:cNvPr>
          <p:cNvSpPr>
            <a:spLocks noGrp="1"/>
          </p:cNvSpPr>
          <p:nvPr>
            <p:ph type="body" sz="quarter" idx="12" hasCustomPrompt="1"/>
          </p:nvPr>
        </p:nvSpPr>
        <p:spPr>
          <a:xfrm>
            <a:off x="594359" y="1508760"/>
            <a:ext cx="6080760" cy="4114800"/>
          </a:xfr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p:txBody>
      </p:sp>
    </p:spTree>
    <p:extLst>
      <p:ext uri="{BB962C8B-B14F-4D97-AF65-F5344CB8AC3E}">
        <p14:creationId xmlns:p14="http://schemas.microsoft.com/office/powerpoint/2010/main" val="35183579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94359" y="1508760"/>
            <a:ext cx="9601200" cy="4114800"/>
          </a:xfr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594360" y="547436"/>
            <a:ext cx="10972800" cy="685800"/>
          </a:xfrm>
          <a:prstGeom prst="rect">
            <a:avLst/>
          </a:prstGeom>
        </p:spPr>
        <p:txBody>
          <a:bodyPr vert="horz" lIns="0" tIns="45720" rIns="0" bIns="45720" rtlCol="0" anchor="t" anchorCtr="0">
            <a:noAutofit/>
          </a:bodyPr>
          <a:lstStyle>
            <a:lvl1pPr>
              <a:defRPr>
                <a:solidFill>
                  <a:srgbClr val="1C1C1C"/>
                </a:solidFill>
                <a:latin typeface="+mj-lt"/>
              </a:defRPr>
            </a:lvl1pPr>
          </a:lstStyle>
          <a:p>
            <a:r>
              <a:rPr lang="en-US"/>
              <a:t>Click to edit heading</a:t>
            </a:r>
          </a:p>
        </p:txBody>
      </p:sp>
      <p:sp>
        <p:nvSpPr>
          <p:cNvPr id="7" name="Text Placeholder 2">
            <a:extLst>
              <a:ext uri="{FF2B5EF4-FFF2-40B4-BE49-F238E27FC236}">
                <a16:creationId xmlns:a16="http://schemas.microsoft.com/office/drawing/2014/main" id="{F9B199C8-83C3-481F-8BAB-B0F0F249A167}"/>
              </a:ext>
            </a:extLst>
          </p:cNvPr>
          <p:cNvSpPr>
            <a:spLocks noGrp="1"/>
          </p:cNvSpPr>
          <p:nvPr>
            <p:ph type="body" sz="quarter" idx="11" hasCustomPrompt="1"/>
          </p:nvPr>
        </p:nvSpPr>
        <p:spPr>
          <a:xfrm>
            <a:off x="593724" y="5715000"/>
            <a:ext cx="9601200" cy="685800"/>
          </a:xfrm>
        </p:spPr>
        <p:txBody>
          <a:bodyPr tIns="0" rIns="0" bIns="0" anchor="b" anchorCtr="0"/>
          <a:lstStyle>
            <a:lvl1pPr marL="0" indent="0">
              <a:buNone/>
              <a:defRPr sz="1600"/>
            </a:lvl1pPr>
          </a:lstStyle>
          <a:p>
            <a:pPr lvl="0"/>
            <a:r>
              <a:rPr lang="en-US"/>
              <a:t>Click to edit footnote, source, or image caption</a:t>
            </a:r>
          </a:p>
        </p:txBody>
      </p:sp>
    </p:spTree>
    <p:extLst>
      <p:ext uri="{BB962C8B-B14F-4D97-AF65-F5344CB8AC3E}">
        <p14:creationId xmlns:p14="http://schemas.microsoft.com/office/powerpoint/2010/main" val="354922150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Solution / Lesson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94360" y="2057400"/>
            <a:ext cx="9601200" cy="3429000"/>
          </a:xfr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a:xfrm>
            <a:off x="594360" y="1143000"/>
            <a:ext cx="10972800" cy="685800"/>
          </a:xfrm>
          <a:prstGeom prst="rect">
            <a:avLst/>
          </a:prstGeom>
        </p:spPr>
        <p:txBody>
          <a:bodyPr vert="horz" lIns="0" tIns="45720" rIns="0" bIns="45720" rtlCol="0" anchor="t" anchorCtr="0">
            <a:noAutofit/>
          </a:bodyPr>
          <a:lstStyle>
            <a:lvl1pPr>
              <a:defRPr spc="0">
                <a:solidFill>
                  <a:srgbClr val="1C1C1C"/>
                </a:solidFill>
              </a:defRPr>
            </a:lvl1pPr>
          </a:lstStyle>
          <a:p>
            <a:r>
              <a:rPr lang="en-US"/>
              <a:t>Click to edit heading</a:t>
            </a:r>
          </a:p>
        </p:txBody>
      </p:sp>
      <p:sp>
        <p:nvSpPr>
          <p:cNvPr id="11" name="Text Placeholder 2">
            <a:extLst>
              <a:ext uri="{FF2B5EF4-FFF2-40B4-BE49-F238E27FC236}">
                <a16:creationId xmlns:a16="http://schemas.microsoft.com/office/drawing/2014/main" id="{AF5D8912-70F5-41F1-87F6-2B182187C43F}"/>
              </a:ext>
            </a:extLst>
          </p:cNvPr>
          <p:cNvSpPr>
            <a:spLocks noGrp="1"/>
          </p:cNvSpPr>
          <p:nvPr>
            <p:ph type="body" sz="quarter" idx="11" hasCustomPrompt="1"/>
          </p:nvPr>
        </p:nvSpPr>
        <p:spPr>
          <a:xfrm>
            <a:off x="593724" y="5715000"/>
            <a:ext cx="9601200" cy="685800"/>
          </a:xfrm>
        </p:spPr>
        <p:txBody>
          <a:bodyPr tIns="0" rIns="0" bIns="0" anchor="b" anchorCtr="0"/>
          <a:lstStyle>
            <a:lvl1pPr marL="0" indent="0">
              <a:buNone/>
              <a:defRPr sz="1600"/>
            </a:lvl1pPr>
          </a:lstStyle>
          <a:p>
            <a:pPr lvl="0"/>
            <a:r>
              <a:rPr lang="en-US"/>
              <a:t>Click to edit footnote, source, or image caption</a:t>
            </a:r>
          </a:p>
        </p:txBody>
      </p:sp>
    </p:spTree>
    <p:extLst>
      <p:ext uri="{BB962C8B-B14F-4D97-AF65-F5344CB8AC3E}">
        <p14:creationId xmlns:p14="http://schemas.microsoft.com/office/powerpoint/2010/main" val="342666638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94359" y="1508760"/>
            <a:ext cx="9601200" cy="4114800"/>
          </a:xfr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594360" y="547436"/>
            <a:ext cx="10972800" cy="685800"/>
          </a:xfrm>
          <a:prstGeom prst="rect">
            <a:avLst/>
          </a:prstGeom>
        </p:spPr>
        <p:txBody>
          <a:bodyPr vert="horz" lIns="0" tIns="45720" rIns="0" bIns="45720" rtlCol="0" anchor="t" anchorCtr="0">
            <a:noAutofit/>
          </a:bodyPr>
          <a:lstStyle>
            <a:lvl1pPr>
              <a:defRPr>
                <a:solidFill>
                  <a:srgbClr val="1C1C1C"/>
                </a:solidFill>
                <a:latin typeface="+mj-lt"/>
              </a:defRPr>
            </a:lvl1pPr>
          </a:lstStyle>
          <a:p>
            <a:r>
              <a:rPr lang="en-US"/>
              <a:t>Click to edit heading</a:t>
            </a:r>
          </a:p>
        </p:txBody>
      </p:sp>
      <p:sp>
        <p:nvSpPr>
          <p:cNvPr id="7" name="Text Placeholder 2">
            <a:extLst>
              <a:ext uri="{FF2B5EF4-FFF2-40B4-BE49-F238E27FC236}">
                <a16:creationId xmlns:a16="http://schemas.microsoft.com/office/drawing/2014/main" id="{F9B199C8-83C3-481F-8BAB-B0F0F249A167}"/>
              </a:ext>
            </a:extLst>
          </p:cNvPr>
          <p:cNvSpPr>
            <a:spLocks noGrp="1"/>
          </p:cNvSpPr>
          <p:nvPr>
            <p:ph type="body" sz="quarter" idx="11" hasCustomPrompt="1"/>
          </p:nvPr>
        </p:nvSpPr>
        <p:spPr>
          <a:xfrm>
            <a:off x="593724" y="5715000"/>
            <a:ext cx="9601200" cy="685800"/>
          </a:xfrm>
        </p:spPr>
        <p:txBody>
          <a:bodyPr tIns="0" rIns="0" bIns="0" anchor="b" anchorCtr="0"/>
          <a:lstStyle>
            <a:lvl1pPr marL="0" indent="0">
              <a:buNone/>
              <a:defRPr sz="1600"/>
            </a:lvl1pPr>
          </a:lstStyle>
          <a:p>
            <a:pPr lvl="0"/>
            <a:r>
              <a:rPr lang="en-US"/>
              <a:t>Click to edit footnote, source, or image caption</a:t>
            </a:r>
          </a:p>
        </p:txBody>
      </p:sp>
    </p:spTree>
    <p:extLst>
      <p:ext uri="{BB962C8B-B14F-4D97-AF65-F5344CB8AC3E}">
        <p14:creationId xmlns:p14="http://schemas.microsoft.com/office/powerpoint/2010/main" val="82694904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clusion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bg1"/>
                </a:solidFill>
                <a:latin typeface="+mj-lt"/>
                <a:ea typeface="+mn-lt"/>
                <a:cs typeface="Segoe UI Light"/>
              </a:rPr>
              <a:t>Conclusion</a:t>
            </a:r>
            <a:endParaRPr lang="en-US" dirty="0">
              <a:latin typeface="+mj-lt"/>
            </a:endParaRPr>
          </a:p>
        </p:txBody>
      </p:sp>
      <p:sp>
        <p:nvSpPr>
          <p:cNvPr id="4" name="Text Placeholder 8">
            <a:extLst>
              <a:ext uri="{FF2B5EF4-FFF2-40B4-BE49-F238E27FC236}">
                <a16:creationId xmlns:a16="http://schemas.microsoft.com/office/drawing/2014/main" id="{40B03B5A-A9A8-A0F2-33E9-D12CC04C713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30928867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clusion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E996DCBB-AB67-0121-2017-BE7892AD462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03495917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lusion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9C4D57B4-AD39-513A-F58D-6EB89AE1C01F}"/>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B8ECE3D-FBFC-C078-237E-457047ED9C72}"/>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59019601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clusion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Lesson Learned/Point/Icon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dirty="0">
                <a:solidFill>
                  <a:schemeClr val="bg1"/>
                </a:solidFill>
                <a:latin typeface="+mj-lt"/>
                <a:ea typeface="+mn-lt"/>
                <a:cs typeface="Segoe UI Light"/>
              </a:rPr>
              <a:t>Conclusion</a:t>
            </a:r>
            <a:endParaRPr lang="en-US" dirty="0">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Lesson Learned/Point/Icon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Lesson Learned/Point/Icon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Lesson Learned/Point/Icon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Lesson Learned/Point/Icon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dirty="0"/>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dirty="0"/>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dirty="0"/>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dirty="0"/>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dirty="0"/>
              <a:t>icon</a:t>
            </a:r>
          </a:p>
        </p:txBody>
      </p:sp>
      <p:sp>
        <p:nvSpPr>
          <p:cNvPr id="2" name="Text Placeholder 4">
            <a:extLst>
              <a:ext uri="{FF2B5EF4-FFF2-40B4-BE49-F238E27FC236}">
                <a16:creationId xmlns:a16="http://schemas.microsoft.com/office/drawing/2014/main" id="{E69CEB25-DF5A-C59F-7CD6-49E432269D51}"/>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a:t>Click to edit heading</a:t>
            </a:r>
          </a:p>
        </p:txBody>
      </p:sp>
    </p:spTree>
    <p:extLst>
      <p:ext uri="{BB962C8B-B14F-4D97-AF65-F5344CB8AC3E}">
        <p14:creationId xmlns:p14="http://schemas.microsoft.com/office/powerpoint/2010/main" val="19611375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BA33D757-EDE5-612B-9047-140CE8472FE1}"/>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ADA88CFC-C455-1609-0C55-7C3CC0624D0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790B5106-8657-1214-ACA3-D349FDB2E58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7107040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2FA9AAC1-FEA5-7C28-B019-254A1A08AEB2}"/>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90A286C-E4C4-160F-C74C-E449CF8ECA95}"/>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24170145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A7B95F6D-2311-2F3E-5F22-86BF6E57116A}"/>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F87A760C-B193-07C2-CE6E-CAEBCD81E29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41416308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dirty="0"/>
          </a:p>
        </p:txBody>
      </p:sp>
      <p:sp>
        <p:nvSpPr>
          <p:cNvPr id="5" name="Text Placeholder 8">
            <a:extLst>
              <a:ext uri="{FF2B5EF4-FFF2-40B4-BE49-F238E27FC236}">
                <a16:creationId xmlns:a16="http://schemas.microsoft.com/office/drawing/2014/main" id="{18C069C1-65CB-D4D0-74D0-0E1EAD09ED5A}"/>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940280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ject Background_Statement or Question">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5066A5E-6F74-1326-F446-97EE82BBF5D6}"/>
              </a:ext>
            </a:extLst>
          </p:cNvPr>
          <p:cNvSpPr>
            <a:spLocks noGrp="1"/>
          </p:cNvSpPr>
          <p:nvPr>
            <p:ph type="body" sz="quarter" idx="12"/>
          </p:nvPr>
        </p:nvSpPr>
        <p:spPr>
          <a:xfrm>
            <a:off x="594360" y="1143000"/>
            <a:ext cx="10058400" cy="4572000"/>
          </a:xfrm>
        </p:spPr>
        <p:txBody>
          <a:bodyPr anchor="ctr" anchorCtr="0"/>
          <a:lstStyle>
            <a:lvl1pPr marL="0" indent="0">
              <a:buNone/>
              <a:defRPr sz="4200">
                <a:solidFill>
                  <a:schemeClr val="bg1"/>
                </a:solidFill>
              </a:defRPr>
            </a:lvl1pPr>
          </a:lstStyle>
          <a:p>
            <a:pPr lvl="0"/>
            <a:endParaRPr lang="en-US"/>
          </a:p>
        </p:txBody>
      </p:sp>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bg1"/>
                </a:solidFill>
                <a:latin typeface="+mj-lt"/>
                <a:ea typeface="+mn-lt"/>
                <a:cs typeface="Segoe UI Light"/>
              </a:rPr>
              <a:t>Project Background</a:t>
            </a:r>
            <a:endParaRPr lang="en-US" dirty="0">
              <a:latin typeface="+mj-lt"/>
            </a:endParaRPr>
          </a:p>
        </p:txBody>
      </p:sp>
    </p:spTree>
    <p:extLst>
      <p:ext uri="{BB962C8B-B14F-4D97-AF65-F5344CB8AC3E}">
        <p14:creationId xmlns:p14="http://schemas.microsoft.com/office/powerpoint/2010/main" val="3652750951"/>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Project Background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2" name="TextBox 1">
            <a:extLst>
              <a:ext uri="{FF2B5EF4-FFF2-40B4-BE49-F238E27FC236}">
                <a16:creationId xmlns:a16="http://schemas.microsoft.com/office/drawing/2014/main" id="{742EB986-FD6D-A336-597E-EDF339C9FBDC}"/>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accent1"/>
                </a:solidFill>
                <a:latin typeface="+mj-lt"/>
                <a:ea typeface="+mn-lt"/>
                <a:cs typeface="Segoe UI Light"/>
              </a:rPr>
              <a:t>Contact</a:t>
            </a:r>
            <a:endParaRPr lang="en-US" dirty="0">
              <a:solidFill>
                <a:schemeClr val="accent1"/>
              </a:solidFill>
              <a:latin typeface="+mj-lt"/>
            </a:endParaRPr>
          </a:p>
        </p:txBody>
      </p:sp>
      <p:sp>
        <p:nvSpPr>
          <p:cNvPr id="6" name="Content Placeholder 5">
            <a:extLst>
              <a:ext uri="{FF2B5EF4-FFF2-40B4-BE49-F238E27FC236}">
                <a16:creationId xmlns:a16="http://schemas.microsoft.com/office/drawing/2014/main" id="{3DBABDE5-F0BA-4168-4FD7-53B7F0027F34}"/>
              </a:ext>
            </a:extLst>
          </p:cNvPr>
          <p:cNvSpPr>
            <a:spLocks noGrp="1"/>
          </p:cNvSpPr>
          <p:nvPr>
            <p:ph sz="quarter" idx="10" hasCustomPrompt="1"/>
          </p:nvPr>
        </p:nvSpPr>
        <p:spPr>
          <a:xfrm>
            <a:off x="4388545"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QR code (virtual business card) </a:t>
            </a:r>
          </a:p>
        </p:txBody>
      </p:sp>
      <p:sp>
        <p:nvSpPr>
          <p:cNvPr id="7" name="Content Placeholder 5">
            <a:extLst>
              <a:ext uri="{FF2B5EF4-FFF2-40B4-BE49-F238E27FC236}">
                <a16:creationId xmlns:a16="http://schemas.microsoft.com/office/drawing/2014/main" id="{505E5414-CFBF-1C73-C3B8-7E9D72D1ED18}"/>
              </a:ext>
            </a:extLst>
          </p:cNvPr>
          <p:cNvSpPr>
            <a:spLocks noGrp="1"/>
          </p:cNvSpPr>
          <p:nvPr>
            <p:ph sz="quarter" idx="11" hasCustomPrompt="1"/>
          </p:nvPr>
        </p:nvSpPr>
        <p:spPr>
          <a:xfrm>
            <a:off x="594360"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Headshot</a:t>
            </a:r>
          </a:p>
        </p:txBody>
      </p:sp>
      <p:sp>
        <p:nvSpPr>
          <p:cNvPr id="12" name="Text Placeholder 11">
            <a:extLst>
              <a:ext uri="{FF2B5EF4-FFF2-40B4-BE49-F238E27FC236}">
                <a16:creationId xmlns:a16="http://schemas.microsoft.com/office/drawing/2014/main" id="{32CB3836-64A0-F134-5530-7AC1A14BF4D5}"/>
              </a:ext>
            </a:extLst>
          </p:cNvPr>
          <p:cNvSpPr>
            <a:spLocks noGrp="1"/>
          </p:cNvSpPr>
          <p:nvPr>
            <p:ph type="body" sz="quarter" idx="12" hasCustomPrompt="1"/>
          </p:nvPr>
        </p:nvSpPr>
        <p:spPr>
          <a:xfrm>
            <a:off x="8182730" y="1589086"/>
            <a:ext cx="3463290" cy="1305569"/>
          </a:xfrm>
          <a:prstGeom prst="rect">
            <a:avLst/>
          </a:prstGeom>
        </p:spPr>
        <p:txBody>
          <a:bodyPr/>
          <a:lstStyle>
            <a:lvl1pPr marL="0" indent="0">
              <a:buNone/>
              <a:defRPr sz="4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Name</a:t>
            </a:r>
          </a:p>
          <a:p>
            <a:pPr lvl="0"/>
            <a:r>
              <a:rPr lang="en-US"/>
              <a:t>Last Name</a:t>
            </a:r>
          </a:p>
        </p:txBody>
      </p:sp>
      <p:sp>
        <p:nvSpPr>
          <p:cNvPr id="13" name="Text Placeholder 11">
            <a:extLst>
              <a:ext uri="{FF2B5EF4-FFF2-40B4-BE49-F238E27FC236}">
                <a16:creationId xmlns:a16="http://schemas.microsoft.com/office/drawing/2014/main" id="{4DAEAC14-DD47-5BA4-72C7-0C4FA0FBFBD8}"/>
              </a:ext>
            </a:extLst>
          </p:cNvPr>
          <p:cNvSpPr>
            <a:spLocks noGrp="1"/>
          </p:cNvSpPr>
          <p:nvPr>
            <p:ph type="body" sz="quarter" idx="13" hasCustomPrompt="1"/>
          </p:nvPr>
        </p:nvSpPr>
        <p:spPr>
          <a:xfrm>
            <a:off x="8182730" y="3362968"/>
            <a:ext cx="3463290" cy="951123"/>
          </a:xfrm>
          <a:prstGeom prst="rect">
            <a:avLst/>
          </a:prstGeom>
        </p:spPr>
        <p:txBody>
          <a:bodyPr/>
          <a:lstStyle>
            <a:lvl1pPr marL="0" indent="0">
              <a:buNone/>
              <a:defRPr sz="24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Title/Position</a:t>
            </a:r>
          </a:p>
        </p:txBody>
      </p:sp>
      <p:sp>
        <p:nvSpPr>
          <p:cNvPr id="14" name="Text Placeholder 11">
            <a:extLst>
              <a:ext uri="{FF2B5EF4-FFF2-40B4-BE49-F238E27FC236}">
                <a16:creationId xmlns:a16="http://schemas.microsoft.com/office/drawing/2014/main" id="{8EC77595-D83F-E0FD-A07A-44B664FD7ECE}"/>
              </a:ext>
            </a:extLst>
          </p:cNvPr>
          <p:cNvSpPr>
            <a:spLocks noGrp="1"/>
          </p:cNvSpPr>
          <p:nvPr>
            <p:ph type="body" sz="quarter" idx="14" hasCustomPrompt="1"/>
          </p:nvPr>
        </p:nvSpPr>
        <p:spPr>
          <a:xfrm>
            <a:off x="8182730" y="4407877"/>
            <a:ext cx="3463290" cy="838809"/>
          </a:xfrm>
          <a:prstGeom prst="rect">
            <a:avLst/>
          </a:prstGeom>
        </p:spPr>
        <p:txBody>
          <a:bodyPr/>
          <a:lstStyle>
            <a:lvl1pPr marL="0" indent="0">
              <a:buNone/>
              <a:defRPr sz="1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Additional contact info</a:t>
            </a:r>
          </a:p>
        </p:txBody>
      </p:sp>
      <p:cxnSp>
        <p:nvCxnSpPr>
          <p:cNvPr id="3" name="Straight Connector 2">
            <a:extLst>
              <a:ext uri="{FF2B5EF4-FFF2-40B4-BE49-F238E27FC236}">
                <a16:creationId xmlns:a16="http://schemas.microsoft.com/office/drawing/2014/main" id="{DCB88110-516B-9B9B-B3BF-5E43AF44DBC7}"/>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87154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eferences">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6BB6C-D033-4020-B4E4-F9FFA87AD87E}"/>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accent1"/>
                </a:solidFill>
                <a:latin typeface="+mj-lt"/>
                <a:ea typeface="+mn-lt"/>
                <a:cs typeface="Segoe UI Light"/>
              </a:rPr>
              <a:t>References</a:t>
            </a:r>
            <a:endParaRPr lang="en-US" dirty="0">
              <a:solidFill>
                <a:schemeClr val="accent1"/>
              </a:solidFill>
              <a:latin typeface="+mj-lt"/>
            </a:endParaRPr>
          </a:p>
        </p:txBody>
      </p:sp>
      <p:sp>
        <p:nvSpPr>
          <p:cNvPr id="2" name="Text Placeholder 4">
            <a:extLst>
              <a:ext uri="{FF2B5EF4-FFF2-40B4-BE49-F238E27FC236}">
                <a16:creationId xmlns:a16="http://schemas.microsoft.com/office/drawing/2014/main" id="{264729A7-D453-52B8-B685-1A57D5746938}"/>
              </a:ext>
            </a:extLst>
          </p:cNvPr>
          <p:cNvSpPr>
            <a:spLocks noGrp="1"/>
          </p:cNvSpPr>
          <p:nvPr>
            <p:ph type="body" sz="quarter" idx="10" hasCustomPrompt="1"/>
          </p:nvPr>
        </p:nvSpPr>
        <p:spPr>
          <a:xfrm>
            <a:off x="594360" y="1395662"/>
            <a:ext cx="5262976" cy="4246855"/>
          </a:xfrm>
          <a:prstGeom prst="rect">
            <a:avLst/>
          </a:prstGeom>
        </p:spPr>
        <p:txBody>
          <a:bodyPr lIns="0"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sp>
        <p:nvSpPr>
          <p:cNvPr id="10" name="Text Placeholder 4">
            <a:extLst>
              <a:ext uri="{FF2B5EF4-FFF2-40B4-BE49-F238E27FC236}">
                <a16:creationId xmlns:a16="http://schemas.microsoft.com/office/drawing/2014/main" id="{62F8A7D5-4EB0-EC2C-8D99-557811A953E3}"/>
              </a:ext>
            </a:extLst>
          </p:cNvPr>
          <p:cNvSpPr>
            <a:spLocks noGrp="1"/>
          </p:cNvSpPr>
          <p:nvPr>
            <p:ph type="body" sz="quarter" idx="11" hasCustomPrompt="1"/>
          </p:nvPr>
        </p:nvSpPr>
        <p:spPr>
          <a:xfrm>
            <a:off x="6334666" y="1395662"/>
            <a:ext cx="5244688" cy="4246855"/>
          </a:xfrm>
          <a:prstGeom prst="rect">
            <a:avLst/>
          </a:prstGeom>
        </p:spPr>
        <p:txBody>
          <a:bodyPr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cxnSp>
        <p:nvCxnSpPr>
          <p:cNvPr id="3" name="Straight Connector 2">
            <a:extLst>
              <a:ext uri="{FF2B5EF4-FFF2-40B4-BE49-F238E27FC236}">
                <a16:creationId xmlns:a16="http://schemas.microsoft.com/office/drawing/2014/main" id="{854F8005-0E6E-6192-140A-E31690639FFC}"/>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392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Background_Blank">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E89A147-3859-BA18-0490-EF6D30865E0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630440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cinity Map or 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a:solidFill>
            <a:srgbClr val="1F1D1E"/>
          </a:solidFill>
        </p:spPr>
        <p:txBody>
          <a:bodyPr anchor="ctr" anchorCtr="0"/>
          <a:lstStyle>
            <a:lvl1pPr marL="0" indent="0" algn="ctr">
              <a:buNone/>
              <a:defRPr>
                <a:solidFill>
                  <a:srgbClr val="5A5A5A"/>
                </a:solidFill>
              </a:defRPr>
            </a:lvl1pPr>
          </a:lstStyle>
          <a:p>
            <a:r>
              <a:rPr lang="en-US" dirty="0"/>
              <a:t>Click to insert vicinity map or picture</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p:spPr>
        <p:txBody>
          <a:bodyPr anchor="b" anchorCtr="0"/>
          <a:lstStyle>
            <a:lvl1pPr marL="0" indent="0">
              <a:buNone/>
              <a:defRPr sz="1500">
                <a:solidFill>
                  <a:schemeClr val="bg1"/>
                </a:solidFill>
                <a:latin typeface="+mj-lt"/>
              </a:defRPr>
            </a:lvl1pPr>
            <a:lvl2pPr>
              <a:defRPr sz="1800"/>
            </a:lvl2pPr>
          </a:lstStyle>
          <a:p>
            <a:pPr lvl="0"/>
            <a:r>
              <a:rPr lang="en-US"/>
              <a:t>Click to edit caption</a:t>
            </a:r>
          </a:p>
        </p:txBody>
      </p:sp>
    </p:spTree>
    <p:extLst>
      <p:ext uri="{BB962C8B-B14F-4D97-AF65-F5344CB8AC3E}">
        <p14:creationId xmlns:p14="http://schemas.microsoft.com/office/powerpoint/2010/main" val="5188962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ject Background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2">
            <a:extLst>
              <a:ext uri="{FF2B5EF4-FFF2-40B4-BE49-F238E27FC236}">
                <a16:creationId xmlns:a16="http://schemas.microsoft.com/office/drawing/2014/main" id="{C1EED116-9C90-732A-AA71-3A6A37D3C091}"/>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7" name="Text Placeholder 8">
            <a:extLst>
              <a:ext uri="{FF2B5EF4-FFF2-40B4-BE49-F238E27FC236}">
                <a16:creationId xmlns:a16="http://schemas.microsoft.com/office/drawing/2014/main" id="{570B950D-A2AF-C2E0-974F-E44B7C9B124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7326020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Background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22136" y="2057400"/>
            <a:ext cx="5166360" cy="3931919"/>
          </a:xfr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2865C02E-03F1-A11B-B728-17290DD1CCFA}"/>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9F475E3-794F-169F-3FDD-CC6EB7E6E9C2}"/>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EBE77FD0-B5CC-5948-21E2-58A2BF53C866}"/>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075863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D6308A1F-5B48-8573-E99D-11D799FABB7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750CCB7-968D-9F84-AA3B-71B55D65771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3314820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513944-5072-3EBA-2C91-5B54F87FB59B}"/>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bg1"/>
                </a:solidFill>
                <a:latin typeface="+mj-lt"/>
                <a:ea typeface="+mn-lt"/>
                <a:cs typeface="Segoe UI Light"/>
              </a:rPr>
              <a:t>Battelle 2025 Sediments conference</a:t>
            </a:r>
            <a:endParaRPr lang="en-US" dirty="0">
              <a:latin typeface="+mj-lt"/>
            </a:endParaRPr>
          </a:p>
        </p:txBody>
      </p:sp>
      <p:cxnSp>
        <p:nvCxnSpPr>
          <p:cNvPr id="3" name="Straight Connector 2">
            <a:extLst>
              <a:ext uri="{FF2B5EF4-FFF2-40B4-BE49-F238E27FC236}">
                <a16:creationId xmlns:a16="http://schemas.microsoft.com/office/drawing/2014/main" id="{21488F3E-7A72-7F06-C4E2-33CEA93941F0}"/>
              </a:ext>
            </a:extLst>
          </p:cNvPr>
          <p:cNvCxnSpPr>
            <a:cxnSpLocks/>
          </p:cNvCxnSpPr>
          <p:nvPr userDrawn="1"/>
        </p:nvCxnSpPr>
        <p:spPr>
          <a:xfrm>
            <a:off x="593725" y="1024890"/>
            <a:ext cx="27432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2396"/>
      </p:ext>
    </p:extLst>
  </p:cSld>
  <p:clrMap bg1="lt1" tx1="dk1" bg2="lt2" tx2="dk2" accent1="accent1" accent2="accent2" accent3="accent3" accent4="accent4" accent5="accent5" accent6="accent6" hlink="hlink" folHlink="folHlink"/>
  <p:sldLayoutIdLst>
    <p:sldLayoutId id="2147483736" r:id="rId1"/>
    <p:sldLayoutId id="2147483802" r:id="rId2"/>
    <p:sldLayoutId id="2147483803" r:id="rId3"/>
  </p:sldLayoutIdLst>
  <p:txStyles>
    <p:titleStyle>
      <a:lvl1pPr algn="l" defTabSz="914400" rtl="0" eaLnBrk="1" latinLnBrk="0" hangingPunct="1">
        <a:spcBef>
          <a:spcPct val="0"/>
        </a:spcBef>
        <a:buNone/>
        <a:defRPr sz="3800" kern="1200" cap="none" spc="0" baseline="0">
          <a:solidFill>
            <a:schemeClr val="bg1"/>
          </a:solidFill>
          <a:latin typeface="+mj-lt"/>
          <a:ea typeface="Segoe UI Light" panose="020B0502040204020203" pitchFamily="34" charset="0"/>
          <a:cs typeface="Segoe UI Light" panose="020B0502040204020203" pitchFamily="34" charset="0"/>
        </a:defRPr>
      </a:lvl1pPr>
    </p:titleStyle>
    <p:bodyStyle>
      <a:lvl1pPr marL="342900" indent="-342900" algn="l" defTabSz="914400" rtl="0" eaLnBrk="1" latinLnBrk="0" hangingPunct="1">
        <a:spcBef>
          <a:spcPts val="600"/>
        </a:spcBef>
        <a:spcAft>
          <a:spcPts val="300"/>
        </a:spcAft>
        <a:buFont typeface="Arial" panose="020B0604020202020204" pitchFamily="34" charset="0"/>
        <a:buChar char="•"/>
        <a:defRPr sz="26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300"/>
        </a:spcBef>
        <a:spcAft>
          <a:spcPts val="300"/>
        </a:spcAft>
        <a:buSzPct val="100000"/>
        <a:buFont typeface="Myriad Pro" pitchFamily="34" charset="0"/>
        <a:buChar char="–"/>
        <a:defRPr sz="22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300"/>
        </a:spcBef>
        <a:spcAft>
          <a:spcPts val="300"/>
        </a:spcAft>
        <a:buFont typeface="Arial" panose="020B0604020202020204" pitchFamily="34" charset="0"/>
        <a:buChar char="•"/>
        <a:defRPr sz="20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ts val="300"/>
        </a:spcBef>
        <a:spcAft>
          <a:spcPts val="300"/>
        </a:spcAft>
        <a:buFont typeface="Myriad Pro"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ts val="300"/>
        </a:spcBef>
        <a:spcAft>
          <a:spcPts val="300"/>
        </a:spcAft>
        <a:buFont typeface="Arial" panose="020B0604020202020204"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3" name="Text Placeholder 2"/>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tx1"/>
                </a:solidFill>
                <a:latin typeface="+mj-lt"/>
                <a:ea typeface="+mn-lt"/>
                <a:cs typeface="Segoe UI Light"/>
              </a:rPr>
              <a:t>Project Background</a:t>
            </a:r>
            <a:endParaRPr lang="en-US" dirty="0">
              <a:solidFill>
                <a:schemeClr val="tx1"/>
              </a:solidFill>
              <a:latin typeface="+mj-lt"/>
            </a:endParaRPr>
          </a:p>
        </p:txBody>
      </p:sp>
    </p:spTree>
    <p:extLst>
      <p:ext uri="{BB962C8B-B14F-4D97-AF65-F5344CB8AC3E}">
        <p14:creationId xmlns:p14="http://schemas.microsoft.com/office/powerpoint/2010/main" val="3812969262"/>
      </p:ext>
    </p:extLst>
  </p:cSld>
  <p:clrMap bg1="lt1" tx1="dk1" bg2="lt2" tx2="dk2" accent1="accent1" accent2="accent2" accent3="accent3" accent4="accent4" accent5="accent5" accent6="accent6" hlink="hlink" folHlink="folHlink"/>
  <p:sldLayoutIdLst>
    <p:sldLayoutId id="2147483789" r:id="rId1"/>
    <p:sldLayoutId id="2147483760" r:id="rId2"/>
    <p:sldLayoutId id="2147483801" r:id="rId3"/>
    <p:sldLayoutId id="2147483761" r:id="rId4"/>
    <p:sldLayoutId id="2147483764" r:id="rId5"/>
    <p:sldLayoutId id="2147483797" r:id="rId6"/>
    <p:sldLayoutId id="2147483763" r:id="rId7"/>
    <p:sldLayoutId id="2147483792" r:id="rId8"/>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tx1"/>
                </a:solidFill>
                <a:latin typeface="+mj-lt"/>
                <a:ea typeface="+mn-lt"/>
                <a:cs typeface="Segoe UI Light"/>
              </a:rPr>
              <a:t>Challenge</a:t>
            </a:r>
            <a:endParaRPr lang="en-US" dirty="0">
              <a:solidFill>
                <a:schemeClr val="tx1"/>
              </a:solidFill>
              <a:latin typeface="+mj-lt"/>
            </a:endParaRPr>
          </a:p>
        </p:txBody>
      </p:sp>
      <p:sp>
        <p:nvSpPr>
          <p:cNvPr id="7" name="Text Placeholder 2">
            <a:extLst>
              <a:ext uri="{FF2B5EF4-FFF2-40B4-BE49-F238E27FC236}">
                <a16:creationId xmlns:a16="http://schemas.microsoft.com/office/drawing/2014/main" id="{7867706A-1909-88AF-E149-7614AD7F523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5181362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5" r:id="rId4"/>
    <p:sldLayoutId id="2147483798" r:id="rId5"/>
    <p:sldLayoutId id="2147483784" r:id="rId6"/>
    <p:sldLayoutId id="2147483793" r:id="rId7"/>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tx1"/>
                </a:solidFill>
                <a:latin typeface="+mj-lt"/>
                <a:ea typeface="+mn-lt"/>
                <a:cs typeface="Segoe UI Light"/>
              </a:rPr>
              <a:t>Methods and Approach</a:t>
            </a:r>
            <a:endParaRPr lang="en-US" dirty="0">
              <a:solidFill>
                <a:schemeClr val="tx1"/>
              </a:solidFill>
              <a:latin typeface="+mj-lt"/>
            </a:endParaRPr>
          </a:p>
        </p:txBody>
      </p:sp>
      <p:sp>
        <p:nvSpPr>
          <p:cNvPr id="6" name="Text Placeholder 2">
            <a:extLst>
              <a:ext uri="{FF2B5EF4-FFF2-40B4-BE49-F238E27FC236}">
                <a16:creationId xmlns:a16="http://schemas.microsoft.com/office/drawing/2014/main" id="{3BBDB616-F4CF-0100-729A-223A456959A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2753454103"/>
      </p:ext>
    </p:extLst>
  </p:cSld>
  <p:clrMap bg1="lt1" tx1="dk1" bg2="lt2" tx2="dk2" accent1="accent1" accent2="accent2" accent3="accent3" accent4="accent4" accent5="accent5" accent6="accent6" hlink="hlink" folHlink="folHlink"/>
  <p:sldLayoutIdLst>
    <p:sldLayoutId id="2147483790" r:id="rId1"/>
    <p:sldLayoutId id="2147483773" r:id="rId2"/>
    <p:sldLayoutId id="2147483774" r:id="rId3"/>
    <p:sldLayoutId id="2147483775" r:id="rId4"/>
    <p:sldLayoutId id="2147483786" r:id="rId5"/>
    <p:sldLayoutId id="2147483799" r:id="rId6"/>
    <p:sldLayoutId id="2147483777" r:id="rId7"/>
    <p:sldLayoutId id="2147483794" r:id="rId8"/>
    <p:sldLayoutId id="2147483806" r:id="rId9"/>
    <p:sldLayoutId id="2147483807" r:id="rId10"/>
    <p:sldLayoutId id="2147483808" r:id="rId11"/>
    <p:sldLayoutId id="2147483809" r:id="rId12"/>
    <p:sldLayoutId id="2147483810" r:id="rId13"/>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dirty="0">
                <a:solidFill>
                  <a:schemeClr val="tx1"/>
                </a:solidFill>
                <a:latin typeface="+mj-lt"/>
                <a:ea typeface="+mn-lt"/>
                <a:cs typeface="Segoe UI Light"/>
              </a:rPr>
              <a:t>Conclusion</a:t>
            </a:r>
            <a:endParaRPr lang="en-US" dirty="0">
              <a:solidFill>
                <a:schemeClr val="tx1"/>
              </a:solidFill>
              <a:latin typeface="+mj-lt"/>
            </a:endParaRPr>
          </a:p>
        </p:txBody>
      </p:sp>
      <p:sp>
        <p:nvSpPr>
          <p:cNvPr id="5" name="Text Placeholder 2">
            <a:extLst>
              <a:ext uri="{FF2B5EF4-FFF2-40B4-BE49-F238E27FC236}">
                <a16:creationId xmlns:a16="http://schemas.microsoft.com/office/drawing/2014/main" id="{2926ABAC-8BDB-1147-150B-60A8F06691C3}"/>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3464997674"/>
      </p:ext>
    </p:extLst>
  </p:cSld>
  <p:clrMap bg1="lt1" tx1="dk1" bg2="lt2" tx2="dk2" accent1="accent1" accent2="accent2" accent3="accent3" accent4="accent4" accent5="accent5" accent6="accent6" hlink="hlink" folHlink="folHlink"/>
  <p:sldLayoutIdLst>
    <p:sldLayoutId id="2147483791" r:id="rId1"/>
    <p:sldLayoutId id="2147483767" r:id="rId2"/>
    <p:sldLayoutId id="2147483768" r:id="rId3"/>
    <p:sldLayoutId id="2147483771" r:id="rId4"/>
    <p:sldLayoutId id="2147483787" r:id="rId5"/>
    <p:sldLayoutId id="2147483800" r:id="rId6"/>
    <p:sldLayoutId id="2147483770" r:id="rId7"/>
    <p:sldLayoutId id="2147483795" r:id="rId8"/>
    <p:sldLayoutId id="2147483788" r:id="rId9"/>
    <p:sldLayoutId id="2147483796" r:id="rId10"/>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518_309A734B.xm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70823F-8C11-EB1B-0512-15A7428D1235}"/>
              </a:ext>
            </a:extLst>
          </p:cNvPr>
          <p:cNvSpPr>
            <a:spLocks noGrp="1"/>
          </p:cNvSpPr>
          <p:nvPr>
            <p:ph type="title"/>
          </p:nvPr>
        </p:nvSpPr>
        <p:spPr/>
        <p:txBody>
          <a:bodyPr/>
          <a:lstStyle/>
          <a:p>
            <a:r>
              <a:rPr lang="en-US" dirty="0"/>
              <a:t>Distilling Complex Fate and Transport Modeling into Simple-to-Understand Site Management Tools </a:t>
            </a:r>
          </a:p>
        </p:txBody>
      </p:sp>
      <p:sp>
        <p:nvSpPr>
          <p:cNvPr id="9" name="Text Placeholder 8">
            <a:extLst>
              <a:ext uri="{FF2B5EF4-FFF2-40B4-BE49-F238E27FC236}">
                <a16:creationId xmlns:a16="http://schemas.microsoft.com/office/drawing/2014/main" id="{18AC2328-33D1-31ED-18AD-85CE5F06739B}"/>
              </a:ext>
            </a:extLst>
          </p:cNvPr>
          <p:cNvSpPr>
            <a:spLocks noGrp="1"/>
          </p:cNvSpPr>
          <p:nvPr>
            <p:ph type="body" sz="quarter" idx="10"/>
          </p:nvPr>
        </p:nvSpPr>
        <p:spPr>
          <a:xfrm>
            <a:off x="593724" y="5303520"/>
            <a:ext cx="6175066" cy="914400"/>
          </a:xfrm>
        </p:spPr>
        <p:txBody>
          <a:bodyPr/>
          <a:lstStyle/>
          <a:p>
            <a:r>
              <a:rPr lang="en-US" dirty="0"/>
              <a:t>Presented by: Ramzy Makhlouf, Anchor QEA</a:t>
            </a:r>
          </a:p>
          <a:p>
            <a:r>
              <a:rPr lang="en-US" sz="1400" dirty="0"/>
              <a:t>Collaborators: Laura Bateman, PE, and Kevin Russell, Anchor QEA</a:t>
            </a:r>
          </a:p>
        </p:txBody>
      </p:sp>
    </p:spTree>
    <p:extLst>
      <p:ext uri="{BB962C8B-B14F-4D97-AF65-F5344CB8AC3E}">
        <p14:creationId xmlns:p14="http://schemas.microsoft.com/office/powerpoint/2010/main" val="387458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9EFF69-BADD-4483-A110-2A6D74C2FA17}"/>
              </a:ext>
            </a:extLst>
          </p:cNvPr>
          <p:cNvSpPr>
            <a:spLocks noGrp="1"/>
          </p:cNvSpPr>
          <p:nvPr>
            <p:ph type="body" sz="quarter" idx="10"/>
          </p:nvPr>
        </p:nvSpPr>
        <p:spPr>
          <a:xfrm>
            <a:off x="612648" y="2057400"/>
            <a:ext cx="5803830" cy="3429000"/>
          </a:xfrm>
        </p:spPr>
        <p:txBody>
          <a:bodyPr/>
          <a:lstStyle/>
          <a:p>
            <a:pPr>
              <a:spcAft>
                <a:spcPts val="1200"/>
              </a:spcAft>
            </a:pPr>
            <a:r>
              <a:rPr lang="en-US" sz="2400" dirty="0">
                <a:solidFill>
                  <a:srgbClr val="5A5A5A"/>
                </a:solidFill>
                <a:latin typeface="Segoe UI" panose="020B0502040204020203" pitchFamily="34" charset="0"/>
                <a:cs typeface="Segoe UI" panose="020B0502040204020203" pitchFamily="34" charset="0"/>
              </a:rPr>
              <a:t>Accurately simulates fate and transport processes and sources of COCs</a:t>
            </a:r>
          </a:p>
          <a:p>
            <a:pPr>
              <a:spcAft>
                <a:spcPts val="1200"/>
              </a:spcAft>
            </a:pPr>
            <a:r>
              <a:rPr lang="en-US" sz="2400" dirty="0">
                <a:solidFill>
                  <a:srgbClr val="5A5A5A"/>
                </a:solidFill>
                <a:latin typeface="Segoe UI" panose="020B0502040204020203" pitchFamily="34" charset="0"/>
                <a:cs typeface="Segoe UI" panose="020B0502040204020203" pitchFamily="34" charset="0"/>
              </a:rPr>
              <a:t>Successfully calibrated over a range of COCs with different variables </a:t>
            </a:r>
          </a:p>
          <a:p>
            <a:pPr lvl="1"/>
            <a:r>
              <a:rPr lang="en-US" sz="2000" dirty="0">
                <a:solidFill>
                  <a:srgbClr val="5A5A5A"/>
                </a:solidFill>
                <a:latin typeface="Segoe UI" panose="020B0502040204020203" pitchFamily="34" charset="0"/>
                <a:cs typeface="Segoe UI" panose="020B0502040204020203" pitchFamily="34" charset="0"/>
              </a:rPr>
              <a:t>Fate and transport properties</a:t>
            </a:r>
          </a:p>
          <a:p>
            <a:pPr lvl="1"/>
            <a:r>
              <a:rPr lang="en-US" sz="2000" dirty="0">
                <a:solidFill>
                  <a:srgbClr val="5A5A5A"/>
                </a:solidFill>
                <a:latin typeface="Segoe UI" panose="020B0502040204020203" pitchFamily="34" charset="0"/>
                <a:cs typeface="Segoe UI" panose="020B0502040204020203" pitchFamily="34" charset="0"/>
              </a:rPr>
              <a:t>Sources and historical loads</a:t>
            </a:r>
          </a:p>
          <a:p>
            <a:pPr lvl="1"/>
            <a:r>
              <a:rPr lang="en-US" sz="2000" dirty="0">
                <a:solidFill>
                  <a:srgbClr val="5A5A5A"/>
                </a:solidFill>
                <a:latin typeface="Segoe UI" panose="020B0502040204020203" pitchFamily="34" charset="0"/>
                <a:cs typeface="Segoe UI" panose="020B0502040204020203" pitchFamily="34" charset="0"/>
              </a:rPr>
              <a:t>Surface water concentrations measured over a range of various weather conditions </a:t>
            </a:r>
          </a:p>
          <a:p>
            <a:pPr lvl="1"/>
            <a:r>
              <a:rPr lang="en-US" sz="2000" dirty="0">
                <a:solidFill>
                  <a:srgbClr val="5A5A5A"/>
                </a:solidFill>
                <a:latin typeface="Segoe UI" panose="020B0502040204020203" pitchFamily="34" charset="0"/>
                <a:cs typeface="Segoe UI" panose="020B0502040204020203" pitchFamily="34" charset="0"/>
              </a:rPr>
              <a:t>Horizontal and vertical concentration gradients in sediment</a:t>
            </a:r>
          </a:p>
        </p:txBody>
      </p:sp>
      <p:sp>
        <p:nvSpPr>
          <p:cNvPr id="3" name="Title 2">
            <a:extLst>
              <a:ext uri="{FF2B5EF4-FFF2-40B4-BE49-F238E27FC236}">
                <a16:creationId xmlns:a16="http://schemas.microsoft.com/office/drawing/2014/main" id="{C98FC5E5-1D4D-40B8-990F-954CB8DDB4B6}"/>
              </a:ext>
            </a:extLst>
          </p:cNvPr>
          <p:cNvSpPr>
            <a:spLocks noGrp="1"/>
          </p:cNvSpPr>
          <p:nvPr>
            <p:ph type="title"/>
          </p:nvPr>
        </p:nvSpPr>
        <p:spPr>
          <a:xfrm>
            <a:off x="612648" y="1078992"/>
            <a:ext cx="10972800" cy="685800"/>
          </a:xfrm>
        </p:spPr>
        <p:txBody>
          <a:bodyPr/>
          <a:lstStyle/>
          <a:p>
            <a:r>
              <a:rPr lang="en-US" sz="3600" dirty="0">
                <a:solidFill>
                  <a:srgbClr val="5A5A5A"/>
                </a:solidFill>
              </a:rPr>
              <a:t>A Robust CFT Model</a:t>
            </a:r>
          </a:p>
        </p:txBody>
      </p:sp>
      <p:pic>
        <p:nvPicPr>
          <p:cNvPr id="4" name="Picture 3">
            <a:extLst>
              <a:ext uri="{FF2B5EF4-FFF2-40B4-BE49-F238E27FC236}">
                <a16:creationId xmlns:a16="http://schemas.microsoft.com/office/drawing/2014/main" id="{865E9FB4-88FD-451C-C071-86D0D43B06D5}"/>
              </a:ext>
            </a:extLst>
          </p:cNvPr>
          <p:cNvPicPr>
            <a:picLocks noChangeAspect="1"/>
          </p:cNvPicPr>
          <p:nvPr/>
        </p:nvPicPr>
        <p:blipFill rotWithShape="1">
          <a:blip r:embed="rId2"/>
          <a:srcRect b="13867"/>
          <a:stretch/>
        </p:blipFill>
        <p:spPr>
          <a:xfrm>
            <a:off x="6649718" y="2569007"/>
            <a:ext cx="5366880" cy="2699635"/>
          </a:xfrm>
          <a:prstGeom prst="rect">
            <a:avLst/>
          </a:prstGeom>
        </p:spPr>
      </p:pic>
      <p:pic>
        <p:nvPicPr>
          <p:cNvPr id="6" name="Picture 5">
            <a:extLst>
              <a:ext uri="{FF2B5EF4-FFF2-40B4-BE49-F238E27FC236}">
                <a16:creationId xmlns:a16="http://schemas.microsoft.com/office/drawing/2014/main" id="{D3767DEF-F8B0-0B4A-1796-C5EA81CF68C0}"/>
              </a:ext>
            </a:extLst>
          </p:cNvPr>
          <p:cNvPicPr>
            <a:picLocks noChangeAspect="1"/>
          </p:cNvPicPr>
          <p:nvPr/>
        </p:nvPicPr>
        <p:blipFill rotWithShape="1">
          <a:blip r:embed="rId2"/>
          <a:srcRect t="87243" r="51178" b="-1596"/>
          <a:stretch/>
        </p:blipFill>
        <p:spPr>
          <a:xfrm>
            <a:off x="8273174" y="5184801"/>
            <a:ext cx="3424990" cy="588119"/>
          </a:xfrm>
          <a:prstGeom prst="rect">
            <a:avLst/>
          </a:prstGeom>
        </p:spPr>
      </p:pic>
      <p:pic>
        <p:nvPicPr>
          <p:cNvPr id="7" name="Picture 6">
            <a:extLst>
              <a:ext uri="{FF2B5EF4-FFF2-40B4-BE49-F238E27FC236}">
                <a16:creationId xmlns:a16="http://schemas.microsoft.com/office/drawing/2014/main" id="{71D14667-7AD6-A515-DBF2-4E2C30DCC9D6}"/>
              </a:ext>
            </a:extLst>
          </p:cNvPr>
          <p:cNvPicPr>
            <a:picLocks noChangeAspect="1"/>
          </p:cNvPicPr>
          <p:nvPr/>
        </p:nvPicPr>
        <p:blipFill rotWithShape="1">
          <a:blip r:embed="rId2"/>
          <a:srcRect l="47862" t="87243" b="450"/>
          <a:stretch/>
        </p:blipFill>
        <p:spPr>
          <a:xfrm>
            <a:off x="8359004" y="5708400"/>
            <a:ext cx="3657593" cy="504277"/>
          </a:xfrm>
          <a:prstGeom prst="rect">
            <a:avLst/>
          </a:prstGeom>
        </p:spPr>
      </p:pic>
      <p:sp>
        <p:nvSpPr>
          <p:cNvPr id="8" name="Text Placeholder 13">
            <a:extLst>
              <a:ext uri="{FF2B5EF4-FFF2-40B4-BE49-F238E27FC236}">
                <a16:creationId xmlns:a16="http://schemas.microsoft.com/office/drawing/2014/main" id="{58072440-10E8-94FF-7B74-72C7FF927B9D}"/>
              </a:ext>
            </a:extLst>
          </p:cNvPr>
          <p:cNvSpPr>
            <a:spLocks noGrp="1"/>
          </p:cNvSpPr>
          <p:nvPr>
            <p:ph type="body" sz="quarter" idx="11"/>
          </p:nvPr>
        </p:nvSpPr>
        <p:spPr>
          <a:xfrm>
            <a:off x="7103734" y="2011956"/>
            <a:ext cx="4779051" cy="557052"/>
          </a:xfrm>
        </p:spPr>
        <p:txBody>
          <a:bodyPr/>
          <a:lstStyle/>
          <a:p>
            <a:pPr algn="ctr"/>
            <a:r>
              <a:rPr lang="en-US" sz="1800" b="1" dirty="0"/>
              <a:t>Surface Water Model Results by Reach, by Weather Condition, for All Contaminants</a:t>
            </a:r>
          </a:p>
        </p:txBody>
      </p:sp>
      <p:pic>
        <p:nvPicPr>
          <p:cNvPr id="9" name="Picture 8">
            <a:extLst>
              <a:ext uri="{FF2B5EF4-FFF2-40B4-BE49-F238E27FC236}">
                <a16:creationId xmlns:a16="http://schemas.microsoft.com/office/drawing/2014/main" id="{CAB1AE38-B4C5-D350-5187-8E8A29AD84F3}"/>
              </a:ext>
            </a:extLst>
          </p:cNvPr>
          <p:cNvPicPr>
            <a:picLocks noChangeAspect="1"/>
          </p:cNvPicPr>
          <p:nvPr/>
        </p:nvPicPr>
        <p:blipFill>
          <a:blip r:embed="rId3"/>
          <a:stretch>
            <a:fillRect/>
          </a:stretch>
        </p:blipFill>
        <p:spPr>
          <a:xfrm>
            <a:off x="8127525" y="4642591"/>
            <a:ext cx="3799974" cy="280326"/>
          </a:xfrm>
          <a:prstGeom prst="rect">
            <a:avLst/>
          </a:prstGeom>
        </p:spPr>
      </p:pic>
    </p:spTree>
    <p:extLst>
      <p:ext uri="{BB962C8B-B14F-4D97-AF65-F5344CB8AC3E}">
        <p14:creationId xmlns:p14="http://schemas.microsoft.com/office/powerpoint/2010/main" val="356662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1645-E8DD-49BF-B4A2-51ED7DB17654}"/>
              </a:ext>
            </a:extLst>
          </p:cNvPr>
          <p:cNvSpPr>
            <a:spLocks noGrp="1"/>
          </p:cNvSpPr>
          <p:nvPr>
            <p:ph type="title"/>
          </p:nvPr>
        </p:nvSpPr>
        <p:spPr>
          <a:xfrm>
            <a:off x="612648" y="1078992"/>
            <a:ext cx="10972800" cy="685800"/>
          </a:xfrm>
        </p:spPr>
        <p:txBody>
          <a:bodyPr/>
          <a:lstStyle/>
          <a:p>
            <a:r>
              <a:rPr lang="en-US" sz="3600" dirty="0">
                <a:solidFill>
                  <a:srgbClr val="5A5A5A"/>
                </a:solidFill>
              </a:rPr>
              <a:t>Long-term Equilibrium Model</a:t>
            </a:r>
          </a:p>
        </p:txBody>
      </p:sp>
      <p:sp>
        <p:nvSpPr>
          <p:cNvPr id="3" name="Text Placeholder 2">
            <a:extLst>
              <a:ext uri="{FF2B5EF4-FFF2-40B4-BE49-F238E27FC236}">
                <a16:creationId xmlns:a16="http://schemas.microsoft.com/office/drawing/2014/main" id="{EA9B09BB-EDFF-437B-8553-875C356723FB}"/>
              </a:ext>
            </a:extLst>
          </p:cNvPr>
          <p:cNvSpPr>
            <a:spLocks noGrp="1"/>
          </p:cNvSpPr>
          <p:nvPr>
            <p:ph type="body" sz="quarter" idx="10"/>
          </p:nvPr>
        </p:nvSpPr>
        <p:spPr>
          <a:xfrm>
            <a:off x="612647" y="2057400"/>
            <a:ext cx="8118757" cy="1575221"/>
          </a:xfrm>
        </p:spPr>
        <p:txBody>
          <a:bodyPr vert="horz" lIns="0" tIns="45720" rIns="0" bIns="45720" rtlCol="0" anchor="t">
            <a:noAutofit/>
          </a:bodyPr>
          <a:lstStyle/>
          <a:p>
            <a:r>
              <a:rPr lang="en-US" sz="2000" dirty="0">
                <a:solidFill>
                  <a:srgbClr val="5A5A5A"/>
                </a:solidFill>
                <a:cs typeface="Segoe UI Light"/>
              </a:rPr>
              <a:t>A spreadsheet-based, relative mass accounting model developed </a:t>
            </a:r>
            <a:br>
              <a:rPr lang="en-US" sz="2000" dirty="0">
                <a:solidFill>
                  <a:srgbClr val="5A5A5A"/>
                </a:solidFill>
                <a:cs typeface="Segoe UI Light"/>
              </a:rPr>
            </a:br>
            <a:r>
              <a:rPr lang="en-US" sz="2000" dirty="0">
                <a:solidFill>
                  <a:srgbClr val="5A5A5A"/>
                </a:solidFill>
                <a:cs typeface="Segoe UI Light"/>
              </a:rPr>
              <a:t>to approximate COC concentrations in surface sediments as they come to equilibrium (based on the conceptual site model and sources and processes that impact surface sediment concentrations)</a:t>
            </a:r>
            <a:endParaRPr lang="en-US" sz="2000" dirty="0">
              <a:solidFill>
                <a:srgbClr val="FF0000"/>
              </a:solidFill>
              <a:cs typeface="Segoe UI Light"/>
            </a:endParaRPr>
          </a:p>
        </p:txBody>
      </p:sp>
      <p:grpSp>
        <p:nvGrpSpPr>
          <p:cNvPr id="7" name="Group 6">
            <a:extLst>
              <a:ext uri="{FF2B5EF4-FFF2-40B4-BE49-F238E27FC236}">
                <a16:creationId xmlns:a16="http://schemas.microsoft.com/office/drawing/2014/main" id="{7CFF87E1-61DF-5CB0-F4EA-BC845A788D4E}"/>
              </a:ext>
            </a:extLst>
          </p:cNvPr>
          <p:cNvGrpSpPr>
            <a:grpSpLocks noChangeAspect="1"/>
          </p:cNvGrpSpPr>
          <p:nvPr/>
        </p:nvGrpSpPr>
        <p:grpSpPr>
          <a:xfrm>
            <a:off x="8473052" y="-11152"/>
            <a:ext cx="3730099" cy="2553629"/>
            <a:chOff x="8653825" y="79091"/>
            <a:chExt cx="3461601" cy="2369815"/>
          </a:xfrm>
        </p:grpSpPr>
        <p:pic>
          <p:nvPicPr>
            <p:cNvPr id="4" name="Picture 3">
              <a:extLst>
                <a:ext uri="{FF2B5EF4-FFF2-40B4-BE49-F238E27FC236}">
                  <a16:creationId xmlns:a16="http://schemas.microsoft.com/office/drawing/2014/main" id="{03B47C0D-A958-3BE8-E75D-228C063815C5}"/>
                </a:ext>
              </a:extLst>
            </p:cNvPr>
            <p:cNvPicPr>
              <a:picLocks noChangeAspect="1"/>
            </p:cNvPicPr>
            <p:nvPr/>
          </p:nvPicPr>
          <p:blipFill>
            <a:blip r:embed="rId2"/>
            <a:stretch>
              <a:fillRect/>
            </a:stretch>
          </p:blipFill>
          <p:spPr>
            <a:xfrm>
              <a:off x="8653825" y="79091"/>
              <a:ext cx="3461601" cy="2369815"/>
            </a:xfrm>
            <a:prstGeom prst="rect">
              <a:avLst/>
            </a:prstGeom>
          </p:spPr>
        </p:pic>
        <p:sp>
          <p:nvSpPr>
            <p:cNvPr id="6" name="TextBox 5">
              <a:extLst>
                <a:ext uri="{FF2B5EF4-FFF2-40B4-BE49-F238E27FC236}">
                  <a16:creationId xmlns:a16="http://schemas.microsoft.com/office/drawing/2014/main" id="{BCA69452-E105-71AD-29FE-34AC555607D9}"/>
                </a:ext>
              </a:extLst>
            </p:cNvPr>
            <p:cNvSpPr txBox="1"/>
            <p:nvPr/>
          </p:nvSpPr>
          <p:spPr>
            <a:xfrm>
              <a:off x="10082575" y="167991"/>
              <a:ext cx="1585549" cy="707886"/>
            </a:xfrm>
            <a:prstGeom prst="rect">
              <a:avLst/>
            </a:prstGeom>
            <a:solidFill>
              <a:schemeClr val="bg1"/>
            </a:solidFill>
          </p:spPr>
          <p:txBody>
            <a:bodyPr wrap="square" rtlCol="0">
              <a:spAutoFit/>
            </a:bodyPr>
            <a:lstStyle/>
            <a:p>
              <a:pPr algn="ctr"/>
              <a:r>
                <a:rPr lang="en-US" sz="2000" dirty="0">
                  <a:latin typeface="+mj-lt"/>
                </a:rPr>
                <a:t>LTE Reach Spatial Scale</a:t>
              </a:r>
              <a:endParaRPr lang="en-US" sz="2600" dirty="0">
                <a:latin typeface="+mj-lt"/>
              </a:endParaRPr>
            </a:p>
          </p:txBody>
        </p:sp>
      </p:grpSp>
      <p:sp>
        <p:nvSpPr>
          <p:cNvPr id="5" name="Text Placeholder 2">
            <a:extLst>
              <a:ext uri="{FF2B5EF4-FFF2-40B4-BE49-F238E27FC236}">
                <a16:creationId xmlns:a16="http://schemas.microsoft.com/office/drawing/2014/main" id="{E1D97B27-02E1-473A-44F9-BA0340E30D2E}"/>
              </a:ext>
            </a:extLst>
          </p:cNvPr>
          <p:cNvSpPr txBox="1">
            <a:spLocks/>
          </p:cNvSpPr>
          <p:nvPr/>
        </p:nvSpPr>
        <p:spPr>
          <a:xfrm>
            <a:off x="612648" y="3478017"/>
            <a:ext cx="11055476" cy="2943225"/>
          </a:xfrm>
          <a:prstGeom prst="rect">
            <a:avLst/>
          </a:prstGeom>
        </p:spPr>
        <p:txBody>
          <a:bodyPr vert="horz" lIns="0" tIns="45720" rIns="0" bIns="45720" rtlCol="0" anchor="t">
            <a:noAutofit/>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1C1C1C"/>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1C1C1C"/>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1C1C1C"/>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A5A5A"/>
                </a:solidFill>
                <a:cs typeface="Segoe UI Light"/>
              </a:rPr>
              <a:t>Based on a mass accounting approach that includes net sedimentation rates (information from the linked modeling framework including the sediment transport models) and empirical data on COC loads for the primary contaminant inputs</a:t>
            </a:r>
          </a:p>
          <a:p>
            <a:r>
              <a:rPr lang="en-US" sz="2000" dirty="0">
                <a:solidFill>
                  <a:srgbClr val="5A5A5A"/>
                </a:solidFill>
                <a:cs typeface="Segoe UI Light"/>
              </a:rPr>
              <a:t>Developed to approximate CFT model predictions and informed by preliminary results from the CFT model and robust datasets</a:t>
            </a:r>
          </a:p>
          <a:p>
            <a:r>
              <a:rPr lang="en-US" sz="2000" dirty="0">
                <a:solidFill>
                  <a:srgbClr val="5A5A5A"/>
                </a:solidFill>
                <a:cs typeface="Segoe UI Light"/>
              </a:rPr>
              <a:t>Configured to produce results over a reach-wide spatial scale</a:t>
            </a:r>
          </a:p>
          <a:p>
            <a:r>
              <a:rPr lang="en-US" sz="2000" dirty="0">
                <a:solidFill>
                  <a:srgbClr val="5A5A5A"/>
                </a:solidFill>
                <a:cs typeface="Segoe UI Light"/>
              </a:rPr>
              <a:t>Easy to use and update with available data or newly characterized loads </a:t>
            </a:r>
          </a:p>
        </p:txBody>
      </p:sp>
    </p:spTree>
    <p:extLst>
      <p:ext uri="{BB962C8B-B14F-4D97-AF65-F5344CB8AC3E}">
        <p14:creationId xmlns:p14="http://schemas.microsoft.com/office/powerpoint/2010/main" val="83367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3CC97-9A7E-ED86-719B-F4ED31A1819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DC33500-4DCA-B0DC-90C5-7CE2990A35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5024" y="0"/>
            <a:ext cx="10221951" cy="6858000"/>
          </a:xfrm>
          <a:prstGeom prst="rect">
            <a:avLst/>
          </a:prstGeom>
          <a:noFill/>
        </p:spPr>
      </p:pic>
      <p:sp>
        <p:nvSpPr>
          <p:cNvPr id="9" name="Title 2">
            <a:extLst>
              <a:ext uri="{FF2B5EF4-FFF2-40B4-BE49-F238E27FC236}">
                <a16:creationId xmlns:a16="http://schemas.microsoft.com/office/drawing/2014/main" id="{419EFE18-FEAB-FF25-CBD8-1583A395DB43}"/>
              </a:ext>
            </a:extLst>
          </p:cNvPr>
          <p:cNvSpPr txBox="1">
            <a:spLocks/>
          </p:cNvSpPr>
          <p:nvPr/>
        </p:nvSpPr>
        <p:spPr>
          <a:xfrm>
            <a:off x="1071041" y="91440"/>
            <a:ext cx="3835496" cy="992457"/>
          </a:xfrm>
          <a:prstGeom prst="rect">
            <a:avLst/>
          </a:prstGeom>
        </p:spPr>
        <p:txBody>
          <a:bodyPr vert="horz" lIns="0" tIns="0" rIns="0" bIns="0" rtlCol="0" anchor="t" anchorCtr="0">
            <a:noAutofit/>
          </a:bodyPr>
          <a:lstStyle>
            <a:lvl1pPr marL="0" indent="0" algn="l" defTabSz="914400" rtl="0" eaLnBrk="1" latinLnBrk="0" hangingPunct="1">
              <a:spcBef>
                <a:spcPts val="300"/>
              </a:spcBef>
              <a:spcAft>
                <a:spcPts val="1200"/>
              </a:spcAft>
              <a:buFont typeface="Arial" panose="020B0604020202020204" pitchFamily="34" charset="0"/>
              <a:buNone/>
              <a:defRPr sz="16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0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solidFill>
                  <a:schemeClr val="bg1"/>
                </a:solidFill>
                <a:latin typeface="+mj-lt"/>
              </a:rPr>
              <a:t>LTE Model: Simpler Model Focused on Loads Impacting Surface Sediments</a:t>
            </a:r>
          </a:p>
        </p:txBody>
      </p:sp>
      <p:sp>
        <p:nvSpPr>
          <p:cNvPr id="2" name="TextBox 1">
            <a:extLst>
              <a:ext uri="{FF2B5EF4-FFF2-40B4-BE49-F238E27FC236}">
                <a16:creationId xmlns:a16="http://schemas.microsoft.com/office/drawing/2014/main" id="{B755AE83-14D7-3EE2-7D4D-9CC8117A710C}"/>
              </a:ext>
            </a:extLst>
          </p:cNvPr>
          <p:cNvSpPr txBox="1"/>
          <p:nvPr/>
        </p:nvSpPr>
        <p:spPr>
          <a:xfrm>
            <a:off x="1071041" y="6481878"/>
            <a:ext cx="5779146" cy="246221"/>
          </a:xfrm>
          <a:prstGeom prst="rect">
            <a:avLst/>
          </a:prstGeom>
          <a:noFill/>
        </p:spPr>
        <p:txBody>
          <a:bodyPr wrap="none" rtlCol="0">
            <a:spAutoFit/>
          </a:bodyPr>
          <a:lstStyle/>
          <a:p>
            <a:r>
              <a:rPr lang="en-US" sz="1000" b="1" dirty="0">
                <a:solidFill>
                  <a:schemeClr val="bg1"/>
                </a:solidFill>
              </a:rPr>
              <a:t>Note: Sources and processes shown in white font (not greyed out) are actively included in the LTE model.</a:t>
            </a:r>
          </a:p>
        </p:txBody>
      </p:sp>
    </p:spTree>
    <p:extLst>
      <p:ext uri="{BB962C8B-B14F-4D97-AF65-F5344CB8AC3E}">
        <p14:creationId xmlns:p14="http://schemas.microsoft.com/office/powerpoint/2010/main" val="326606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E2D3-791E-7E6F-D113-0F4D7F43FAC3}"/>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64084348-6CB6-8561-991B-7D5B4BFF422C}"/>
              </a:ext>
            </a:extLst>
          </p:cNvPr>
          <p:cNvSpPr>
            <a:spLocks noGrp="1"/>
          </p:cNvSpPr>
          <p:nvPr>
            <p:ph type="title"/>
          </p:nvPr>
        </p:nvSpPr>
        <p:spPr>
          <a:xfrm>
            <a:off x="612648" y="1078992"/>
            <a:ext cx="6080760" cy="685800"/>
          </a:xfrm>
        </p:spPr>
        <p:txBody>
          <a:bodyPr/>
          <a:lstStyle/>
          <a:p>
            <a:r>
              <a:rPr lang="en-US" sz="3600" dirty="0"/>
              <a:t>LTE Calculation Overview</a:t>
            </a:r>
          </a:p>
        </p:txBody>
      </p:sp>
      <p:sp>
        <p:nvSpPr>
          <p:cNvPr id="23" name="Text Placeholder 4">
            <a:extLst>
              <a:ext uri="{FF2B5EF4-FFF2-40B4-BE49-F238E27FC236}">
                <a16:creationId xmlns:a16="http://schemas.microsoft.com/office/drawing/2014/main" id="{4C6ABFDD-2616-680D-683C-1A877C6BBF87}"/>
              </a:ext>
            </a:extLst>
          </p:cNvPr>
          <p:cNvSpPr>
            <a:spLocks noGrp="1"/>
          </p:cNvSpPr>
          <p:nvPr>
            <p:ph type="body" sz="quarter" idx="12"/>
          </p:nvPr>
        </p:nvSpPr>
        <p:spPr>
          <a:xfrm>
            <a:off x="612648" y="2057400"/>
            <a:ext cx="6080760" cy="4722541"/>
          </a:xfrm>
        </p:spPr>
        <p:txBody>
          <a:bodyPr/>
          <a:lstStyle/>
          <a:p>
            <a:pPr>
              <a:spcAft>
                <a:spcPts val="600"/>
              </a:spcAft>
            </a:pPr>
            <a:r>
              <a:rPr lang="en-US" sz="2000" b="1" dirty="0">
                <a:solidFill>
                  <a:srgbClr val="5A5A5A"/>
                </a:solidFill>
              </a:rPr>
              <a:t>Solids-based sources:</a:t>
            </a:r>
            <a:r>
              <a:rPr lang="en-US" sz="2000" dirty="0">
                <a:solidFill>
                  <a:srgbClr val="5A5A5A"/>
                </a:solidFill>
              </a:rPr>
              <a:t> Quantified by relative contribution to net sedimentation rate (NSR) and measured particulate phase contaminants</a:t>
            </a:r>
          </a:p>
          <a:p>
            <a:pPr lvl="1">
              <a:spcBef>
                <a:spcPts val="0"/>
              </a:spcBef>
              <a:spcAft>
                <a:spcPts val="600"/>
              </a:spcAft>
            </a:pPr>
            <a:r>
              <a:rPr lang="en-US" sz="1800" dirty="0">
                <a:solidFill>
                  <a:srgbClr val="5A5A5A"/>
                </a:solidFill>
              </a:rPr>
              <a:t>East River surface water</a:t>
            </a:r>
          </a:p>
          <a:p>
            <a:pPr lvl="1">
              <a:spcBef>
                <a:spcPts val="0"/>
              </a:spcBef>
              <a:spcAft>
                <a:spcPts val="600"/>
              </a:spcAft>
            </a:pPr>
            <a:r>
              <a:rPr lang="en-US" sz="1800" dirty="0">
                <a:solidFill>
                  <a:srgbClr val="5A5A5A"/>
                </a:solidFill>
              </a:rPr>
              <a:t>Point sources</a:t>
            </a:r>
          </a:p>
          <a:p>
            <a:pPr>
              <a:spcAft>
                <a:spcPts val="600"/>
              </a:spcAft>
            </a:pPr>
            <a:r>
              <a:rPr lang="en-US" sz="2000" b="1" dirty="0">
                <a:solidFill>
                  <a:srgbClr val="5A5A5A"/>
                </a:solidFill>
              </a:rPr>
              <a:t>Additional sources:</a:t>
            </a:r>
            <a:r>
              <a:rPr lang="en-US" sz="2000" dirty="0">
                <a:solidFill>
                  <a:srgbClr val="5A5A5A"/>
                </a:solidFill>
              </a:rPr>
              <a:t> Quantified by annual contaminant load estimates (mostly dissolved phase processes)</a:t>
            </a:r>
          </a:p>
          <a:p>
            <a:pPr lvl="1">
              <a:spcBef>
                <a:spcPts val="0"/>
              </a:spcBef>
              <a:spcAft>
                <a:spcPts val="600"/>
              </a:spcAft>
            </a:pPr>
            <a:r>
              <a:rPr lang="en-US" sz="1800" dirty="0">
                <a:solidFill>
                  <a:srgbClr val="5A5A5A"/>
                </a:solidFill>
              </a:rPr>
              <a:t>Atmospheric deposition</a:t>
            </a:r>
          </a:p>
          <a:p>
            <a:pPr lvl="1">
              <a:spcBef>
                <a:spcPts val="0"/>
              </a:spcBef>
              <a:spcAft>
                <a:spcPts val="600"/>
              </a:spcAft>
            </a:pPr>
            <a:r>
              <a:rPr lang="en-US" sz="1800" dirty="0">
                <a:solidFill>
                  <a:srgbClr val="5A5A5A"/>
                </a:solidFill>
              </a:rPr>
              <a:t>Treated groundwater effluent</a:t>
            </a:r>
          </a:p>
          <a:p>
            <a:pPr lvl="1">
              <a:spcBef>
                <a:spcPts val="0"/>
              </a:spcBef>
              <a:spcAft>
                <a:spcPts val="600"/>
              </a:spcAft>
            </a:pPr>
            <a:r>
              <a:rPr lang="en-US" sz="1800" dirty="0">
                <a:solidFill>
                  <a:srgbClr val="5A5A5A"/>
                </a:solidFill>
              </a:rPr>
              <a:t>Lateral groundwater/seeps</a:t>
            </a:r>
          </a:p>
          <a:p>
            <a:pPr lvl="1">
              <a:spcBef>
                <a:spcPts val="0"/>
              </a:spcBef>
              <a:spcAft>
                <a:spcPts val="600"/>
              </a:spcAft>
            </a:pPr>
            <a:r>
              <a:rPr lang="en-US" sz="1800" dirty="0">
                <a:solidFill>
                  <a:srgbClr val="5A5A5A"/>
                </a:solidFill>
              </a:rPr>
              <a:t>Porewater advection (driven by groundwater flow)</a:t>
            </a:r>
          </a:p>
          <a:p>
            <a:pPr lvl="1">
              <a:spcBef>
                <a:spcPts val="0"/>
              </a:spcBef>
              <a:spcAft>
                <a:spcPts val="600"/>
              </a:spcAft>
            </a:pPr>
            <a:r>
              <a:rPr lang="en-US" sz="1800" dirty="0">
                <a:solidFill>
                  <a:srgbClr val="5A5A5A"/>
                </a:solidFill>
              </a:rPr>
              <a:t>Bank erosion</a:t>
            </a:r>
          </a:p>
        </p:txBody>
      </p:sp>
      <p:pic>
        <p:nvPicPr>
          <p:cNvPr id="3" name="Picture 2">
            <a:extLst>
              <a:ext uri="{FF2B5EF4-FFF2-40B4-BE49-F238E27FC236}">
                <a16:creationId xmlns:a16="http://schemas.microsoft.com/office/drawing/2014/main" id="{23631F7A-3D94-E4E3-B596-D3B3522FACBE}"/>
              </a:ext>
            </a:extLst>
          </p:cNvPr>
          <p:cNvPicPr>
            <a:picLocks noChangeAspect="1"/>
          </p:cNvPicPr>
          <p:nvPr/>
        </p:nvPicPr>
        <p:blipFill>
          <a:blip r:embed="rId4" cstate="print">
            <a:extLst>
              <a:ext uri="{28A0092B-C50C-407E-A947-70E740481C1C}">
                <a14:useLocalDpi xmlns:a14="http://schemas.microsoft.com/office/drawing/2010/main" val="0"/>
              </a:ext>
            </a:extLst>
          </a:blip>
          <a:srcRect l="11745" t="8432" r="12569" b="19220"/>
          <a:stretch/>
        </p:blipFill>
        <p:spPr>
          <a:xfrm>
            <a:off x="7200900" y="341909"/>
            <a:ext cx="4991100" cy="6174182"/>
          </a:xfrm>
          <a:prstGeom prst="rect">
            <a:avLst/>
          </a:prstGeom>
        </p:spPr>
      </p:pic>
    </p:spTree>
    <p:extLst>
      <p:ext uri="{BB962C8B-B14F-4D97-AF65-F5344CB8AC3E}">
        <p14:creationId xmlns:p14="http://schemas.microsoft.com/office/powerpoint/2010/main" val="81542842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3FBCF0-E235-F0BA-63F3-1157C54AF51F}"/>
              </a:ext>
            </a:extLst>
          </p:cNvPr>
          <p:cNvSpPr>
            <a:spLocks noGrp="1"/>
          </p:cNvSpPr>
          <p:nvPr>
            <p:ph type="title"/>
          </p:nvPr>
        </p:nvSpPr>
        <p:spPr>
          <a:xfrm>
            <a:off x="612648" y="1078992"/>
            <a:ext cx="10703052" cy="685800"/>
          </a:xfrm>
        </p:spPr>
        <p:txBody>
          <a:bodyPr/>
          <a:lstStyle/>
          <a:p>
            <a:r>
              <a:rPr lang="en-US" sz="3600" dirty="0"/>
              <a:t>Estimated LTE Concentrations: Total PAH (34)</a:t>
            </a:r>
          </a:p>
        </p:txBody>
      </p:sp>
      <p:sp>
        <p:nvSpPr>
          <p:cNvPr id="2" name="Content Placeholder 1">
            <a:extLst>
              <a:ext uri="{FF2B5EF4-FFF2-40B4-BE49-F238E27FC236}">
                <a16:creationId xmlns:a16="http://schemas.microsoft.com/office/drawing/2014/main" id="{81073CA5-A089-5616-C422-A5EC50FA74D6}"/>
              </a:ext>
            </a:extLst>
          </p:cNvPr>
          <p:cNvSpPr>
            <a:spLocks noGrp="1"/>
          </p:cNvSpPr>
          <p:nvPr>
            <p:ph idx="1"/>
          </p:nvPr>
        </p:nvSpPr>
        <p:spPr>
          <a:xfrm>
            <a:off x="609600" y="2057400"/>
            <a:ext cx="3933826" cy="3657600"/>
          </a:xfrm>
        </p:spPr>
        <p:txBody>
          <a:bodyPr/>
          <a:lstStyle/>
          <a:p>
            <a:r>
              <a:rPr lang="en-US" dirty="0"/>
              <a:t>Predictions of the LTE model are consistent with preliminary results from the CFT model on a reach-average basis (as a result of both using the same sediment transport results)</a:t>
            </a:r>
          </a:p>
        </p:txBody>
      </p:sp>
      <p:sp>
        <p:nvSpPr>
          <p:cNvPr id="4" name="TextBox 3">
            <a:extLst>
              <a:ext uri="{FF2B5EF4-FFF2-40B4-BE49-F238E27FC236}">
                <a16:creationId xmlns:a16="http://schemas.microsoft.com/office/drawing/2014/main" id="{54CCE620-17D4-397F-30B0-E8FE44AACDAC}"/>
              </a:ext>
            </a:extLst>
          </p:cNvPr>
          <p:cNvSpPr txBox="1"/>
          <p:nvPr/>
        </p:nvSpPr>
        <p:spPr>
          <a:xfrm>
            <a:off x="609599" y="6217920"/>
            <a:ext cx="11489473" cy="461665"/>
          </a:xfrm>
          <a:prstGeom prst="rect">
            <a:avLst/>
          </a:prstGeom>
          <a:noFill/>
        </p:spPr>
        <p:txBody>
          <a:bodyPr wrap="square" rtlCol="0">
            <a:spAutoFit/>
          </a:bodyPr>
          <a:lstStyle/>
          <a:p>
            <a:r>
              <a:rPr lang="en-US" sz="1200" dirty="0">
                <a:solidFill>
                  <a:srgbClr val="5A5A5A"/>
                </a:solidFill>
                <a:latin typeface="+mj-lt"/>
              </a:rPr>
              <a:t>Note: The range on each bar indicates the calculated LTE concentrations with upper- and lower-bound ranges that were developed by combining the variance of the means for the individual sources and calculating 2 times the standard error of the overall mean while the bar itself shows the base case.</a:t>
            </a:r>
          </a:p>
        </p:txBody>
      </p:sp>
      <p:pic>
        <p:nvPicPr>
          <p:cNvPr id="10" name="Picture 9">
            <a:extLst>
              <a:ext uri="{FF2B5EF4-FFF2-40B4-BE49-F238E27FC236}">
                <a16:creationId xmlns:a16="http://schemas.microsoft.com/office/drawing/2014/main" id="{FD288D66-82D2-502C-F31C-FFB7D8560E03}"/>
              </a:ext>
            </a:extLst>
          </p:cNvPr>
          <p:cNvPicPr>
            <a:picLocks noChangeAspect="1"/>
          </p:cNvPicPr>
          <p:nvPr/>
        </p:nvPicPr>
        <p:blipFill rotWithShape="1">
          <a:blip r:embed="rId2"/>
          <a:srcRect l="4134" t="5269" r="8779" b="28929"/>
          <a:stretch/>
        </p:blipFill>
        <p:spPr>
          <a:xfrm>
            <a:off x="4871904" y="1824657"/>
            <a:ext cx="7166265" cy="4195187"/>
          </a:xfrm>
          <a:prstGeom prst="rect">
            <a:avLst/>
          </a:prstGeom>
        </p:spPr>
      </p:pic>
    </p:spTree>
    <p:extLst>
      <p:ext uri="{BB962C8B-B14F-4D97-AF65-F5344CB8AC3E}">
        <p14:creationId xmlns:p14="http://schemas.microsoft.com/office/powerpoint/2010/main" val="35941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8CF547-F16C-B670-A373-7F7D6468C7C7}"/>
              </a:ext>
            </a:extLst>
          </p:cNvPr>
          <p:cNvSpPr>
            <a:spLocks noGrp="1"/>
          </p:cNvSpPr>
          <p:nvPr>
            <p:ph type="title"/>
          </p:nvPr>
        </p:nvSpPr>
        <p:spPr/>
        <p:txBody>
          <a:bodyPr/>
          <a:lstStyle/>
          <a:p>
            <a:r>
              <a:rPr lang="en-US" sz="3600" dirty="0"/>
              <a:t>Model Comparison</a:t>
            </a:r>
          </a:p>
        </p:txBody>
      </p:sp>
      <p:graphicFrame>
        <p:nvGraphicFramePr>
          <p:cNvPr id="10" name="Table Placeholder 9">
            <a:extLst>
              <a:ext uri="{FF2B5EF4-FFF2-40B4-BE49-F238E27FC236}">
                <a16:creationId xmlns:a16="http://schemas.microsoft.com/office/drawing/2014/main" id="{D9BE4B12-9811-EC9E-8D7D-25379328E0CF}"/>
              </a:ext>
            </a:extLst>
          </p:cNvPr>
          <p:cNvGraphicFramePr>
            <a:graphicFrameLocks noGrp="1"/>
          </p:cNvGraphicFramePr>
          <p:nvPr>
            <p:ph type="tbl" sz="quarter" idx="14"/>
            <p:extLst>
              <p:ext uri="{D42A27DB-BD31-4B8C-83A1-F6EECF244321}">
                <p14:modId xmlns:p14="http://schemas.microsoft.com/office/powerpoint/2010/main" val="2648961432"/>
              </p:ext>
            </p:extLst>
          </p:nvPr>
        </p:nvGraphicFramePr>
        <p:xfrm>
          <a:off x="612648" y="1934257"/>
          <a:ext cx="10995024" cy="4239132"/>
        </p:xfrm>
        <a:graphic>
          <a:graphicData uri="http://schemas.openxmlformats.org/drawingml/2006/table">
            <a:tbl>
              <a:tblPr firstRow="1">
                <a:tableStyleId>{5C22544A-7EE6-4342-B048-85BDC9FD1C3A}</a:tableStyleId>
              </a:tblPr>
              <a:tblGrid>
                <a:gridCol w="7493127">
                  <a:extLst>
                    <a:ext uri="{9D8B030D-6E8A-4147-A177-3AD203B41FA5}">
                      <a16:colId xmlns:a16="http://schemas.microsoft.com/office/drawing/2014/main" val="2291092371"/>
                    </a:ext>
                  </a:extLst>
                </a:gridCol>
                <a:gridCol w="1104900">
                  <a:extLst>
                    <a:ext uri="{9D8B030D-6E8A-4147-A177-3AD203B41FA5}">
                      <a16:colId xmlns:a16="http://schemas.microsoft.com/office/drawing/2014/main" val="1932022130"/>
                    </a:ext>
                  </a:extLst>
                </a:gridCol>
                <a:gridCol w="1057275">
                  <a:extLst>
                    <a:ext uri="{9D8B030D-6E8A-4147-A177-3AD203B41FA5}">
                      <a16:colId xmlns:a16="http://schemas.microsoft.com/office/drawing/2014/main" val="4057915511"/>
                    </a:ext>
                  </a:extLst>
                </a:gridCol>
                <a:gridCol w="1339722">
                  <a:extLst>
                    <a:ext uri="{9D8B030D-6E8A-4147-A177-3AD203B41FA5}">
                      <a16:colId xmlns:a16="http://schemas.microsoft.com/office/drawing/2014/main" val="538210978"/>
                    </a:ext>
                  </a:extLst>
                </a:gridCol>
              </a:tblGrid>
              <a:tr h="624838">
                <a:tc>
                  <a:txBody>
                    <a:bodyPr/>
                    <a:lstStyle/>
                    <a:p>
                      <a:r>
                        <a:rPr lang="en-US" sz="1800" dirty="0">
                          <a:solidFill>
                            <a:schemeClr val="tx1"/>
                          </a:solidFill>
                          <a:latin typeface="+mj-lt"/>
                        </a:rPr>
                        <a:t>Model Characteristic</a:t>
                      </a:r>
                    </a:p>
                  </a:txBody>
                  <a:tcPr anchor="b">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mj-lt"/>
                        </a:rPr>
                        <a:t>CFT Model</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mj-lt"/>
                        </a:rPr>
                        <a:t>LTE Model</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mj-lt"/>
                        </a:rPr>
                        <a:t>Necessary to Project</a:t>
                      </a:r>
                    </a:p>
                  </a:txBody>
                  <a:tcPr anchor="b">
                    <a:lnL w="12700" cap="flat" cmpd="sng" algn="ctr">
                      <a:no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7852674"/>
                  </a:ext>
                </a:extLst>
              </a:tr>
              <a:tr h="386482">
                <a:tc>
                  <a:txBody>
                    <a:bodyPr/>
                    <a:lstStyle/>
                    <a:p>
                      <a:r>
                        <a:rPr lang="en-US" dirty="0">
                          <a:solidFill>
                            <a:srgbClr val="5A5A5A"/>
                          </a:solidFill>
                          <a:latin typeface="+mj-lt"/>
                        </a:rPr>
                        <a:t>Evaluate small spatial and temporal trends</a:t>
                      </a:r>
                    </a:p>
                  </a:txBody>
                  <a:tcPr anchor="ctr">
                    <a:lnR w="3175" cap="flat" cmpd="sng" algn="ctr">
                      <a:solidFill>
                        <a:srgbClr val="5A5A5A"/>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No</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7C80"/>
                    </a:solidFill>
                  </a:tcPr>
                </a:tc>
                <a:tc>
                  <a:txBody>
                    <a:bodyPr/>
                    <a:lstStyle/>
                    <a:p>
                      <a:pPr algn="ctr"/>
                      <a:r>
                        <a:rPr lang="en-US" dirty="0">
                          <a:solidFill>
                            <a:srgbClr val="5A5A5A"/>
                          </a:solidFill>
                          <a:latin typeface="+mj-lt"/>
                        </a:rPr>
                        <a:t>No</a:t>
                      </a:r>
                    </a:p>
                  </a:txBody>
                  <a:tcPr anchor="ctr">
                    <a:lnL w="3175" cap="flat" cmpd="sng" algn="ctr">
                      <a:solidFill>
                        <a:srgbClr val="5A5A5A"/>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1949115083"/>
                  </a:ext>
                </a:extLst>
              </a:tr>
              <a:tr h="3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A5A5A"/>
                          </a:solidFill>
                          <a:latin typeface="+mj-lt"/>
                        </a:rPr>
                        <a:t>Evaluate surface water results including wet weather conditions</a:t>
                      </a:r>
                    </a:p>
                  </a:txBody>
                  <a:tcPr anchor="ctr">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No</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7C80"/>
                    </a:solidFill>
                  </a:tcPr>
                </a:tc>
                <a:tc>
                  <a:txBody>
                    <a:bodyPr/>
                    <a:lstStyle/>
                    <a:p>
                      <a:pPr algn="ctr"/>
                      <a:r>
                        <a:rPr lang="en-US" dirty="0">
                          <a:solidFill>
                            <a:srgbClr val="5A5A5A"/>
                          </a:solidFill>
                          <a:latin typeface="+mj-lt"/>
                        </a:rPr>
                        <a:t>No</a:t>
                      </a:r>
                    </a:p>
                  </a:txBody>
                  <a:tcPr anchor="ctr">
                    <a:lnL w="3175" cap="flat" cmpd="sng" algn="ctr">
                      <a:solidFill>
                        <a:srgbClr val="5A5A5A"/>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2429650391"/>
                  </a:ext>
                </a:extLst>
              </a:tr>
              <a:tr h="56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A5A5A"/>
                          </a:solidFill>
                          <a:latin typeface="+mj-lt"/>
                        </a:rPr>
                        <a:t>Predict long-term surface sediment concentrations and impacts of ongoing sources</a:t>
                      </a:r>
                    </a:p>
                  </a:txBody>
                  <a:tcPr anchor="ctr">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extLst>
                  <a:ext uri="{0D108BD9-81ED-4DB2-BD59-A6C34878D82A}">
                    <a16:rowId xmlns:a16="http://schemas.microsoft.com/office/drawing/2014/main" val="1727629185"/>
                  </a:ext>
                </a:extLst>
              </a:tr>
              <a:tr h="3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A5A5A"/>
                          </a:solidFill>
                          <a:latin typeface="+mj-lt"/>
                        </a:rPr>
                        <a:t>Includes all relevant contaminants of concern</a:t>
                      </a:r>
                    </a:p>
                  </a:txBody>
                  <a:tcPr anchor="ctr">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dirty="0">
                          <a:solidFill>
                            <a:srgbClr val="5A5A5A"/>
                          </a:solidFill>
                          <a:latin typeface="+mj-lt"/>
                        </a:rPr>
                        <a:t>No</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7C80"/>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extLst>
                  <a:ext uri="{0D108BD9-81ED-4DB2-BD59-A6C34878D82A}">
                    <a16:rowId xmlns:a16="http://schemas.microsoft.com/office/drawing/2014/main" val="1637936080"/>
                  </a:ext>
                </a:extLst>
              </a:tr>
              <a:tr h="3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A5A5A"/>
                          </a:solidFill>
                          <a:latin typeface="+mj-lt"/>
                        </a:rPr>
                        <a:t>Necessary spatial scale for utility of model and remedial alternatives</a:t>
                      </a:r>
                    </a:p>
                  </a:txBody>
                  <a:tcPr anchor="ctr">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extLst>
                  <a:ext uri="{0D108BD9-81ED-4DB2-BD59-A6C34878D82A}">
                    <a16:rowId xmlns:a16="http://schemas.microsoft.com/office/drawing/2014/main" val="254871718"/>
                  </a:ext>
                </a:extLst>
              </a:tr>
              <a:tr h="3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A5A5A"/>
                          </a:solidFill>
                          <a:latin typeface="+mj-lt"/>
                        </a:rPr>
                        <a:t>Ease of use and transparent for stakeholder engagement</a:t>
                      </a:r>
                    </a:p>
                  </a:txBody>
                  <a:tcPr anchor="ctr">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dirty="0">
                          <a:solidFill>
                            <a:srgbClr val="5A5A5A"/>
                          </a:solidFill>
                          <a:latin typeface="+mj-lt"/>
                        </a:rPr>
                        <a:t>No</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7C80"/>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extLst>
                  <a:ext uri="{0D108BD9-81ED-4DB2-BD59-A6C34878D82A}">
                    <a16:rowId xmlns:a16="http://schemas.microsoft.com/office/drawing/2014/main" val="3123168183"/>
                  </a:ext>
                </a:extLst>
              </a:tr>
              <a:tr h="386482">
                <a:tc>
                  <a:txBody>
                    <a:bodyPr/>
                    <a:lstStyle/>
                    <a:p>
                      <a:r>
                        <a:rPr lang="en-US" sz="1800" kern="1200" dirty="0">
                          <a:solidFill>
                            <a:srgbClr val="5A5A5A"/>
                          </a:solidFill>
                          <a:latin typeface="+mj-lt"/>
                          <a:ea typeface="+mn-ea"/>
                          <a:cs typeface="+mn-cs"/>
                        </a:rPr>
                        <a:t>Quickly</a:t>
                      </a:r>
                      <a:r>
                        <a:rPr lang="en-US" dirty="0">
                          <a:solidFill>
                            <a:srgbClr val="5A5A5A"/>
                          </a:solidFill>
                          <a:latin typeface="+mj-lt"/>
                        </a:rPr>
                        <a:t> update model inputs to review results in real time</a:t>
                      </a:r>
                    </a:p>
                  </a:txBody>
                  <a:tcPr anchor="ctr">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dirty="0">
                          <a:solidFill>
                            <a:srgbClr val="5A5A5A"/>
                          </a:solidFill>
                          <a:latin typeface="+mj-lt"/>
                        </a:rPr>
                        <a:t>No</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7C80"/>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CC965"/>
                    </a:solidFill>
                  </a:tcPr>
                </a:tc>
                <a:extLst>
                  <a:ext uri="{0D108BD9-81ED-4DB2-BD59-A6C34878D82A}">
                    <a16:rowId xmlns:a16="http://schemas.microsoft.com/office/drawing/2014/main" val="428115956"/>
                  </a:ext>
                </a:extLst>
              </a:tr>
              <a:tr h="566145">
                <a:tc>
                  <a:txBody>
                    <a:bodyPr/>
                    <a:lstStyle/>
                    <a:p>
                      <a:r>
                        <a:rPr lang="en-US" dirty="0">
                          <a:solidFill>
                            <a:srgbClr val="5A5A5A"/>
                          </a:solidFill>
                          <a:latin typeface="+mj-lt"/>
                        </a:rPr>
                        <a:t>Agency acceptance</a:t>
                      </a:r>
                    </a:p>
                  </a:txBody>
                  <a:tcPr anchor="ctr">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ctr"/>
                      <a:r>
                        <a:rPr lang="en-US" dirty="0">
                          <a:solidFill>
                            <a:srgbClr val="5A5A5A"/>
                          </a:solidFill>
                          <a:latin typeface="+mj-lt"/>
                        </a:rPr>
                        <a:t>Did Not Obtain</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R w="3175" cap="flat" cmpd="sng" algn="ctr">
                      <a:solidFill>
                        <a:srgbClr val="5A5A5A"/>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ACC965"/>
                    </a:solidFill>
                  </a:tcPr>
                </a:tc>
                <a:tc>
                  <a:txBody>
                    <a:bodyPr/>
                    <a:lstStyle/>
                    <a:p>
                      <a:pPr algn="ctr"/>
                      <a:r>
                        <a:rPr lang="en-US" dirty="0">
                          <a:solidFill>
                            <a:srgbClr val="5A5A5A"/>
                          </a:solidFill>
                          <a:latin typeface="+mj-lt"/>
                        </a:rPr>
                        <a:t>Yes</a:t>
                      </a:r>
                    </a:p>
                  </a:txBody>
                  <a:tcPr anchor="ctr">
                    <a:lnL w="3175" cap="flat" cmpd="sng" algn="ctr">
                      <a:solidFill>
                        <a:srgbClr val="5A5A5A"/>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rgbClr val="ACC965"/>
                    </a:solidFill>
                  </a:tcPr>
                </a:tc>
                <a:extLst>
                  <a:ext uri="{0D108BD9-81ED-4DB2-BD59-A6C34878D82A}">
                    <a16:rowId xmlns:a16="http://schemas.microsoft.com/office/drawing/2014/main" val="915844432"/>
                  </a:ext>
                </a:extLst>
              </a:tr>
            </a:tbl>
          </a:graphicData>
        </a:graphic>
      </p:graphicFrame>
    </p:spTree>
    <p:extLst>
      <p:ext uri="{BB962C8B-B14F-4D97-AF65-F5344CB8AC3E}">
        <p14:creationId xmlns:p14="http://schemas.microsoft.com/office/powerpoint/2010/main" val="299156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FC094C-2823-8F39-7A41-E04A9871827D}"/>
              </a:ext>
            </a:extLst>
          </p:cNvPr>
          <p:cNvSpPr>
            <a:spLocks noGrp="1"/>
          </p:cNvSpPr>
          <p:nvPr>
            <p:ph type="title"/>
          </p:nvPr>
        </p:nvSpPr>
        <p:spPr/>
        <p:txBody>
          <a:bodyPr/>
          <a:lstStyle/>
          <a:p>
            <a:r>
              <a:rPr lang="en-US" sz="3600" dirty="0"/>
              <a:t>A Tale of Two Models</a:t>
            </a:r>
          </a:p>
        </p:txBody>
      </p:sp>
      <p:sp>
        <p:nvSpPr>
          <p:cNvPr id="4" name="Content Placeholder 3">
            <a:extLst>
              <a:ext uri="{FF2B5EF4-FFF2-40B4-BE49-F238E27FC236}">
                <a16:creationId xmlns:a16="http://schemas.microsoft.com/office/drawing/2014/main" id="{59FA51F5-C9B5-B7AA-E6C0-631FA2C53A04}"/>
              </a:ext>
            </a:extLst>
          </p:cNvPr>
          <p:cNvSpPr>
            <a:spLocks noGrp="1"/>
          </p:cNvSpPr>
          <p:nvPr>
            <p:ph idx="1"/>
          </p:nvPr>
        </p:nvSpPr>
        <p:spPr/>
        <p:txBody>
          <a:bodyPr/>
          <a:lstStyle/>
          <a:p>
            <a:r>
              <a:rPr lang="en-US" dirty="0"/>
              <a:t>Although an innovative CFT model was developed and used to support the conceptual site model and was an integral component in developing the LTE model… </a:t>
            </a:r>
          </a:p>
          <a:p>
            <a:r>
              <a:rPr lang="en-US" dirty="0"/>
              <a:t>Based on the similarities of the model results and current realities of the project with a large robust dataset and emphasizing transparency, stakeholder engagement, ease of use, and the remedial alternatives being considered in the FS (most being bank-to-bank dredge and/or cap over multiple reaches)…</a:t>
            </a:r>
          </a:p>
          <a:p>
            <a:r>
              <a:rPr lang="en-US" b="1" dirty="0"/>
              <a:t>The CFT model was discontinued (as directed by USEPA) in favor of using the LTE model going forward.</a:t>
            </a:r>
          </a:p>
        </p:txBody>
      </p:sp>
    </p:spTree>
    <p:extLst>
      <p:ext uri="{BB962C8B-B14F-4D97-AF65-F5344CB8AC3E}">
        <p14:creationId xmlns:p14="http://schemas.microsoft.com/office/powerpoint/2010/main" val="256462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3C82B1-3032-A69B-9B09-7A9A5CD61D16}"/>
              </a:ext>
            </a:extLst>
          </p:cNvPr>
          <p:cNvSpPr>
            <a:spLocks noGrp="1"/>
          </p:cNvSpPr>
          <p:nvPr>
            <p:ph type="body" sz="quarter" idx="12"/>
          </p:nvPr>
        </p:nvSpPr>
        <p:spPr>
          <a:xfrm>
            <a:off x="612648" y="1371600"/>
            <a:ext cx="10058400" cy="4572000"/>
          </a:xfrm>
        </p:spPr>
        <p:txBody>
          <a:bodyPr/>
          <a:lstStyle/>
          <a:p>
            <a:r>
              <a:rPr lang="en-US" sz="3600" dirty="0"/>
              <a:t>Bigger isn’t always better!</a:t>
            </a:r>
          </a:p>
          <a:p>
            <a:r>
              <a:rPr lang="en-US" sz="3600" dirty="0"/>
              <a:t>Although a more complex model can provide more features and functionality, it may not be the most appropriate tool given the remedy and project requirements (i.e., it became overly complex for its purpose).</a:t>
            </a:r>
          </a:p>
        </p:txBody>
      </p:sp>
      <p:pic>
        <p:nvPicPr>
          <p:cNvPr id="1028" name="Picture 4" descr="Bigger Isn't Always Better">
            <a:extLst>
              <a:ext uri="{FF2B5EF4-FFF2-40B4-BE49-F238E27FC236}">
                <a16:creationId xmlns:a16="http://schemas.microsoft.com/office/drawing/2014/main" id="{27206E02-B9B3-E0DC-7840-00AB34F14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559" y="333374"/>
            <a:ext cx="3148311" cy="176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1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person with a beard and mustache&#10;&#10;Description automatically generated">
            <a:extLst>
              <a:ext uri="{FF2B5EF4-FFF2-40B4-BE49-F238E27FC236}">
                <a16:creationId xmlns:a16="http://schemas.microsoft.com/office/drawing/2014/main" id="{6DCDAD45-2060-7D40-0107-ACF1CD56404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ln w="6350">
            <a:solidFill>
              <a:schemeClr val="bg1">
                <a:lumMod val="85000"/>
              </a:schemeClr>
            </a:solidFill>
          </a:ln>
        </p:spPr>
      </p:pic>
      <p:sp>
        <p:nvSpPr>
          <p:cNvPr id="14" name="Text Placeholder 13">
            <a:extLst>
              <a:ext uri="{FF2B5EF4-FFF2-40B4-BE49-F238E27FC236}">
                <a16:creationId xmlns:a16="http://schemas.microsoft.com/office/drawing/2014/main" id="{A86B47C0-C107-C7D9-6D8A-23602AF1CD49}"/>
              </a:ext>
            </a:extLst>
          </p:cNvPr>
          <p:cNvSpPr>
            <a:spLocks noGrp="1"/>
          </p:cNvSpPr>
          <p:nvPr>
            <p:ph type="body" sz="quarter" idx="12"/>
          </p:nvPr>
        </p:nvSpPr>
        <p:spPr>
          <a:xfrm>
            <a:off x="4562856" y="1589086"/>
            <a:ext cx="7085171" cy="1305569"/>
          </a:xfrm>
        </p:spPr>
        <p:txBody>
          <a:bodyPr/>
          <a:lstStyle/>
          <a:p>
            <a:r>
              <a:rPr lang="en-US" dirty="0"/>
              <a:t>Ramzy Makhlouf</a:t>
            </a:r>
          </a:p>
        </p:txBody>
      </p:sp>
      <p:sp>
        <p:nvSpPr>
          <p:cNvPr id="15" name="Text Placeholder 14">
            <a:extLst>
              <a:ext uri="{FF2B5EF4-FFF2-40B4-BE49-F238E27FC236}">
                <a16:creationId xmlns:a16="http://schemas.microsoft.com/office/drawing/2014/main" id="{58B9B349-7DF9-A352-BEA3-399BD0B1A4E7}"/>
              </a:ext>
            </a:extLst>
          </p:cNvPr>
          <p:cNvSpPr>
            <a:spLocks noGrp="1"/>
          </p:cNvSpPr>
          <p:nvPr>
            <p:ph type="body" sz="quarter" idx="13"/>
          </p:nvPr>
        </p:nvSpPr>
        <p:spPr>
          <a:xfrm>
            <a:off x="4560849" y="3362968"/>
            <a:ext cx="7085171" cy="951123"/>
          </a:xfrm>
        </p:spPr>
        <p:txBody>
          <a:bodyPr/>
          <a:lstStyle/>
          <a:p>
            <a:r>
              <a:rPr lang="en-US" dirty="0"/>
              <a:t>Principal</a:t>
            </a:r>
          </a:p>
        </p:txBody>
      </p:sp>
      <p:sp>
        <p:nvSpPr>
          <p:cNvPr id="16" name="Text Placeholder 15">
            <a:extLst>
              <a:ext uri="{FF2B5EF4-FFF2-40B4-BE49-F238E27FC236}">
                <a16:creationId xmlns:a16="http://schemas.microsoft.com/office/drawing/2014/main" id="{E684B2C0-B84F-2BDE-2B67-50A9687956FF}"/>
              </a:ext>
            </a:extLst>
          </p:cNvPr>
          <p:cNvSpPr>
            <a:spLocks noGrp="1"/>
          </p:cNvSpPr>
          <p:nvPr>
            <p:ph type="body" sz="quarter" idx="14"/>
          </p:nvPr>
        </p:nvSpPr>
        <p:spPr>
          <a:xfrm>
            <a:off x="4560849" y="4407877"/>
            <a:ext cx="7085171" cy="838809"/>
          </a:xfrm>
        </p:spPr>
        <p:txBody>
          <a:bodyPr/>
          <a:lstStyle/>
          <a:p>
            <a:pPr marL="0" indent="0">
              <a:buNone/>
            </a:pPr>
            <a:r>
              <a:rPr lang="en-US" sz="1800" dirty="0">
                <a:latin typeface="Segoe UI" panose="020B0502040204020203" pitchFamily="34" charset="0"/>
                <a:cs typeface="Segoe UI" panose="020B0502040204020203" pitchFamily="34" charset="0"/>
              </a:rPr>
              <a:t>Anchor QEA</a:t>
            </a:r>
          </a:p>
          <a:p>
            <a:pPr marL="0" indent="0">
              <a:buNone/>
            </a:pPr>
            <a:r>
              <a:rPr lang="en-US" sz="1800" dirty="0">
                <a:latin typeface="Segoe UI" panose="020B0502040204020203" pitchFamily="34" charset="0"/>
                <a:cs typeface="Segoe UI" panose="020B0502040204020203" pitchFamily="34" charset="0"/>
              </a:rPr>
              <a:t>rmakhlouf@anchorqea.com</a:t>
            </a:r>
          </a:p>
          <a:p>
            <a:endParaRPr lang="en-US" dirty="0"/>
          </a:p>
        </p:txBody>
      </p:sp>
    </p:spTree>
    <p:extLst>
      <p:ext uri="{BB962C8B-B14F-4D97-AF65-F5344CB8AC3E}">
        <p14:creationId xmlns:p14="http://schemas.microsoft.com/office/powerpoint/2010/main" val="146260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46FC33-07D3-44DC-E0C1-BF1BE131607C}"/>
              </a:ext>
            </a:extLst>
          </p:cNvPr>
          <p:cNvSpPr>
            <a:spLocks noGrp="1"/>
          </p:cNvSpPr>
          <p:nvPr>
            <p:ph type="body" sz="quarter" idx="11"/>
          </p:nvPr>
        </p:nvSpPr>
        <p:spPr/>
        <p:txBody>
          <a:bodyPr/>
          <a:lstStyle/>
          <a:p>
            <a:endParaRPr lang="en-US" dirty="0"/>
          </a:p>
        </p:txBody>
      </p:sp>
      <p:sp>
        <p:nvSpPr>
          <p:cNvPr id="2" name="TextBox 1">
            <a:extLst>
              <a:ext uri="{FF2B5EF4-FFF2-40B4-BE49-F238E27FC236}">
                <a16:creationId xmlns:a16="http://schemas.microsoft.com/office/drawing/2014/main" id="{42B2D5BA-D801-15E7-A345-CD593A86D27C}"/>
              </a:ext>
            </a:extLst>
          </p:cNvPr>
          <p:cNvSpPr txBox="1"/>
          <p:nvPr/>
        </p:nvSpPr>
        <p:spPr>
          <a:xfrm>
            <a:off x="0" y="6581001"/>
            <a:ext cx="2107581" cy="276999"/>
          </a:xfrm>
          <a:prstGeom prst="rect">
            <a:avLst/>
          </a:prstGeom>
          <a:noFill/>
        </p:spPr>
        <p:txBody>
          <a:bodyPr wrap="square" rtlCol="0" anchor="b" anchorCtr="0">
            <a:spAutoFit/>
          </a:bodyPr>
          <a:lstStyle/>
          <a:p>
            <a:r>
              <a:rPr lang="en-US" sz="1200" dirty="0">
                <a:solidFill>
                  <a:schemeClr val="bg1"/>
                </a:solidFill>
                <a:latin typeface="+mj-lt"/>
              </a:rPr>
              <a:t>Photograph by Bill Rhodes</a:t>
            </a:r>
            <a:endParaRPr lang="en-US" sz="2600" dirty="0"/>
          </a:p>
        </p:txBody>
      </p:sp>
      <p:sp>
        <p:nvSpPr>
          <p:cNvPr id="6" name="Picture Placeholder 5">
            <a:extLst>
              <a:ext uri="{FF2B5EF4-FFF2-40B4-BE49-F238E27FC236}">
                <a16:creationId xmlns:a16="http://schemas.microsoft.com/office/drawing/2014/main" id="{9B3DBB38-E450-61B1-D59A-468FC344DC00}"/>
              </a:ext>
            </a:extLst>
          </p:cNvPr>
          <p:cNvSpPr>
            <a:spLocks noGrp="1"/>
          </p:cNvSpPr>
          <p:nvPr>
            <p:ph type="pic" sz="quarter" idx="10"/>
          </p:nvPr>
        </p:nvSpPr>
        <p:spPr/>
        <p:txBody>
          <a:bodyPr/>
          <a:lstStyle/>
          <a:p>
            <a:endParaRPr lang="en-US"/>
          </a:p>
        </p:txBody>
      </p:sp>
      <p:pic>
        <p:nvPicPr>
          <p:cNvPr id="7" name="Picture 6" descr="A river with a city in the background&#10;&#10;Description automatically generated">
            <a:extLst>
              <a:ext uri="{FF2B5EF4-FFF2-40B4-BE49-F238E27FC236}">
                <a16:creationId xmlns:a16="http://schemas.microsoft.com/office/drawing/2014/main" id="{36C67FBC-A146-7A17-3F2B-8E2A294BD82A}"/>
              </a:ext>
            </a:extLst>
          </p:cNvPr>
          <p:cNvPicPr>
            <a:picLocks noChangeAspect="1"/>
          </p:cNvPicPr>
          <p:nvPr/>
        </p:nvPicPr>
        <p:blipFill>
          <a:blip r:embed="rId3">
            <a:extLst>
              <a:ext uri="{28A0092B-C50C-407E-A947-70E740481C1C}">
                <a14:useLocalDpi xmlns:a14="http://schemas.microsoft.com/office/drawing/2010/main" val="0"/>
              </a:ext>
            </a:extLst>
          </a:blip>
          <a:srcRect l="34083" t="6929" r="34378" b="25350"/>
          <a:stretch/>
        </p:blipFill>
        <p:spPr>
          <a:xfrm>
            <a:off x="-1" y="0"/>
            <a:ext cx="12367689" cy="6858000"/>
          </a:xfrm>
          <a:prstGeom prst="rect">
            <a:avLst/>
          </a:prstGeom>
        </p:spPr>
      </p:pic>
      <p:sp>
        <p:nvSpPr>
          <p:cNvPr id="8" name="TextBox 7">
            <a:extLst>
              <a:ext uri="{FF2B5EF4-FFF2-40B4-BE49-F238E27FC236}">
                <a16:creationId xmlns:a16="http://schemas.microsoft.com/office/drawing/2014/main" id="{48E6F234-A75D-6E2D-5B84-32985E0A1D11}"/>
              </a:ext>
            </a:extLst>
          </p:cNvPr>
          <p:cNvSpPr txBox="1"/>
          <p:nvPr/>
        </p:nvSpPr>
        <p:spPr>
          <a:xfrm>
            <a:off x="-2" y="6581001"/>
            <a:ext cx="2107581" cy="276999"/>
          </a:xfrm>
          <a:prstGeom prst="rect">
            <a:avLst/>
          </a:prstGeom>
          <a:noFill/>
        </p:spPr>
        <p:txBody>
          <a:bodyPr wrap="square" rtlCol="0" anchor="b" anchorCtr="0">
            <a:spAutoFit/>
          </a:bodyPr>
          <a:lstStyle/>
          <a:p>
            <a:r>
              <a:rPr lang="en-US" sz="1200" dirty="0">
                <a:solidFill>
                  <a:schemeClr val="bg1"/>
                </a:solidFill>
                <a:latin typeface="+mj-lt"/>
              </a:rPr>
              <a:t>Photograph by Bill Rhodes</a:t>
            </a:r>
            <a:endParaRPr lang="en-US" sz="2600" dirty="0"/>
          </a:p>
        </p:txBody>
      </p:sp>
    </p:spTree>
    <p:extLst>
      <p:ext uri="{BB962C8B-B14F-4D97-AF65-F5344CB8AC3E}">
        <p14:creationId xmlns:p14="http://schemas.microsoft.com/office/powerpoint/2010/main" val="105420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D2F996-49FA-EA18-BC00-12717152B928}"/>
              </a:ext>
            </a:extLst>
          </p:cNvPr>
          <p:cNvPicPr>
            <a:picLocks noChangeAspect="1"/>
          </p:cNvPicPr>
          <p:nvPr/>
        </p:nvPicPr>
        <p:blipFill>
          <a:blip r:embed="rId2">
            <a:extLst>
              <a:ext uri="{28A0092B-C50C-407E-A947-70E740481C1C}">
                <a14:useLocalDpi xmlns:a14="http://schemas.microsoft.com/office/drawing/2010/main" val="0"/>
              </a:ext>
            </a:extLst>
          </a:blip>
          <a:srcRect t="1022" b="1022"/>
          <a:stretch/>
        </p:blipFill>
        <p:spPr>
          <a:xfrm>
            <a:off x="-127195" y="0"/>
            <a:ext cx="12446390" cy="6858000"/>
          </a:xfrm>
          <a:prstGeom prst="rect">
            <a:avLst/>
          </a:prstGeom>
        </p:spPr>
      </p:pic>
    </p:spTree>
    <p:extLst>
      <p:ext uri="{BB962C8B-B14F-4D97-AF65-F5344CB8AC3E}">
        <p14:creationId xmlns:p14="http://schemas.microsoft.com/office/powerpoint/2010/main" val="380773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85E2ED-DB84-4223-9048-1219BC9679FD}"/>
              </a:ext>
            </a:extLst>
          </p:cNvPr>
          <p:cNvSpPr>
            <a:spLocks noGrp="1"/>
          </p:cNvSpPr>
          <p:nvPr>
            <p:ph type="body" sz="quarter" idx="10"/>
          </p:nvPr>
        </p:nvSpPr>
        <p:spPr/>
        <p:txBody>
          <a:bodyPr/>
          <a:lstStyle/>
          <a:p>
            <a:endParaRPr lang="en-US" dirty="0"/>
          </a:p>
        </p:txBody>
      </p:sp>
      <p:sp>
        <p:nvSpPr>
          <p:cNvPr id="4" name="Title 3">
            <a:extLst>
              <a:ext uri="{FF2B5EF4-FFF2-40B4-BE49-F238E27FC236}">
                <a16:creationId xmlns:a16="http://schemas.microsoft.com/office/drawing/2014/main" id="{D7AA83E8-0C70-4625-BF17-B63D8EE95C19}"/>
              </a:ext>
            </a:extLst>
          </p:cNvPr>
          <p:cNvSpPr>
            <a:spLocks noGrp="1"/>
          </p:cNvSpPr>
          <p:nvPr>
            <p:ph type="title"/>
          </p:nvPr>
        </p:nvSpPr>
        <p:spPr/>
        <p:txBody>
          <a:bodyPr/>
          <a:lstStyle/>
          <a:p>
            <a:endParaRPr lang="en-US" dirty="0"/>
          </a:p>
        </p:txBody>
      </p:sp>
      <p:sp>
        <p:nvSpPr>
          <p:cNvPr id="8" name="Text Placeholder 7">
            <a:extLst>
              <a:ext uri="{FF2B5EF4-FFF2-40B4-BE49-F238E27FC236}">
                <a16:creationId xmlns:a16="http://schemas.microsoft.com/office/drawing/2014/main" id="{6965E9E0-E4D6-46B8-BF8D-9F0C3E0E77E6}"/>
              </a:ext>
            </a:extLst>
          </p:cNvPr>
          <p:cNvSpPr>
            <a:spLocks noGrp="1"/>
          </p:cNvSpPr>
          <p:nvPr>
            <p:ph type="body" sz="quarter" idx="11"/>
          </p:nvPr>
        </p:nvSpPr>
        <p:spPr/>
        <p:txBody>
          <a:bodyPr/>
          <a:lstStyle/>
          <a:p>
            <a:endParaRPr lang="en-US" dirty="0"/>
          </a:p>
        </p:txBody>
      </p:sp>
      <p:pic>
        <p:nvPicPr>
          <p:cNvPr id="3" name="Picture Placeholder 7">
            <a:extLst>
              <a:ext uri="{FF2B5EF4-FFF2-40B4-BE49-F238E27FC236}">
                <a16:creationId xmlns:a16="http://schemas.microsoft.com/office/drawing/2014/main" id="{1B885319-1D3C-F3D4-9870-25ED1CCE03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 r="6215"/>
          <a:stretch/>
        </p:blipFill>
        <p:spPr>
          <a:xfrm>
            <a:off x="0" y="0"/>
            <a:ext cx="12447738" cy="6858000"/>
          </a:xfrm>
          <a:prstGeom prst="rect">
            <a:avLst/>
          </a:prstGeom>
          <a:ln>
            <a:solidFill>
              <a:srgbClr val="000000"/>
            </a:solidFill>
          </a:ln>
        </p:spPr>
      </p:pic>
      <p:sp>
        <p:nvSpPr>
          <p:cNvPr id="5" name="Rectangle 4">
            <a:extLst>
              <a:ext uri="{FF2B5EF4-FFF2-40B4-BE49-F238E27FC236}">
                <a16:creationId xmlns:a16="http://schemas.microsoft.com/office/drawing/2014/main" id="{3F12E4AF-D383-D33F-BC3E-CC9148876CAF}"/>
              </a:ext>
            </a:extLst>
          </p:cNvPr>
          <p:cNvSpPr/>
          <p:nvPr/>
        </p:nvSpPr>
        <p:spPr>
          <a:xfrm>
            <a:off x="9202546" y="7939"/>
            <a:ext cx="3243604" cy="21107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pic>
        <p:nvPicPr>
          <p:cNvPr id="6" name="Picture Placeholder 7">
            <a:extLst>
              <a:ext uri="{FF2B5EF4-FFF2-40B4-BE49-F238E27FC236}">
                <a16:creationId xmlns:a16="http://schemas.microsoft.com/office/drawing/2014/main" id="{A42A9D17-EC50-7782-7791-0DBFF10218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98" t="1469" r="539" b="70431"/>
          <a:stretch/>
        </p:blipFill>
        <p:spPr>
          <a:xfrm>
            <a:off x="9465203" y="413000"/>
            <a:ext cx="2550581" cy="1494005"/>
          </a:xfrm>
          <a:prstGeom prst="rect">
            <a:avLst/>
          </a:prstGeom>
          <a:ln>
            <a:noFill/>
          </a:ln>
        </p:spPr>
      </p:pic>
      <p:sp>
        <p:nvSpPr>
          <p:cNvPr id="9" name="TextBox 8">
            <a:extLst>
              <a:ext uri="{FF2B5EF4-FFF2-40B4-BE49-F238E27FC236}">
                <a16:creationId xmlns:a16="http://schemas.microsoft.com/office/drawing/2014/main" id="{9D1FB430-66DD-32DD-1FE9-41A48F486CDB}"/>
              </a:ext>
            </a:extLst>
          </p:cNvPr>
          <p:cNvSpPr txBox="1"/>
          <p:nvPr/>
        </p:nvSpPr>
        <p:spPr>
          <a:xfrm>
            <a:off x="9302231" y="74446"/>
            <a:ext cx="3259595" cy="338554"/>
          </a:xfrm>
          <a:prstGeom prst="rect">
            <a:avLst/>
          </a:prstGeom>
          <a:noFill/>
        </p:spPr>
        <p:txBody>
          <a:bodyPr wrap="square" rtlCol="0">
            <a:spAutoFit/>
          </a:bodyPr>
          <a:lstStyle/>
          <a:p>
            <a:r>
              <a:rPr lang="en-US" sz="1600" b="1" dirty="0">
                <a:solidFill>
                  <a:schemeClr val="accent6"/>
                </a:solidFill>
                <a:latin typeface="+mj-lt"/>
              </a:rPr>
              <a:t>Documented Point Sources</a:t>
            </a:r>
          </a:p>
        </p:txBody>
      </p:sp>
      <p:sp>
        <p:nvSpPr>
          <p:cNvPr id="10" name="Arrow: Left-Right 9">
            <a:extLst>
              <a:ext uri="{FF2B5EF4-FFF2-40B4-BE49-F238E27FC236}">
                <a16:creationId xmlns:a16="http://schemas.microsoft.com/office/drawing/2014/main" id="{A827E2DA-1D53-8D39-494C-1AEE7A93EDF8}"/>
              </a:ext>
            </a:extLst>
          </p:cNvPr>
          <p:cNvSpPr/>
          <p:nvPr/>
        </p:nvSpPr>
        <p:spPr>
          <a:xfrm rot="18747621">
            <a:off x="366649" y="4158450"/>
            <a:ext cx="630968" cy="182756"/>
          </a:xfrm>
          <a:prstGeom prst="leftRightArrow">
            <a:avLst>
              <a:gd name="adj1" fmla="val 50000"/>
              <a:gd name="adj2" fmla="val 65830"/>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1E4C768E-F7FE-C9A6-BA8A-972E320266BA}"/>
              </a:ext>
            </a:extLst>
          </p:cNvPr>
          <p:cNvSpPr txBox="1"/>
          <p:nvPr/>
        </p:nvSpPr>
        <p:spPr>
          <a:xfrm>
            <a:off x="251790" y="4544263"/>
            <a:ext cx="1421468" cy="646331"/>
          </a:xfrm>
          <a:prstGeom prst="rect">
            <a:avLst/>
          </a:prstGeom>
          <a:noFill/>
        </p:spPr>
        <p:txBody>
          <a:bodyPr wrap="square" rtlCol="0">
            <a:spAutoFit/>
          </a:bodyPr>
          <a:lstStyle/>
          <a:p>
            <a:r>
              <a:rPr lang="en-US" dirty="0">
                <a:solidFill>
                  <a:schemeClr val="accent6"/>
                </a:solidFill>
                <a:latin typeface="+mj-lt"/>
              </a:rPr>
              <a:t>Tidal Exchange</a:t>
            </a:r>
          </a:p>
        </p:txBody>
      </p:sp>
      <p:sp>
        <p:nvSpPr>
          <p:cNvPr id="12" name="Title 2">
            <a:extLst>
              <a:ext uri="{FF2B5EF4-FFF2-40B4-BE49-F238E27FC236}">
                <a16:creationId xmlns:a16="http://schemas.microsoft.com/office/drawing/2014/main" id="{823B8797-4E8A-3E33-8D67-74641D4ACC5F}"/>
              </a:ext>
            </a:extLst>
          </p:cNvPr>
          <p:cNvSpPr txBox="1">
            <a:spLocks/>
          </p:cNvSpPr>
          <p:nvPr/>
        </p:nvSpPr>
        <p:spPr>
          <a:xfrm>
            <a:off x="374118" y="324024"/>
            <a:ext cx="2743200" cy="992457"/>
          </a:xfrm>
          <a:prstGeom prst="rect">
            <a:avLst/>
          </a:prstGeom>
        </p:spPr>
        <p:txBody>
          <a:bodyPr vert="horz" lIns="0" tIns="0" rIns="0" bIns="0" rtlCol="0" anchor="t" anchorCtr="0">
            <a:noAutofit/>
          </a:bodyPr>
          <a:lstStyle>
            <a:lvl1pPr marL="0" indent="0" algn="l" defTabSz="914400" rtl="0" eaLnBrk="1" latinLnBrk="0" hangingPunct="1">
              <a:spcBef>
                <a:spcPts val="300"/>
              </a:spcBef>
              <a:spcAft>
                <a:spcPts val="1200"/>
              </a:spcAft>
              <a:buFont typeface="Arial" panose="020B0604020202020204" pitchFamily="34" charset="0"/>
              <a:buNone/>
              <a:defRPr sz="16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0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latin typeface="+mj-lt"/>
              </a:rPr>
              <a:t>Newtown Creek Setting</a:t>
            </a:r>
          </a:p>
        </p:txBody>
      </p:sp>
      <p:sp>
        <p:nvSpPr>
          <p:cNvPr id="13" name="TextBox 12">
            <a:extLst>
              <a:ext uri="{FF2B5EF4-FFF2-40B4-BE49-F238E27FC236}">
                <a16:creationId xmlns:a16="http://schemas.microsoft.com/office/drawing/2014/main" id="{0BCCC523-9A69-C19D-05C6-683BEE1EA0DB}"/>
              </a:ext>
            </a:extLst>
          </p:cNvPr>
          <p:cNvSpPr txBox="1"/>
          <p:nvPr/>
        </p:nvSpPr>
        <p:spPr>
          <a:xfrm>
            <a:off x="9623052" y="1378163"/>
            <a:ext cx="2000620" cy="292388"/>
          </a:xfrm>
          <a:prstGeom prst="rect">
            <a:avLst/>
          </a:prstGeom>
          <a:solidFill>
            <a:schemeClr val="bg1"/>
          </a:solidFill>
        </p:spPr>
        <p:txBody>
          <a:bodyPr wrap="square" rtlCol="0">
            <a:spAutoFit/>
          </a:bodyPr>
          <a:lstStyle/>
          <a:p>
            <a:r>
              <a:rPr lang="en-US" sz="1300" dirty="0">
                <a:solidFill>
                  <a:srgbClr val="1C1C1C"/>
                </a:solidFill>
                <a:latin typeface="Arial" panose="020B0604020202020204" pitchFamily="34" charset="0"/>
                <a:cs typeface="Arial" panose="020B0604020202020204" pitchFamily="34" charset="0"/>
              </a:rPr>
              <a:t>Stormwater Discharges</a:t>
            </a:r>
          </a:p>
        </p:txBody>
      </p:sp>
      <p:sp>
        <p:nvSpPr>
          <p:cNvPr id="14" name="TextBox 13">
            <a:extLst>
              <a:ext uri="{FF2B5EF4-FFF2-40B4-BE49-F238E27FC236}">
                <a16:creationId xmlns:a16="http://schemas.microsoft.com/office/drawing/2014/main" id="{E884D116-A3A1-B08C-9BE7-045C564EB986}"/>
              </a:ext>
            </a:extLst>
          </p:cNvPr>
          <p:cNvSpPr txBox="1"/>
          <p:nvPr/>
        </p:nvSpPr>
        <p:spPr>
          <a:xfrm>
            <a:off x="9623052" y="1628295"/>
            <a:ext cx="2718170" cy="292388"/>
          </a:xfrm>
          <a:prstGeom prst="rect">
            <a:avLst/>
          </a:prstGeom>
          <a:solidFill>
            <a:schemeClr val="bg1"/>
          </a:solidFill>
        </p:spPr>
        <p:txBody>
          <a:bodyPr wrap="square" rtlCol="0">
            <a:spAutoFit/>
          </a:bodyPr>
          <a:lstStyle/>
          <a:p>
            <a:r>
              <a:rPr lang="en-US" sz="1300" dirty="0">
                <a:solidFill>
                  <a:srgbClr val="1C1C1C"/>
                </a:solidFill>
                <a:latin typeface="Arial" panose="020B0604020202020204" pitchFamily="34" charset="0"/>
                <a:cs typeface="Arial" panose="020B0604020202020204" pitchFamily="34" charset="0"/>
              </a:rPr>
              <a:t>GW Treatment System Effluent</a:t>
            </a:r>
          </a:p>
        </p:txBody>
      </p:sp>
      <p:sp>
        <p:nvSpPr>
          <p:cNvPr id="15" name="TextBox 14">
            <a:extLst>
              <a:ext uri="{FF2B5EF4-FFF2-40B4-BE49-F238E27FC236}">
                <a16:creationId xmlns:a16="http://schemas.microsoft.com/office/drawing/2014/main" id="{9785156D-FEA0-FB2C-60CF-22AE0B9739EC}"/>
              </a:ext>
            </a:extLst>
          </p:cNvPr>
          <p:cNvSpPr txBox="1"/>
          <p:nvPr/>
        </p:nvSpPr>
        <p:spPr>
          <a:xfrm>
            <a:off x="9623052" y="1118722"/>
            <a:ext cx="2670915" cy="292388"/>
          </a:xfrm>
          <a:prstGeom prst="rect">
            <a:avLst/>
          </a:prstGeom>
          <a:solidFill>
            <a:schemeClr val="bg1"/>
          </a:solidFill>
        </p:spPr>
        <p:txBody>
          <a:bodyPr wrap="square" rtlCol="0">
            <a:spAutoFit/>
          </a:bodyPr>
          <a:lstStyle/>
          <a:p>
            <a:r>
              <a:rPr lang="en-US" sz="1300" dirty="0">
                <a:solidFill>
                  <a:srgbClr val="1C1C1C"/>
                </a:solidFill>
                <a:latin typeface="Arial" panose="020B0604020202020204" pitchFamily="34" charset="0"/>
                <a:cs typeface="Arial" panose="020B0604020202020204" pitchFamily="34" charset="0"/>
              </a:rPr>
              <a:t>WWTP Effluent Overflow</a:t>
            </a:r>
          </a:p>
        </p:txBody>
      </p:sp>
      <p:sp>
        <p:nvSpPr>
          <p:cNvPr id="16" name="TextBox 15">
            <a:extLst>
              <a:ext uri="{FF2B5EF4-FFF2-40B4-BE49-F238E27FC236}">
                <a16:creationId xmlns:a16="http://schemas.microsoft.com/office/drawing/2014/main" id="{BF0A4696-4694-2D65-8E07-41F88B081FBA}"/>
              </a:ext>
            </a:extLst>
          </p:cNvPr>
          <p:cNvSpPr txBox="1"/>
          <p:nvPr/>
        </p:nvSpPr>
        <p:spPr>
          <a:xfrm>
            <a:off x="9623052" y="876882"/>
            <a:ext cx="2670915" cy="292388"/>
          </a:xfrm>
          <a:prstGeom prst="rect">
            <a:avLst/>
          </a:prstGeom>
          <a:solidFill>
            <a:schemeClr val="bg1"/>
          </a:solidFill>
        </p:spPr>
        <p:txBody>
          <a:bodyPr wrap="square" rtlCol="0">
            <a:spAutoFit/>
          </a:bodyPr>
          <a:lstStyle/>
          <a:p>
            <a:r>
              <a:rPr lang="en-US" sz="1300" dirty="0">
                <a:solidFill>
                  <a:srgbClr val="1C1C1C"/>
                </a:solidFill>
                <a:latin typeface="Arial" panose="020B0604020202020204" pitchFamily="34" charset="0"/>
                <a:cs typeface="Arial" panose="020B0604020202020204" pitchFamily="34" charset="0"/>
              </a:rPr>
              <a:t>MS4 Discharges</a:t>
            </a:r>
          </a:p>
        </p:txBody>
      </p:sp>
      <p:sp>
        <p:nvSpPr>
          <p:cNvPr id="17" name="TextBox 16">
            <a:extLst>
              <a:ext uri="{FF2B5EF4-FFF2-40B4-BE49-F238E27FC236}">
                <a16:creationId xmlns:a16="http://schemas.microsoft.com/office/drawing/2014/main" id="{8993259F-306E-7ED3-2AEC-EF18B0B7C709}"/>
              </a:ext>
            </a:extLst>
          </p:cNvPr>
          <p:cNvSpPr txBox="1"/>
          <p:nvPr/>
        </p:nvSpPr>
        <p:spPr>
          <a:xfrm>
            <a:off x="9623052" y="645911"/>
            <a:ext cx="2670915" cy="292388"/>
          </a:xfrm>
          <a:prstGeom prst="rect">
            <a:avLst/>
          </a:prstGeom>
          <a:solidFill>
            <a:schemeClr val="bg1"/>
          </a:solidFill>
        </p:spPr>
        <p:txBody>
          <a:bodyPr wrap="square" rtlCol="0">
            <a:spAutoFit/>
          </a:bodyPr>
          <a:lstStyle/>
          <a:p>
            <a:r>
              <a:rPr lang="en-US" sz="1300" dirty="0">
                <a:solidFill>
                  <a:srgbClr val="1C1C1C"/>
                </a:solidFill>
                <a:latin typeface="Arial" panose="020B0604020202020204" pitchFamily="34" charset="0"/>
                <a:cs typeface="Arial" panose="020B0604020202020204" pitchFamily="34" charset="0"/>
              </a:rPr>
              <a:t>Smaller CSOs</a:t>
            </a:r>
          </a:p>
        </p:txBody>
      </p:sp>
      <p:sp>
        <p:nvSpPr>
          <p:cNvPr id="18" name="TextBox 17">
            <a:extLst>
              <a:ext uri="{FF2B5EF4-FFF2-40B4-BE49-F238E27FC236}">
                <a16:creationId xmlns:a16="http://schemas.microsoft.com/office/drawing/2014/main" id="{260FE59B-F2E2-4C84-87C5-FB71ABBE1BF1}"/>
              </a:ext>
            </a:extLst>
          </p:cNvPr>
          <p:cNvSpPr txBox="1"/>
          <p:nvPr/>
        </p:nvSpPr>
        <p:spPr>
          <a:xfrm>
            <a:off x="9623052" y="393596"/>
            <a:ext cx="2670915" cy="292388"/>
          </a:xfrm>
          <a:prstGeom prst="rect">
            <a:avLst/>
          </a:prstGeom>
          <a:solidFill>
            <a:schemeClr val="bg1"/>
          </a:solidFill>
        </p:spPr>
        <p:txBody>
          <a:bodyPr wrap="square" rtlCol="0">
            <a:spAutoFit/>
          </a:bodyPr>
          <a:lstStyle/>
          <a:p>
            <a:r>
              <a:rPr lang="en-US" sz="1300" dirty="0">
                <a:solidFill>
                  <a:srgbClr val="1C1C1C"/>
                </a:solidFill>
                <a:latin typeface="Arial" panose="020B0604020202020204" pitchFamily="34" charset="0"/>
                <a:cs typeface="Arial" panose="020B0604020202020204" pitchFamily="34" charset="0"/>
              </a:rPr>
              <a:t>Large CSOs (&gt; 100 MG/Year)</a:t>
            </a:r>
          </a:p>
        </p:txBody>
      </p:sp>
    </p:spTree>
    <p:extLst>
      <p:ext uri="{BB962C8B-B14F-4D97-AF65-F5344CB8AC3E}">
        <p14:creationId xmlns:p14="http://schemas.microsoft.com/office/powerpoint/2010/main" val="19071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139FB-9C88-CCED-CABD-E7A371CB612C}"/>
              </a:ext>
            </a:extLst>
          </p:cNvPr>
          <p:cNvSpPr>
            <a:spLocks noGrp="1"/>
          </p:cNvSpPr>
          <p:nvPr>
            <p:ph type="body" sz="quarter" idx="12"/>
          </p:nvPr>
        </p:nvSpPr>
        <p:spPr>
          <a:xfrm>
            <a:off x="612648" y="1371600"/>
            <a:ext cx="10058400" cy="4572000"/>
          </a:xfrm>
        </p:spPr>
        <p:txBody>
          <a:bodyPr/>
          <a:lstStyle/>
          <a:p>
            <a:r>
              <a:rPr lang="en-US" sz="3600" dirty="0">
                <a:cs typeface="Segoe UI Light"/>
              </a:rPr>
              <a:t>Continuously assess and select the simplest and most appropriate tool to evaluate the potential impact of ongoing external inputs of contaminants to Newtown Creek</a:t>
            </a:r>
          </a:p>
        </p:txBody>
      </p:sp>
      <p:pic>
        <p:nvPicPr>
          <p:cNvPr id="4" name="Picture 2">
            <a:extLst>
              <a:ext uri="{FF2B5EF4-FFF2-40B4-BE49-F238E27FC236}">
                <a16:creationId xmlns:a16="http://schemas.microsoft.com/office/drawing/2014/main" id="{4FD1D547-FD59-EDBB-5655-18BC52BA3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171" y="4591050"/>
            <a:ext cx="4028828"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9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DEC8F4-2B0A-7056-82C0-3BFDCF34587B}"/>
              </a:ext>
            </a:extLst>
          </p:cNvPr>
          <p:cNvSpPr>
            <a:spLocks noGrp="1"/>
          </p:cNvSpPr>
          <p:nvPr>
            <p:ph type="body" sz="quarter" idx="10"/>
          </p:nvPr>
        </p:nvSpPr>
        <p:spPr>
          <a:xfrm>
            <a:off x="612648" y="2057400"/>
            <a:ext cx="10972165" cy="4514850"/>
          </a:xfrm>
        </p:spPr>
        <p:txBody>
          <a:bodyPr/>
          <a:lstStyle/>
          <a:p>
            <a:r>
              <a:rPr lang="en-US" dirty="0"/>
              <a:t>Contaminant fate and transport (CFT) model</a:t>
            </a:r>
          </a:p>
          <a:p>
            <a:pPr lvl="1"/>
            <a:r>
              <a:rPr lang="en-US" dirty="0"/>
              <a:t>The model that was originally selected to support the Feasibility Study</a:t>
            </a:r>
          </a:p>
          <a:p>
            <a:pPr lvl="1"/>
            <a:r>
              <a:rPr lang="en-US" dirty="0"/>
              <a:t>Part of a state-of-the-science framework</a:t>
            </a:r>
          </a:p>
          <a:p>
            <a:pPr lvl="1"/>
            <a:r>
              <a:rPr lang="en-US" dirty="0"/>
              <a:t>Designed to evaluate long-term impact of ongoing chemical loadings and legacy contamination to surface water and surface sediment post remedy</a:t>
            </a:r>
          </a:p>
          <a:p>
            <a:r>
              <a:rPr lang="en-US" dirty="0"/>
              <a:t>Long-term equilibrium (LTE) model </a:t>
            </a:r>
          </a:p>
          <a:p>
            <a:pPr lvl="1"/>
            <a:r>
              <a:rPr lang="en-US" dirty="0"/>
              <a:t>Originally an interim tool to be used prior to finalization of the full CFT model</a:t>
            </a:r>
          </a:p>
          <a:p>
            <a:pPr lvl="1"/>
            <a:r>
              <a:rPr lang="en-US" dirty="0"/>
              <a:t>A spreadsheet-based mass accounting model developed to approximate the fundamental underlying processes affecting surface sediments at the site</a:t>
            </a:r>
          </a:p>
          <a:p>
            <a:pPr lvl="1"/>
            <a:endParaRPr lang="en-US" dirty="0"/>
          </a:p>
          <a:p>
            <a:pPr lvl="1"/>
            <a:endParaRPr lang="en-US" dirty="0"/>
          </a:p>
          <a:p>
            <a:endParaRPr lang="en-US" dirty="0"/>
          </a:p>
        </p:txBody>
      </p:sp>
      <p:sp>
        <p:nvSpPr>
          <p:cNvPr id="5" name="Title 4">
            <a:extLst>
              <a:ext uri="{FF2B5EF4-FFF2-40B4-BE49-F238E27FC236}">
                <a16:creationId xmlns:a16="http://schemas.microsoft.com/office/drawing/2014/main" id="{3040F4FB-166C-9B5F-DEA3-C97BD635E1C6}"/>
              </a:ext>
            </a:extLst>
          </p:cNvPr>
          <p:cNvSpPr>
            <a:spLocks noGrp="1"/>
          </p:cNvSpPr>
          <p:nvPr>
            <p:ph type="title"/>
          </p:nvPr>
        </p:nvSpPr>
        <p:spPr/>
        <p:txBody>
          <a:bodyPr/>
          <a:lstStyle/>
          <a:p>
            <a:r>
              <a:rPr lang="en-US" sz="3600" dirty="0"/>
              <a:t>Selecting the Most Appropriate Tool</a:t>
            </a:r>
          </a:p>
        </p:txBody>
      </p:sp>
    </p:spTree>
    <p:extLst>
      <p:ext uri="{BB962C8B-B14F-4D97-AF65-F5344CB8AC3E}">
        <p14:creationId xmlns:p14="http://schemas.microsoft.com/office/powerpoint/2010/main" val="126083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8612E-62C6-CBED-D809-93700E780684}"/>
              </a:ext>
            </a:extLst>
          </p:cNvPr>
          <p:cNvSpPr>
            <a:spLocks noGrp="1"/>
          </p:cNvSpPr>
          <p:nvPr>
            <p:ph type="body" sz="quarter" idx="10"/>
          </p:nvPr>
        </p:nvSpPr>
        <p:spPr/>
        <p:txBody>
          <a:bodyPr/>
          <a:lstStyle/>
          <a:p>
            <a:r>
              <a:rPr lang="en-US" dirty="0"/>
              <a:t>Part of a large and comprehensive modeling framework that includes a complete list of important sources of contaminants of concern (COCs) and processes</a:t>
            </a:r>
          </a:p>
          <a:p>
            <a:r>
              <a:rPr lang="en-US" dirty="0"/>
              <a:t>Simulates COCs that contribute to risk and represent a wide range of mobility </a:t>
            </a:r>
          </a:p>
          <a:p>
            <a:pPr lvl="1"/>
            <a:r>
              <a:rPr lang="en-US" dirty="0"/>
              <a:t>12 individual COCs: 5</a:t>
            </a:r>
            <a:r>
              <a:rPr lang="en-US" dirty="0">
                <a:effectLst/>
                <a:ea typeface="Segoe UI" panose="020B0502040204020203" pitchFamily="34" charset="0"/>
                <a:cs typeface="Times New Roman" panose="02020603050405020304" pitchFamily="18" charset="0"/>
              </a:rPr>
              <a:t> polycyclic aromatic hydrocarbon (</a:t>
            </a:r>
            <a:r>
              <a:rPr lang="en-US" dirty="0"/>
              <a:t>PAH) compounds, </a:t>
            </a:r>
            <a:br>
              <a:rPr lang="en-US" dirty="0"/>
            </a:br>
            <a:r>
              <a:rPr lang="en-US" dirty="0"/>
              <a:t>6 </a:t>
            </a:r>
            <a:r>
              <a:rPr lang="en-US" dirty="0">
                <a:effectLst/>
                <a:ea typeface="Segoe UI" panose="020B0502040204020203" pitchFamily="34" charset="0"/>
                <a:cs typeface="Times New Roman" panose="02020603050405020304" pitchFamily="18" charset="0"/>
              </a:rPr>
              <a:t>polychlorinated biphenyl (</a:t>
            </a:r>
            <a:r>
              <a:rPr lang="en-US" dirty="0"/>
              <a:t>PCB) homologs, and copper</a:t>
            </a:r>
          </a:p>
          <a:p>
            <a:r>
              <a:rPr lang="en-US" dirty="0"/>
              <a:t>Robust model calibration that captures key data features for all modeled and total COCs</a:t>
            </a:r>
          </a:p>
          <a:p>
            <a:endParaRPr lang="en-US" dirty="0"/>
          </a:p>
        </p:txBody>
      </p:sp>
      <p:sp>
        <p:nvSpPr>
          <p:cNvPr id="4" name="Title 3">
            <a:extLst>
              <a:ext uri="{FF2B5EF4-FFF2-40B4-BE49-F238E27FC236}">
                <a16:creationId xmlns:a16="http://schemas.microsoft.com/office/drawing/2014/main" id="{F2562925-6137-0B64-6D00-467F7803E80D}"/>
              </a:ext>
            </a:extLst>
          </p:cNvPr>
          <p:cNvSpPr>
            <a:spLocks noGrp="1"/>
          </p:cNvSpPr>
          <p:nvPr>
            <p:ph type="title"/>
          </p:nvPr>
        </p:nvSpPr>
        <p:spPr/>
        <p:txBody>
          <a:bodyPr/>
          <a:lstStyle/>
          <a:p>
            <a:r>
              <a:rPr lang="en-US" sz="3600" dirty="0"/>
              <a:t>Contaminant Fate and Transport Model</a:t>
            </a:r>
          </a:p>
        </p:txBody>
      </p:sp>
    </p:spTree>
    <p:extLst>
      <p:ext uri="{BB962C8B-B14F-4D97-AF65-F5344CB8AC3E}">
        <p14:creationId xmlns:p14="http://schemas.microsoft.com/office/powerpoint/2010/main" val="243346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78">
            <a:extLst>
              <a:ext uri="{FF2B5EF4-FFF2-40B4-BE49-F238E27FC236}">
                <a16:creationId xmlns:a16="http://schemas.microsoft.com/office/drawing/2014/main" id="{36E70328-CC61-023F-BD16-01B48B0F10FA}"/>
              </a:ext>
            </a:extLst>
          </p:cNvPr>
          <p:cNvSpPr txBox="1">
            <a:spLocks noChangeArrowheads="1"/>
          </p:cNvSpPr>
          <p:nvPr/>
        </p:nvSpPr>
        <p:spPr bwMode="auto">
          <a:xfrm>
            <a:off x="372299" y="3515838"/>
            <a:ext cx="3308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defRPr/>
            </a:pPr>
            <a:r>
              <a:rPr lang="en-US" sz="1600" b="1" dirty="0">
                <a:solidFill>
                  <a:schemeClr val="accent4"/>
                </a:solidFill>
                <a:latin typeface="+mj-lt"/>
              </a:rPr>
              <a:t>Flow, Volumes, </a:t>
            </a:r>
            <a:br>
              <a:rPr lang="en-US" sz="1600" b="1" dirty="0">
                <a:solidFill>
                  <a:schemeClr val="accent4"/>
                </a:solidFill>
                <a:latin typeface="+mj-lt"/>
              </a:rPr>
            </a:br>
            <a:r>
              <a:rPr lang="en-US" sz="1600" b="1" dirty="0">
                <a:solidFill>
                  <a:schemeClr val="accent4"/>
                </a:solidFill>
                <a:latin typeface="+mj-lt"/>
              </a:rPr>
              <a:t>Bottom Shear Stress</a:t>
            </a:r>
          </a:p>
        </p:txBody>
      </p:sp>
      <p:sp>
        <p:nvSpPr>
          <p:cNvPr id="8" name="Text Box 1479">
            <a:extLst>
              <a:ext uri="{FF2B5EF4-FFF2-40B4-BE49-F238E27FC236}">
                <a16:creationId xmlns:a16="http://schemas.microsoft.com/office/drawing/2014/main" id="{CFBBD568-8B88-5DD6-73C5-152A0A3CEBC7}"/>
              </a:ext>
            </a:extLst>
          </p:cNvPr>
          <p:cNvSpPr txBox="1">
            <a:spLocks noChangeArrowheads="1"/>
          </p:cNvSpPr>
          <p:nvPr/>
        </p:nvSpPr>
        <p:spPr bwMode="auto">
          <a:xfrm>
            <a:off x="5228940" y="2299975"/>
            <a:ext cx="1545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1600" b="1" dirty="0">
                <a:solidFill>
                  <a:schemeClr val="accent4"/>
                </a:solidFill>
                <a:latin typeface="+mj-lt"/>
              </a:rPr>
              <a:t>Flow, Volumes,</a:t>
            </a:r>
            <a:br>
              <a:rPr lang="en-US" sz="1600" b="1" dirty="0">
                <a:solidFill>
                  <a:schemeClr val="accent4"/>
                </a:solidFill>
                <a:latin typeface="+mj-lt"/>
              </a:rPr>
            </a:br>
            <a:r>
              <a:rPr lang="en-US" sz="1600" b="1" dirty="0">
                <a:solidFill>
                  <a:schemeClr val="accent4"/>
                </a:solidFill>
                <a:latin typeface="+mj-lt"/>
              </a:rPr>
              <a:t>Dispersion</a:t>
            </a:r>
          </a:p>
        </p:txBody>
      </p:sp>
      <p:sp>
        <p:nvSpPr>
          <p:cNvPr id="9" name="AutoShape 1483">
            <a:extLst>
              <a:ext uri="{FF2B5EF4-FFF2-40B4-BE49-F238E27FC236}">
                <a16:creationId xmlns:a16="http://schemas.microsoft.com/office/drawing/2014/main" id="{9B0D11ED-669A-E062-3653-CAE3A10A0958}"/>
              </a:ext>
            </a:extLst>
          </p:cNvPr>
          <p:cNvSpPr>
            <a:spLocks noChangeArrowheads="1"/>
          </p:cNvSpPr>
          <p:nvPr/>
        </p:nvSpPr>
        <p:spPr bwMode="auto">
          <a:xfrm>
            <a:off x="3751987" y="3128010"/>
            <a:ext cx="432383" cy="1289462"/>
          </a:xfrm>
          <a:prstGeom prst="downArrow">
            <a:avLst>
              <a:gd name="adj1" fmla="val 50000"/>
              <a:gd name="adj2" fmla="val 62229"/>
            </a:avLst>
          </a:prstGeom>
          <a:solidFill>
            <a:srgbClr val="4F7568">
              <a:alpha val="50196"/>
            </a:srgbClr>
          </a:solidFill>
          <a:ln>
            <a:noFill/>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dirty="0">
              <a:latin typeface="+mj-lt"/>
            </a:endParaRPr>
          </a:p>
        </p:txBody>
      </p:sp>
      <p:sp>
        <p:nvSpPr>
          <p:cNvPr id="10" name="AutoShape 1484">
            <a:extLst>
              <a:ext uri="{FF2B5EF4-FFF2-40B4-BE49-F238E27FC236}">
                <a16:creationId xmlns:a16="http://schemas.microsoft.com/office/drawing/2014/main" id="{33373771-1FD0-5334-C3F6-D18D754BBA0A}"/>
              </a:ext>
            </a:extLst>
          </p:cNvPr>
          <p:cNvSpPr>
            <a:spLocks noChangeArrowheads="1"/>
          </p:cNvSpPr>
          <p:nvPr/>
        </p:nvSpPr>
        <p:spPr bwMode="auto">
          <a:xfrm rot="16200000">
            <a:off x="5614599" y="1198569"/>
            <a:ext cx="432385" cy="1650262"/>
          </a:xfrm>
          <a:prstGeom prst="downArrow">
            <a:avLst>
              <a:gd name="adj1" fmla="val 51519"/>
              <a:gd name="adj2" fmla="val 75877"/>
            </a:avLst>
          </a:prstGeom>
          <a:solidFill>
            <a:srgbClr val="4F7568">
              <a:alpha val="50196"/>
            </a:srgbClr>
          </a:solidFill>
          <a:ln>
            <a:noFill/>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dirty="0">
              <a:latin typeface="+mj-lt"/>
            </a:endParaRPr>
          </a:p>
        </p:txBody>
      </p:sp>
      <p:sp>
        <p:nvSpPr>
          <p:cNvPr id="11" name="AutoShape 1486">
            <a:extLst>
              <a:ext uri="{FF2B5EF4-FFF2-40B4-BE49-F238E27FC236}">
                <a16:creationId xmlns:a16="http://schemas.microsoft.com/office/drawing/2014/main" id="{397AADFA-3D08-6A88-7B9E-013DA12CABAE}"/>
              </a:ext>
            </a:extLst>
          </p:cNvPr>
          <p:cNvSpPr>
            <a:spLocks noChangeArrowheads="1"/>
          </p:cNvSpPr>
          <p:nvPr/>
        </p:nvSpPr>
        <p:spPr bwMode="auto">
          <a:xfrm rot="14071136">
            <a:off x="5633287" y="2979066"/>
            <a:ext cx="432385" cy="2042410"/>
          </a:xfrm>
          <a:prstGeom prst="downArrow">
            <a:avLst>
              <a:gd name="adj1" fmla="val 54120"/>
              <a:gd name="adj2" fmla="val 78021"/>
            </a:avLst>
          </a:prstGeom>
          <a:solidFill>
            <a:srgbClr val="4F7568">
              <a:alpha val="50196"/>
            </a:srgbClr>
          </a:solidFill>
          <a:ln>
            <a:noFill/>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dirty="0">
              <a:latin typeface="+mj-lt"/>
            </a:endParaRPr>
          </a:p>
        </p:txBody>
      </p:sp>
      <p:sp>
        <p:nvSpPr>
          <p:cNvPr id="12" name="Text Box 1480">
            <a:extLst>
              <a:ext uri="{FF2B5EF4-FFF2-40B4-BE49-F238E27FC236}">
                <a16:creationId xmlns:a16="http://schemas.microsoft.com/office/drawing/2014/main" id="{E50FC27C-3766-D7B9-05AA-34A09CF9C587}"/>
              </a:ext>
            </a:extLst>
          </p:cNvPr>
          <p:cNvSpPr txBox="1">
            <a:spLocks noChangeArrowheads="1"/>
          </p:cNvSpPr>
          <p:nvPr/>
        </p:nvSpPr>
        <p:spPr bwMode="auto">
          <a:xfrm>
            <a:off x="6268592" y="3460013"/>
            <a:ext cx="34446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defRPr/>
            </a:pPr>
            <a:r>
              <a:rPr lang="en-US" sz="1600" b="1" dirty="0">
                <a:solidFill>
                  <a:schemeClr val="accent4"/>
                </a:solidFill>
                <a:latin typeface="+mj-lt"/>
              </a:rPr>
              <a:t>Resuspension, </a:t>
            </a:r>
            <a:br>
              <a:rPr lang="en-US" sz="1600" b="1" dirty="0">
                <a:solidFill>
                  <a:schemeClr val="accent4"/>
                </a:solidFill>
                <a:latin typeface="+mj-lt"/>
              </a:rPr>
            </a:br>
            <a:r>
              <a:rPr lang="en-US" sz="1600" b="1" dirty="0">
                <a:solidFill>
                  <a:schemeClr val="accent4"/>
                </a:solidFill>
                <a:latin typeface="+mj-lt"/>
              </a:rPr>
              <a:t>Deposition Fluxes, Suspended Sediment Concentrations</a:t>
            </a:r>
          </a:p>
        </p:txBody>
      </p:sp>
      <p:sp>
        <p:nvSpPr>
          <p:cNvPr id="13" name="TextBox 12">
            <a:extLst>
              <a:ext uri="{FF2B5EF4-FFF2-40B4-BE49-F238E27FC236}">
                <a16:creationId xmlns:a16="http://schemas.microsoft.com/office/drawing/2014/main" id="{EB7F793F-AFE7-C98B-531A-87C871C02B7C}"/>
              </a:ext>
            </a:extLst>
          </p:cNvPr>
          <p:cNvSpPr txBox="1"/>
          <p:nvPr/>
        </p:nvSpPr>
        <p:spPr>
          <a:xfrm>
            <a:off x="-18859" y="2345543"/>
            <a:ext cx="2617263" cy="358200"/>
          </a:xfrm>
          <a:prstGeom prst="roundRect">
            <a:avLst>
              <a:gd name="adj" fmla="val 10451"/>
            </a:avLst>
          </a:prstGeom>
          <a:noFill/>
          <a:ln>
            <a:noFill/>
          </a:ln>
          <a:effectLst/>
        </p:spPr>
        <p:txBody>
          <a:bodyPr wrap="square" lIns="27432" rIns="27432" anchor="ctr">
            <a:spAutoFit/>
          </a:bodyPr>
          <a:lstStyle/>
          <a:p>
            <a:pPr algn="r">
              <a:defRPr/>
            </a:pPr>
            <a:r>
              <a:rPr lang="en-US" sz="1600" dirty="0">
                <a:solidFill>
                  <a:schemeClr val="accent2"/>
                </a:solidFill>
                <a:latin typeface="+mj-lt"/>
              </a:rPr>
              <a:t>Point Source Flow</a:t>
            </a:r>
            <a:endParaRPr lang="en-US" sz="1600" baseline="30000" dirty="0">
              <a:solidFill>
                <a:schemeClr val="accent2"/>
              </a:solidFill>
              <a:latin typeface="+mj-lt"/>
            </a:endParaRPr>
          </a:p>
        </p:txBody>
      </p:sp>
      <p:sp>
        <p:nvSpPr>
          <p:cNvPr id="14" name="AutoShape 1484">
            <a:extLst>
              <a:ext uri="{FF2B5EF4-FFF2-40B4-BE49-F238E27FC236}">
                <a16:creationId xmlns:a16="http://schemas.microsoft.com/office/drawing/2014/main" id="{C2896FDC-B66C-CADD-6118-2CE9A478B8B8}"/>
              </a:ext>
            </a:extLst>
          </p:cNvPr>
          <p:cNvSpPr>
            <a:spLocks noChangeArrowheads="1"/>
          </p:cNvSpPr>
          <p:nvPr/>
        </p:nvSpPr>
        <p:spPr bwMode="auto">
          <a:xfrm rot="16200000">
            <a:off x="1658727" y="1161572"/>
            <a:ext cx="432383" cy="1724257"/>
          </a:xfrm>
          <a:prstGeom prst="downArrow">
            <a:avLst>
              <a:gd name="adj1" fmla="val 51519"/>
              <a:gd name="adj2" fmla="val 72865"/>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dirty="0">
              <a:latin typeface="+mj-lt"/>
            </a:endParaRPr>
          </a:p>
        </p:txBody>
      </p:sp>
      <p:sp>
        <p:nvSpPr>
          <p:cNvPr id="15" name="TextBox 14">
            <a:extLst>
              <a:ext uri="{FF2B5EF4-FFF2-40B4-BE49-F238E27FC236}">
                <a16:creationId xmlns:a16="http://schemas.microsoft.com/office/drawing/2014/main" id="{65B2730F-F432-D7BC-F936-F7336771022C}"/>
              </a:ext>
            </a:extLst>
          </p:cNvPr>
          <p:cNvSpPr txBox="1"/>
          <p:nvPr/>
        </p:nvSpPr>
        <p:spPr>
          <a:xfrm>
            <a:off x="9251470" y="2306091"/>
            <a:ext cx="1895759" cy="354925"/>
          </a:xfrm>
          <a:prstGeom prst="roundRect">
            <a:avLst>
              <a:gd name="adj" fmla="val 8897"/>
            </a:avLst>
          </a:prstGeom>
          <a:noFill/>
          <a:ln>
            <a:noFill/>
          </a:ln>
          <a:effectLst/>
        </p:spPr>
        <p:txBody>
          <a:bodyPr wrap="square" lIns="27432" rIns="27432" anchor="ctr">
            <a:spAutoFit/>
          </a:bodyPr>
          <a:lstStyle/>
          <a:p>
            <a:pPr>
              <a:defRPr/>
            </a:pPr>
            <a:r>
              <a:rPr lang="en-US" sz="1600" dirty="0">
                <a:solidFill>
                  <a:schemeClr val="accent2"/>
                </a:solidFill>
                <a:latin typeface="+mj-lt"/>
              </a:rPr>
              <a:t>Point Source Load</a:t>
            </a:r>
            <a:endParaRPr lang="en-US" sz="1600" baseline="30000" dirty="0">
              <a:solidFill>
                <a:schemeClr val="accent2"/>
              </a:solidFill>
              <a:latin typeface="+mj-lt"/>
            </a:endParaRPr>
          </a:p>
        </p:txBody>
      </p:sp>
      <p:sp>
        <p:nvSpPr>
          <p:cNvPr id="16" name="TextBox 15">
            <a:extLst>
              <a:ext uri="{FF2B5EF4-FFF2-40B4-BE49-F238E27FC236}">
                <a16:creationId xmlns:a16="http://schemas.microsoft.com/office/drawing/2014/main" id="{8A03E090-4CD9-ACF3-6ABC-D5545E4F0F05}"/>
              </a:ext>
            </a:extLst>
          </p:cNvPr>
          <p:cNvSpPr txBox="1"/>
          <p:nvPr/>
        </p:nvSpPr>
        <p:spPr>
          <a:xfrm>
            <a:off x="9251470" y="2619092"/>
            <a:ext cx="2006596" cy="361474"/>
          </a:xfrm>
          <a:prstGeom prst="roundRect">
            <a:avLst>
              <a:gd name="adj" fmla="val 12005"/>
            </a:avLst>
          </a:prstGeom>
          <a:noFill/>
          <a:ln>
            <a:noFill/>
          </a:ln>
          <a:effectLst/>
        </p:spPr>
        <p:txBody>
          <a:bodyPr wrap="square" lIns="27432" rIns="27432" anchor="ctr">
            <a:spAutoFit/>
          </a:bodyPr>
          <a:lstStyle/>
          <a:p>
            <a:pPr>
              <a:defRPr/>
            </a:pPr>
            <a:r>
              <a:rPr lang="en-US" sz="1600" dirty="0">
                <a:solidFill>
                  <a:schemeClr val="accent2"/>
                </a:solidFill>
                <a:latin typeface="+mj-lt"/>
              </a:rPr>
              <a:t>Groundwater Load</a:t>
            </a:r>
            <a:endParaRPr lang="en-US" sz="1600" baseline="30000" dirty="0">
              <a:solidFill>
                <a:schemeClr val="accent2"/>
              </a:solidFill>
              <a:latin typeface="+mj-lt"/>
            </a:endParaRPr>
          </a:p>
        </p:txBody>
      </p:sp>
      <p:sp>
        <p:nvSpPr>
          <p:cNvPr id="17" name="TextBox 16">
            <a:extLst>
              <a:ext uri="{FF2B5EF4-FFF2-40B4-BE49-F238E27FC236}">
                <a16:creationId xmlns:a16="http://schemas.microsoft.com/office/drawing/2014/main" id="{2229768F-D243-F48E-0EC7-9A4A0A07D7D5}"/>
              </a:ext>
            </a:extLst>
          </p:cNvPr>
          <p:cNvSpPr txBox="1"/>
          <p:nvPr/>
        </p:nvSpPr>
        <p:spPr>
          <a:xfrm>
            <a:off x="177952" y="5540652"/>
            <a:ext cx="2420452" cy="358200"/>
          </a:xfrm>
          <a:prstGeom prst="roundRect">
            <a:avLst>
              <a:gd name="adj" fmla="val 10451"/>
            </a:avLst>
          </a:prstGeom>
          <a:noFill/>
          <a:ln>
            <a:noFill/>
          </a:ln>
          <a:effectLst/>
        </p:spPr>
        <p:txBody>
          <a:bodyPr wrap="square" lIns="18288" rIns="18288" anchor="ctr">
            <a:spAutoFit/>
          </a:bodyPr>
          <a:lstStyle/>
          <a:p>
            <a:pPr algn="r">
              <a:defRPr/>
            </a:pPr>
            <a:r>
              <a:rPr lang="en-US" sz="1600" dirty="0">
                <a:solidFill>
                  <a:schemeClr val="accent2"/>
                </a:solidFill>
                <a:latin typeface="+mj-lt"/>
              </a:rPr>
              <a:t>Point Source Load</a:t>
            </a:r>
            <a:endParaRPr lang="en-US" sz="1600" baseline="30000" dirty="0">
              <a:solidFill>
                <a:schemeClr val="accent2"/>
              </a:solidFill>
              <a:latin typeface="+mj-lt"/>
            </a:endParaRPr>
          </a:p>
        </p:txBody>
      </p:sp>
      <p:sp>
        <p:nvSpPr>
          <p:cNvPr id="18" name="AutoShape 1484">
            <a:extLst>
              <a:ext uri="{FF2B5EF4-FFF2-40B4-BE49-F238E27FC236}">
                <a16:creationId xmlns:a16="http://schemas.microsoft.com/office/drawing/2014/main" id="{D4DDF47D-E4F0-425B-1E24-8CC0FDBFD8F6}"/>
              </a:ext>
            </a:extLst>
          </p:cNvPr>
          <p:cNvSpPr>
            <a:spLocks noChangeArrowheads="1"/>
          </p:cNvSpPr>
          <p:nvPr/>
        </p:nvSpPr>
        <p:spPr bwMode="auto">
          <a:xfrm rot="16200000">
            <a:off x="1658598" y="4439424"/>
            <a:ext cx="432383" cy="1724004"/>
          </a:xfrm>
          <a:prstGeom prst="downArrow">
            <a:avLst>
              <a:gd name="adj1" fmla="val 51519"/>
              <a:gd name="adj2" fmla="val 56907"/>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ltLang="en-US" dirty="0">
              <a:latin typeface="+mj-lt"/>
            </a:endParaRPr>
          </a:p>
        </p:txBody>
      </p:sp>
      <p:sp>
        <p:nvSpPr>
          <p:cNvPr id="19" name="AutoShape 1484">
            <a:extLst>
              <a:ext uri="{FF2B5EF4-FFF2-40B4-BE49-F238E27FC236}">
                <a16:creationId xmlns:a16="http://schemas.microsoft.com/office/drawing/2014/main" id="{C522C8CA-2273-8418-1EF8-845909879F2E}"/>
              </a:ext>
            </a:extLst>
          </p:cNvPr>
          <p:cNvSpPr>
            <a:spLocks noChangeArrowheads="1"/>
          </p:cNvSpPr>
          <p:nvPr/>
        </p:nvSpPr>
        <p:spPr bwMode="auto">
          <a:xfrm rot="5400000" flipH="1">
            <a:off x="9741485" y="1139616"/>
            <a:ext cx="432385" cy="1768170"/>
          </a:xfrm>
          <a:prstGeom prst="downArrow">
            <a:avLst>
              <a:gd name="adj1" fmla="val 51519"/>
              <a:gd name="adj2" fmla="val 70267"/>
            </a:avLst>
          </a:prstGeom>
          <a:solidFill>
            <a:schemeClr val="bg2"/>
          </a:solidFill>
          <a:ln>
            <a:noFill/>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dirty="0">
              <a:latin typeface="+mj-lt"/>
            </a:endParaRPr>
          </a:p>
        </p:txBody>
      </p:sp>
      <p:sp>
        <p:nvSpPr>
          <p:cNvPr id="20" name="TextBox 19">
            <a:extLst>
              <a:ext uri="{FF2B5EF4-FFF2-40B4-BE49-F238E27FC236}">
                <a16:creationId xmlns:a16="http://schemas.microsoft.com/office/drawing/2014/main" id="{A6E79568-B38E-A4BF-CAEB-D5976DA8E12A}"/>
              </a:ext>
            </a:extLst>
          </p:cNvPr>
          <p:cNvSpPr txBox="1"/>
          <p:nvPr/>
        </p:nvSpPr>
        <p:spPr>
          <a:xfrm>
            <a:off x="-209162" y="6278511"/>
            <a:ext cx="2807566" cy="358200"/>
          </a:xfrm>
          <a:prstGeom prst="roundRect">
            <a:avLst>
              <a:gd name="adj" fmla="val 10451"/>
            </a:avLst>
          </a:prstGeom>
          <a:noFill/>
          <a:ln>
            <a:noFill/>
          </a:ln>
          <a:effectLst/>
        </p:spPr>
        <p:txBody>
          <a:bodyPr wrap="square" lIns="18288" rIns="18288">
            <a:spAutoFit/>
          </a:bodyPr>
          <a:lstStyle/>
          <a:p>
            <a:pPr algn="r">
              <a:defRPr/>
            </a:pPr>
            <a:r>
              <a:rPr lang="en-US" sz="1600" dirty="0">
                <a:solidFill>
                  <a:schemeClr val="accent2"/>
                </a:solidFill>
                <a:latin typeface="+mj-lt"/>
              </a:rPr>
              <a:t>Ship Propwash Parameters</a:t>
            </a:r>
            <a:endParaRPr lang="en-US" sz="1600" baseline="30000" dirty="0">
              <a:solidFill>
                <a:schemeClr val="accent2"/>
              </a:solidFill>
              <a:latin typeface="+mj-lt"/>
            </a:endParaRPr>
          </a:p>
        </p:txBody>
      </p:sp>
      <p:sp>
        <p:nvSpPr>
          <p:cNvPr id="21" name="TextBox 20">
            <a:extLst>
              <a:ext uri="{FF2B5EF4-FFF2-40B4-BE49-F238E27FC236}">
                <a16:creationId xmlns:a16="http://schemas.microsoft.com/office/drawing/2014/main" id="{ED7807C5-15F0-AA2B-171C-F595A86F2ABE}"/>
              </a:ext>
            </a:extLst>
          </p:cNvPr>
          <p:cNvSpPr txBox="1"/>
          <p:nvPr/>
        </p:nvSpPr>
        <p:spPr>
          <a:xfrm>
            <a:off x="448502" y="2661016"/>
            <a:ext cx="2149902" cy="358200"/>
          </a:xfrm>
          <a:prstGeom prst="roundRect">
            <a:avLst>
              <a:gd name="adj" fmla="val 10451"/>
            </a:avLst>
          </a:prstGeom>
          <a:noFill/>
          <a:ln>
            <a:noFill/>
          </a:ln>
          <a:effectLst/>
        </p:spPr>
        <p:txBody>
          <a:bodyPr wrap="square" lIns="27432" rIns="27432" anchor="ctr">
            <a:spAutoFit/>
          </a:bodyPr>
          <a:lstStyle/>
          <a:p>
            <a:pPr algn="r">
              <a:defRPr/>
            </a:pPr>
            <a:r>
              <a:rPr lang="en-US" sz="1600" dirty="0">
                <a:solidFill>
                  <a:schemeClr val="accent2"/>
                </a:solidFill>
                <a:latin typeface="+mj-lt"/>
              </a:rPr>
              <a:t>Groundwater Flow</a:t>
            </a:r>
            <a:endParaRPr lang="en-US" sz="1600" baseline="30000" dirty="0">
              <a:solidFill>
                <a:schemeClr val="accent2"/>
              </a:solidFill>
              <a:latin typeface="+mj-lt"/>
            </a:endParaRPr>
          </a:p>
        </p:txBody>
      </p:sp>
      <p:pic>
        <p:nvPicPr>
          <p:cNvPr id="22" name="Picture 21">
            <a:extLst>
              <a:ext uri="{FF2B5EF4-FFF2-40B4-BE49-F238E27FC236}">
                <a16:creationId xmlns:a16="http://schemas.microsoft.com/office/drawing/2014/main" id="{F12A7554-5CF5-1C51-F13F-EA3406E75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652" y="4421793"/>
            <a:ext cx="2420452" cy="2274902"/>
          </a:xfrm>
          <a:prstGeom prst="rect">
            <a:avLst/>
          </a:prstGeom>
        </p:spPr>
      </p:pic>
      <p:pic>
        <p:nvPicPr>
          <p:cNvPr id="23" name="Picture 22">
            <a:extLst>
              <a:ext uri="{FF2B5EF4-FFF2-40B4-BE49-F238E27FC236}">
                <a16:creationId xmlns:a16="http://schemas.microsoft.com/office/drawing/2014/main" id="{104ADD0C-FC3E-2311-B029-58CAA0008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043" y="1113213"/>
            <a:ext cx="2415061" cy="2280292"/>
          </a:xfrm>
          <a:prstGeom prst="rect">
            <a:avLst/>
          </a:prstGeom>
          <a:ln>
            <a:solidFill>
              <a:schemeClr val="accent4"/>
            </a:solidFill>
          </a:ln>
        </p:spPr>
      </p:pic>
      <p:pic>
        <p:nvPicPr>
          <p:cNvPr id="24" name="Picture 23">
            <a:extLst>
              <a:ext uri="{FF2B5EF4-FFF2-40B4-BE49-F238E27FC236}">
                <a16:creationId xmlns:a16="http://schemas.microsoft.com/office/drawing/2014/main" id="{2F108A42-BD7A-6558-DD91-82A233128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59" y="1113213"/>
            <a:ext cx="2431234" cy="2280292"/>
          </a:xfrm>
          <a:prstGeom prst="rect">
            <a:avLst/>
          </a:prstGeom>
        </p:spPr>
      </p:pic>
      <p:sp>
        <p:nvSpPr>
          <p:cNvPr id="25" name="TextBox 24">
            <a:extLst>
              <a:ext uri="{FF2B5EF4-FFF2-40B4-BE49-F238E27FC236}">
                <a16:creationId xmlns:a16="http://schemas.microsoft.com/office/drawing/2014/main" id="{2E0CB7B3-9135-E6ED-B433-6C3C2CE77A0F}"/>
              </a:ext>
            </a:extLst>
          </p:cNvPr>
          <p:cNvSpPr txBox="1"/>
          <p:nvPr/>
        </p:nvSpPr>
        <p:spPr>
          <a:xfrm>
            <a:off x="1088991" y="5911219"/>
            <a:ext cx="1509413" cy="354925"/>
          </a:xfrm>
          <a:prstGeom prst="roundRect">
            <a:avLst>
              <a:gd name="adj" fmla="val 8897"/>
            </a:avLst>
          </a:prstGeom>
          <a:noFill/>
          <a:ln>
            <a:noFill/>
          </a:ln>
          <a:effectLst/>
        </p:spPr>
        <p:txBody>
          <a:bodyPr wrap="square" lIns="27432" rIns="27432" anchor="ctr">
            <a:spAutoFit/>
          </a:bodyPr>
          <a:lstStyle/>
          <a:p>
            <a:pPr algn="r">
              <a:defRPr/>
            </a:pPr>
            <a:r>
              <a:rPr lang="en-US" sz="1600" dirty="0">
                <a:solidFill>
                  <a:schemeClr val="accent2"/>
                </a:solidFill>
                <a:latin typeface="+mj-lt"/>
              </a:rPr>
              <a:t>East River Load</a:t>
            </a:r>
            <a:endParaRPr lang="en-US" sz="1600" baseline="30000" dirty="0">
              <a:solidFill>
                <a:schemeClr val="accent2"/>
              </a:solidFill>
              <a:latin typeface="+mj-lt"/>
            </a:endParaRPr>
          </a:p>
        </p:txBody>
      </p:sp>
      <p:sp>
        <p:nvSpPr>
          <p:cNvPr id="2" name="Title 1">
            <a:extLst>
              <a:ext uri="{FF2B5EF4-FFF2-40B4-BE49-F238E27FC236}">
                <a16:creationId xmlns:a16="http://schemas.microsoft.com/office/drawing/2014/main" id="{58D160AB-DC9D-FFF8-7FDD-607993B11607}"/>
              </a:ext>
            </a:extLst>
          </p:cNvPr>
          <p:cNvSpPr>
            <a:spLocks noGrp="1"/>
          </p:cNvSpPr>
          <p:nvPr>
            <p:ph type="title"/>
          </p:nvPr>
        </p:nvSpPr>
        <p:spPr>
          <a:xfrm>
            <a:off x="5083977" y="458957"/>
            <a:ext cx="5612823" cy="379264"/>
          </a:xfrm>
        </p:spPr>
        <p:txBody>
          <a:bodyPr/>
          <a:lstStyle/>
          <a:p>
            <a:r>
              <a:rPr lang="en-US" sz="1800" spc="300" dirty="0">
                <a:solidFill>
                  <a:schemeClr val="tx1"/>
                </a:solidFill>
              </a:rPr>
              <a:t>CFT MODEL AND MODELING FRAMEWORK</a:t>
            </a:r>
          </a:p>
        </p:txBody>
      </p:sp>
      <p:pic>
        <p:nvPicPr>
          <p:cNvPr id="3" name="Picture 2">
            <a:extLst>
              <a:ext uri="{FF2B5EF4-FFF2-40B4-BE49-F238E27FC236}">
                <a16:creationId xmlns:a16="http://schemas.microsoft.com/office/drawing/2014/main" id="{5C082904-ED99-4A0B-6FB2-2151B01C1BB2}"/>
              </a:ext>
            </a:extLst>
          </p:cNvPr>
          <p:cNvPicPr>
            <a:picLocks noChangeAspect="1"/>
          </p:cNvPicPr>
          <p:nvPr/>
        </p:nvPicPr>
        <p:blipFill>
          <a:blip r:embed="rId6"/>
          <a:stretch>
            <a:fillRect/>
          </a:stretch>
        </p:blipFill>
        <p:spPr>
          <a:xfrm>
            <a:off x="6359319" y="4346162"/>
            <a:ext cx="3683309" cy="2514600"/>
          </a:xfrm>
          <a:prstGeom prst="rect">
            <a:avLst/>
          </a:prstGeom>
        </p:spPr>
      </p:pic>
      <p:sp>
        <p:nvSpPr>
          <p:cNvPr id="5" name="TextBox 4">
            <a:extLst>
              <a:ext uri="{FF2B5EF4-FFF2-40B4-BE49-F238E27FC236}">
                <a16:creationId xmlns:a16="http://schemas.microsoft.com/office/drawing/2014/main" id="{FFF1E2FE-7D91-0ADF-ABF2-189B88558FDE}"/>
              </a:ext>
            </a:extLst>
          </p:cNvPr>
          <p:cNvSpPr txBox="1"/>
          <p:nvPr/>
        </p:nvSpPr>
        <p:spPr>
          <a:xfrm>
            <a:off x="7921786" y="4517679"/>
            <a:ext cx="1954509" cy="400110"/>
          </a:xfrm>
          <a:prstGeom prst="rect">
            <a:avLst/>
          </a:prstGeom>
          <a:solidFill>
            <a:schemeClr val="bg1"/>
          </a:solidFill>
        </p:spPr>
        <p:txBody>
          <a:bodyPr wrap="none" rtlCol="0">
            <a:spAutoFit/>
          </a:bodyPr>
          <a:lstStyle/>
          <a:p>
            <a:pPr algn="ctr"/>
            <a:r>
              <a:rPr lang="en-US" sz="2000" dirty="0">
                <a:latin typeface="+mj-lt"/>
              </a:rPr>
              <a:t>CFT Model Grid</a:t>
            </a:r>
            <a:endParaRPr lang="en-US" sz="2600" dirty="0">
              <a:latin typeface="+mj-lt"/>
            </a:endParaRPr>
          </a:p>
        </p:txBody>
      </p:sp>
      <p:sp>
        <p:nvSpPr>
          <p:cNvPr id="4" name="Rectangle 3">
            <a:extLst>
              <a:ext uri="{FF2B5EF4-FFF2-40B4-BE49-F238E27FC236}">
                <a16:creationId xmlns:a16="http://schemas.microsoft.com/office/drawing/2014/main" id="{BB10B65E-6481-1DEC-CCF2-A3D2F84095C6}"/>
              </a:ext>
            </a:extLst>
          </p:cNvPr>
          <p:cNvSpPr/>
          <p:nvPr/>
        </p:nvSpPr>
        <p:spPr>
          <a:xfrm>
            <a:off x="2736792" y="1113213"/>
            <a:ext cx="2431234" cy="22749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46898EA-198E-FCDE-BB5F-E121CCCEE4A8}"/>
              </a:ext>
            </a:extLst>
          </p:cNvPr>
          <p:cNvSpPr/>
          <p:nvPr/>
        </p:nvSpPr>
        <p:spPr>
          <a:xfrm>
            <a:off x="2730870" y="4403201"/>
            <a:ext cx="2431234" cy="22749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E761EC1-C4FF-2F17-2A30-8DE11DE07268}"/>
              </a:ext>
            </a:extLst>
          </p:cNvPr>
          <p:cNvSpPr/>
          <p:nvPr/>
        </p:nvSpPr>
        <p:spPr>
          <a:xfrm>
            <a:off x="311948" y="1220977"/>
            <a:ext cx="273108" cy="1885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F00D575-9ABC-5602-B816-91B302A934CB}"/>
              </a:ext>
            </a:extLst>
          </p:cNvPr>
          <p:cNvSpPr txBox="1"/>
          <p:nvPr/>
        </p:nvSpPr>
        <p:spPr>
          <a:xfrm>
            <a:off x="584801" y="1113213"/>
            <a:ext cx="1798367" cy="461665"/>
          </a:xfrm>
          <a:prstGeom prst="rect">
            <a:avLst/>
          </a:prstGeom>
          <a:noFill/>
        </p:spPr>
        <p:txBody>
          <a:bodyPr wrap="square" rtlCol="0">
            <a:spAutoFit/>
          </a:bodyPr>
          <a:lstStyle/>
          <a:p>
            <a:r>
              <a:rPr lang="en-US" sz="1200" b="1" dirty="0">
                <a:solidFill>
                  <a:schemeClr val="tx2"/>
                </a:solidFill>
              </a:rPr>
              <a:t>Model Obtained USEPA Acceptance</a:t>
            </a:r>
          </a:p>
        </p:txBody>
      </p:sp>
    </p:spTree>
    <p:extLst>
      <p:ext uri="{BB962C8B-B14F-4D97-AF65-F5344CB8AC3E}">
        <p14:creationId xmlns:p14="http://schemas.microsoft.com/office/powerpoint/2010/main" val="305792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9C11DA-FED3-1638-B896-E4F88E0D46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5024" y="0"/>
            <a:ext cx="10221951" cy="6858000"/>
          </a:xfrm>
          <a:prstGeom prst="rect">
            <a:avLst/>
          </a:prstGeom>
          <a:noFill/>
        </p:spPr>
      </p:pic>
      <p:sp>
        <p:nvSpPr>
          <p:cNvPr id="12" name="Title 2">
            <a:extLst>
              <a:ext uri="{FF2B5EF4-FFF2-40B4-BE49-F238E27FC236}">
                <a16:creationId xmlns:a16="http://schemas.microsoft.com/office/drawing/2014/main" id="{F45E2716-5C3D-374C-D8E2-34CFD771E9E4}"/>
              </a:ext>
            </a:extLst>
          </p:cNvPr>
          <p:cNvSpPr txBox="1">
            <a:spLocks/>
          </p:cNvSpPr>
          <p:nvPr/>
        </p:nvSpPr>
        <p:spPr>
          <a:xfrm>
            <a:off x="1065006" y="91440"/>
            <a:ext cx="4154695" cy="1542623"/>
          </a:xfrm>
          <a:prstGeom prst="rect">
            <a:avLst/>
          </a:prstGeom>
        </p:spPr>
        <p:txBody>
          <a:bodyPr vert="horz" lIns="0" tIns="0" rIns="0" bIns="0" rtlCol="0" anchor="t" anchorCtr="0">
            <a:noAutofit/>
          </a:bodyPr>
          <a:lstStyle>
            <a:lvl1pPr marL="0" indent="0" algn="l" defTabSz="914400" rtl="0" eaLnBrk="1" latinLnBrk="0" hangingPunct="1">
              <a:spcBef>
                <a:spcPts val="300"/>
              </a:spcBef>
              <a:spcAft>
                <a:spcPts val="1200"/>
              </a:spcAft>
              <a:buFont typeface="Arial" panose="020B0604020202020204" pitchFamily="34" charset="0"/>
              <a:buNone/>
              <a:defRPr sz="16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0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kern="1200" spc="0" baseline="0">
                <a:solidFill>
                  <a:srgbClr val="1C1C1C"/>
                </a:solidFill>
                <a:latin typeface="Segoe UI Light" panose="020B0502040204020203" pitchFamily="34" charset="0"/>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solidFill>
                  <a:schemeClr val="bg1"/>
                </a:solidFill>
                <a:latin typeface="+mj-lt"/>
              </a:rPr>
              <a:t>CFT Model: Complex Model for a Complex Site with Many Processes and Sources</a:t>
            </a:r>
          </a:p>
        </p:txBody>
      </p:sp>
      <p:sp>
        <p:nvSpPr>
          <p:cNvPr id="2" name="TextBox 1">
            <a:extLst>
              <a:ext uri="{FF2B5EF4-FFF2-40B4-BE49-F238E27FC236}">
                <a16:creationId xmlns:a16="http://schemas.microsoft.com/office/drawing/2014/main" id="{B66A18E3-135E-4F31-58C2-E4DF7849AF38}"/>
              </a:ext>
            </a:extLst>
          </p:cNvPr>
          <p:cNvSpPr txBox="1"/>
          <p:nvPr/>
        </p:nvSpPr>
        <p:spPr>
          <a:xfrm>
            <a:off x="1071041" y="6492775"/>
            <a:ext cx="5779146" cy="246221"/>
          </a:xfrm>
          <a:prstGeom prst="rect">
            <a:avLst/>
          </a:prstGeom>
          <a:noFill/>
        </p:spPr>
        <p:txBody>
          <a:bodyPr wrap="none" rtlCol="0">
            <a:spAutoFit/>
          </a:bodyPr>
          <a:lstStyle/>
          <a:p>
            <a:r>
              <a:rPr lang="en-US" sz="1000" b="1" dirty="0">
                <a:solidFill>
                  <a:schemeClr val="bg1"/>
                </a:solidFill>
              </a:rPr>
              <a:t>Note: Sources and processes shown in white font (not greyed out) are actively included in the CFT model</a:t>
            </a:r>
          </a:p>
        </p:txBody>
      </p:sp>
    </p:spTree>
    <p:extLst>
      <p:ext uri="{BB962C8B-B14F-4D97-AF65-F5344CB8AC3E}">
        <p14:creationId xmlns:p14="http://schemas.microsoft.com/office/powerpoint/2010/main" val="3856364195"/>
      </p:ext>
    </p:extLst>
  </p:cSld>
  <p:clrMapOvr>
    <a:masterClrMapping/>
  </p:clrMapOvr>
</p:sld>
</file>

<file path=ppt/theme/theme1.xml><?xml version="1.0" encoding="utf-8"?>
<a:theme xmlns:a="http://schemas.openxmlformats.org/drawingml/2006/main" name="Title Pa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Battelle 202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2.xml><?xml version="1.0" encoding="utf-8"?>
<a:theme xmlns:a="http://schemas.openxmlformats.org/drawingml/2006/main" name="Project Background">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3.xml><?xml version="1.0" encoding="utf-8"?>
<a:theme xmlns:a="http://schemas.openxmlformats.org/drawingml/2006/main" name="Challen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4.xml><?xml version="1.0" encoding="utf-8"?>
<a:theme xmlns:a="http://schemas.openxmlformats.org/drawingml/2006/main" name="Methods &amp; Approach">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5.xml><?xml version="1.0" encoding="utf-8"?>
<a:theme xmlns:a="http://schemas.openxmlformats.org/drawingml/2006/main" name="Conclusion">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44e4b3c-d4ec-4737-9b71-7c7f9b19e5bf"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B0BCD2CC9DC1DE4F8E2940ABC5354EF8" ma:contentTypeVersion="11" ma:contentTypeDescription="Create a new document." ma:contentTypeScope="" ma:versionID="642e617f596ce8dbd207408b8fa0a993">
  <xsd:schema xmlns:xsd="http://www.w3.org/2001/XMLSchema" xmlns:xs="http://www.w3.org/2001/XMLSchema" xmlns:p="http://schemas.microsoft.com/office/2006/metadata/properties" xmlns:ns2="a2698da2-da9c-47ea-a5b8-b239d344e65e" xmlns:ns3="00c87f25-2316-4e8e-aa34-2c74b3876b84" xmlns:ns4="05e77292-2eb1-4c19-8430-212c094da4de" targetNamespace="http://schemas.microsoft.com/office/2006/metadata/properties" ma:root="true" ma:fieldsID="a742ebb869ba3d04f62f67b4ea690775" ns2:_="" ns3:_="" ns4:_="">
    <xsd:import namespace="a2698da2-da9c-47ea-a5b8-b239d344e65e"/>
    <xsd:import namespace="00c87f25-2316-4e8e-aa34-2c74b3876b84"/>
    <xsd:import namespace="05e77292-2eb1-4c19-8430-212c094da4de"/>
    <xsd:element name="properties">
      <xsd:complexType>
        <xsd:sequence>
          <xsd:element name="documentManagement">
            <xsd:complexType>
              <xsd:all>
                <xsd:element ref="ns2:Data_x0020_Classification" minOccurs="0"/>
                <xsd:element ref="ns2:Client_x0020_Type" minOccurs="0"/>
                <xsd:element ref="ns3:MediaServiceSearchProperties" minOccurs="0"/>
                <xsd:element ref="ns3:MediaServiceObjectDetectorVersion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98da2-da9c-47ea-a5b8-b239d344e65e" elementFormDefault="qualified">
    <xsd:import namespace="http://schemas.microsoft.com/office/2006/documentManagement/types"/>
    <xsd:import namespace="http://schemas.microsoft.com/office/infopath/2007/PartnerControls"/>
    <xsd:element name="Data_x0020_Classification" ma:index="8" nillable="true" ma:displayName="Data Classification" ma:description="To be populated by Anchor QEA staff" ma:format="Dropdown" ma:internalName="Data_x0020_Classification">
      <xsd:simpleType>
        <xsd:restriction base="dms:Choice">
          <xsd:enumeration value="Internal"/>
          <xsd:enumeration value="Public"/>
          <xsd:enumeration value="Confidential"/>
          <xsd:enumeration value="CUI"/>
        </xsd:restriction>
      </xsd:simpleType>
    </xsd:element>
    <xsd:element name="Client_x0020_Type" ma:index="9" nillable="true" ma:displayName="Client Type" ma:description="To be populated by Anchor QEA staff" ma:format="Dropdown" ma:internalName="Client_x0020_Type">
      <xsd:simpleType>
        <xsd:restriction base="dms:Choice">
          <xsd:enumeration value="Internal"/>
          <xsd:enumeration value="Business/NGO"/>
          <xsd:enumeration value="Tribe"/>
          <xsd:enumeration value="Local Government"/>
          <xsd:enumeration value="State Government"/>
          <xsd:enumeration value="Federal Government"/>
          <xsd:enumeration value="Canadian Government"/>
        </xsd:restriction>
      </xsd:simpleType>
    </xsd:element>
  </xsd:schema>
  <xsd:schema xmlns:xsd="http://www.w3.org/2001/XMLSchema" xmlns:xs="http://www.w3.org/2001/XMLSchema" xmlns:dms="http://schemas.microsoft.com/office/2006/documentManagement/types" xmlns:pc="http://schemas.microsoft.com/office/infopath/2007/PartnerControls" targetNamespace="00c87f25-2316-4e8e-aa34-2c74b3876b84" elementFormDefault="qualified">
    <xsd:import namespace="http://schemas.microsoft.com/office/2006/documentManagement/types"/>
    <xsd:import namespace="http://schemas.microsoft.com/office/infopath/2007/PartnerControls"/>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4e4b3c-d4ec-4737-9b71-7c7f9b19e5b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77292-2eb1-4c19-8430-212c094da4d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bc20e7-6ca0-481e-afc5-3ba291a3d056}" ma:internalName="TaxCatchAll" ma:showField="CatchAllData" ma:web="05e77292-2eb1-4c19-8430-212c094da4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lient_x0020_Type xmlns="a2698da2-da9c-47ea-a5b8-b239d344e65e" xsi:nil="true"/>
    <Data_x0020_Classification xmlns="a2698da2-da9c-47ea-a5b8-b239d344e65e" xsi:nil="true"/>
    <TaxCatchAll xmlns="05e77292-2eb1-4c19-8430-212c094da4de" xsi:nil="true"/>
    <lcf76f155ced4ddcb4097134ff3c332f xmlns="00c87f25-2316-4e8e-aa34-2c74b3876b84">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91C719-7E82-439A-A92F-B5CFB1AD5AA5}">
  <ds:schemaRefs>
    <ds:schemaRef ds:uri="Microsoft.SharePoint.Taxonomy.ContentTypeSync"/>
  </ds:schemaRefs>
</ds:datastoreItem>
</file>

<file path=customXml/itemProps2.xml><?xml version="1.0" encoding="utf-8"?>
<ds:datastoreItem xmlns:ds="http://schemas.openxmlformats.org/officeDocument/2006/customXml" ds:itemID="{2CB76C6D-8B72-43D6-A1C9-5C9C4881DD92}">
  <ds:schemaRefs>
    <ds:schemaRef ds:uri="00c87f25-2316-4e8e-aa34-2c74b3876b84"/>
    <ds:schemaRef ds:uri="05e77292-2eb1-4c19-8430-212c094da4de"/>
    <ds:schemaRef ds:uri="a2698da2-da9c-47ea-a5b8-b239d344e6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F12B0E-A422-4D0B-BE22-D8FD1F5FFB9F}">
  <ds:schemaRefs>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schemas.microsoft.com/office/2006/metadata/properties"/>
    <ds:schemaRef ds:uri="a2698da2-da9c-47ea-a5b8-b239d344e65e"/>
    <ds:schemaRef ds:uri="http://www.w3.org/XML/1998/namespace"/>
    <ds:schemaRef ds:uri="http://schemas.microsoft.com/office/infopath/2007/PartnerControls"/>
    <ds:schemaRef ds:uri="05e77292-2eb1-4c19-8430-212c094da4de"/>
    <ds:schemaRef ds:uri="00c87f25-2316-4e8e-aa34-2c74b3876b84"/>
  </ds:schemaRefs>
</ds:datastoreItem>
</file>

<file path=customXml/itemProps4.xml><?xml version="1.0" encoding="utf-8"?>
<ds:datastoreItem xmlns:ds="http://schemas.openxmlformats.org/officeDocument/2006/customXml" ds:itemID="{4D5CD68F-E9F3-45F5-A47C-D231E37FC8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1333</TotalTime>
  <Words>1027</Words>
  <Application>Microsoft Office PowerPoint</Application>
  <PresentationFormat>Widescreen</PresentationFormat>
  <Paragraphs>124</Paragraphs>
  <Slides>18</Slides>
  <Notes>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Myriad Pro</vt:lpstr>
      <vt:lpstr>Segoe UI</vt:lpstr>
      <vt:lpstr>Segoe UI Light</vt:lpstr>
      <vt:lpstr>Title Page</vt:lpstr>
      <vt:lpstr>Project Background</vt:lpstr>
      <vt:lpstr>Challenge</vt:lpstr>
      <vt:lpstr>Methods &amp; Approach</vt:lpstr>
      <vt:lpstr>Conclusion</vt:lpstr>
      <vt:lpstr>Distilling Complex Fate and Transport Modeling into Simple-to-Understand Site Management Tools </vt:lpstr>
      <vt:lpstr>PowerPoint Presentation</vt:lpstr>
      <vt:lpstr>PowerPoint Presentation</vt:lpstr>
      <vt:lpstr>PowerPoint Presentation</vt:lpstr>
      <vt:lpstr>PowerPoint Presentation</vt:lpstr>
      <vt:lpstr>Selecting the Most Appropriate Tool</vt:lpstr>
      <vt:lpstr>Contaminant Fate and Transport Model</vt:lpstr>
      <vt:lpstr>CFT MODEL AND MODELING FRAMEWORK</vt:lpstr>
      <vt:lpstr>PowerPoint Presentation</vt:lpstr>
      <vt:lpstr>A Robust CFT Model</vt:lpstr>
      <vt:lpstr>Long-term Equilibrium Model</vt:lpstr>
      <vt:lpstr>PowerPoint Presentation</vt:lpstr>
      <vt:lpstr>LTE Calculation Overview</vt:lpstr>
      <vt:lpstr>Estimated LTE Concentrations: Total PAH (34)</vt:lpstr>
      <vt:lpstr>Model Comparison</vt:lpstr>
      <vt:lpstr>A Tale of Two Models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Meeting</dc:title>
  <dc:creator>Ally Chopic</dc:creator>
  <cp:lastModifiedBy>Colleen Burner</cp:lastModifiedBy>
  <cp:revision>6</cp:revision>
  <dcterms:created xsi:type="dcterms:W3CDTF">2020-09-18T19:27:01Z</dcterms:created>
  <dcterms:modified xsi:type="dcterms:W3CDTF">2025-01-17T20:54:34Z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0x010100B0BCD2CC9DC1DE4F8E2940ABC5354EF8</vt:lpwstr>
  </property>
  <property fmtid="{D5CDD505-2E9C-101B-9397-08002B2CF9AE}" pid="3" name="MediaServiceImageTags">
    <vt:lpwstr/>
  </property>
</Properties>
</file>