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5"/>
    <p:sldMasterId id="2147483759" r:id="rId6"/>
    <p:sldMasterId id="2147483779" r:id="rId7"/>
    <p:sldMasterId id="2147483772" r:id="rId8"/>
    <p:sldMasterId id="2147483765" r:id="rId9"/>
  </p:sldMasterIdLst>
  <p:notesMasterIdLst>
    <p:notesMasterId r:id="rId35"/>
  </p:notesMasterIdLst>
  <p:handoutMasterIdLst>
    <p:handoutMasterId r:id="rId36"/>
  </p:handoutMasterIdLst>
  <p:sldIdLst>
    <p:sldId id="257" r:id="rId10"/>
    <p:sldId id="259" r:id="rId11"/>
    <p:sldId id="276" r:id="rId12"/>
    <p:sldId id="261" r:id="rId13"/>
    <p:sldId id="281" r:id="rId14"/>
    <p:sldId id="277" r:id="rId15"/>
    <p:sldId id="279" r:id="rId16"/>
    <p:sldId id="1111" r:id="rId17"/>
    <p:sldId id="1112" r:id="rId18"/>
    <p:sldId id="278" r:id="rId19"/>
    <p:sldId id="1107" r:id="rId20"/>
    <p:sldId id="1119" r:id="rId21"/>
    <p:sldId id="1109" r:id="rId22"/>
    <p:sldId id="1110" r:id="rId23"/>
    <p:sldId id="1108" r:id="rId24"/>
    <p:sldId id="266" r:id="rId25"/>
    <p:sldId id="1104" r:id="rId26"/>
    <p:sldId id="1122" r:id="rId27"/>
    <p:sldId id="1042" r:id="rId28"/>
    <p:sldId id="1113" r:id="rId29"/>
    <p:sldId id="267" r:id="rId30"/>
    <p:sldId id="1106" r:id="rId31"/>
    <p:sldId id="1120" r:id="rId32"/>
    <p:sldId id="1121" r:id="rId33"/>
    <p:sldId id="273"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60A622B-B803-D3C0-B3F9-B3017F3E8720}" name="Scott Inman" initials="SI" userId="S::sinman@anchorqea.com::e403e1e7-63c2-46be-8664-a2b6f9b0c300" providerId="AD"/>
  <p188:author id="{F6CC2632-DF5B-B64D-A9F8-98793308F89C}" name="Carmen Oldham" initials="CO" userId="S::coldham@anchorqea.com::e9b03065-b838-4218-a68e-08a156544b48" providerId="AD"/>
  <p188:author id="{B7DABA37-6323-A340-8430-61ADB97C9BAA}" name="Paul LaRosa" initials="PTL" userId="Paul LaRosa" providerId="None"/>
  <p188:author id="{BCC9184F-FE9A-B1FF-2096-F8BB9BF5D5FC}" name="Toni Salvador" initials="TS" userId="S::tsalvador@anchorqea.com::45e86dbd-4b08-4b93-b7f0-ed7a44a94f1f" providerId="AD"/>
  <p188:author id="{8A86EC50-A85A-3D84-FAAD-53C63EB0ECA0}" name="Sonnet Agran-St. Pierre" initials="SA" userId="S::sagran-stpierre@anchorqea.com::898bf514-d75c-4199-9f1b-674e99e463ef" providerId="AD"/>
  <p188:author id="{EB4A0068-9F52-F801-8362-D9C423E76C65}" name="Lee Freeland" initials="LF" userId="S::lfreeland@anchorqea.com::9e4d0517-53ca-4bc5-8315-a60c66c4bc7f" providerId="AD"/>
  <p188:author id="{5036907C-C62F-9159-80EF-139601F53A4E}" name="Rosalie Daggett" initials="RD" userId="S::rdaggett@anchorqea.com::b7970409-3f4b-4adb-8e89-5d01b332417e" providerId="AD"/>
  <p188:author id="{107B5B7E-9BE6-C0BE-1B3B-9A85DFC78C0F}" name="Jonathan Hart" initials="JH" userId="S::jhart@anchorqea.com::465bee87-91c7-4352-9680-eeeffbfe3fc2" providerId="AD"/>
  <p188:author id="{A9770C7F-C112-62A1-B6EC-B1D9AEC0A185}" name="Sydnee Knox" initials="SK" userId="S::sknox@anchorqea.com::f2d94736-b2f7-46e5-a0cc-9b30dfa67a90" providerId="AD"/>
  <p188:author id="{05F81DC2-C4BD-0657-D371-82BABBE67D51}" name="Alexander Bleichner" initials="AB" userId="S::ableichner@anchorqea.com::f3aff2a3-c0cf-45e9-8d67-2223a85d189b" providerId="AD"/>
  <p188:author id="{ACC6A3C4-4813-445B-A506-5BD9FE81E6D6}" name="Terri Scheumann" initials="TS" userId="Terri Scheumann" providerId="None"/>
  <p188:author id="{E70266CD-DAF3-2A50-D2B9-53EFF965D1EC}" name="Tessa M. Dennis" initials="TMD" userId="Tessa M. Dennis" providerId="None"/>
  <p188:author id="{59C7FBE4-A195-EF8E-E85C-4BDA82C4F469}" name="Amy Corp" initials="AC" userId="S::acorp@anchorqea.com::09f8d76a-6eff-40ab-9759-ce06bb9156c5" providerId="AD"/>
  <p188:author id="{7720D7E6-367C-8777-B60C-3EB90CABCB9E}" name="Billie-Jo Gauley" initials="BG" userId="S::bgauley@anchorqea.com::5698d558-a8ab-42ef-af84-e55e1317b699" providerId="AD"/>
  <p188:author id="{A76029ED-207A-9EFE-06DB-1DFF290F58C7}" name="Sarah Currin" initials="SC" userId="S::scurrin@anchorqea.com::533e9ec4-3918-405c-af6b-22155e6f9c6f" providerId="AD"/>
  <p188:author id="{C9AE54F9-B3A9-D83C-4F40-F22415A4950D}" name="Dehlia McCobb" initials="DM" userId="Dehlia McCobb"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ydnee Knox" initials="SK" lastIdx="127" clrIdx="0">
    <p:extLst>
      <p:ext uri="{19B8F6BF-5375-455C-9EA6-DF929625EA0E}">
        <p15:presenceInfo xmlns:p15="http://schemas.microsoft.com/office/powerpoint/2012/main" userId="S-1-5-21-1295742510-17848028-1660491571-41863" providerId="AD"/>
      </p:ext>
    </p:extLst>
  </p:cmAuthor>
  <p:cmAuthor id="2" name="Betsy Yanasak" initials="BY" lastIdx="3" clrIdx="1">
    <p:extLst>
      <p:ext uri="{19B8F6BF-5375-455C-9EA6-DF929625EA0E}">
        <p15:presenceInfo xmlns:p15="http://schemas.microsoft.com/office/powerpoint/2012/main" userId="S-1-5-21-1295742510-17848028-1660491571-1094" providerId="AD"/>
      </p:ext>
    </p:extLst>
  </p:cmAuthor>
  <p:cmAuthor id="3" name="Rebecca Gardner" initials="RG" lastIdx="19" clrIdx="2">
    <p:extLst>
      <p:ext uri="{19B8F6BF-5375-455C-9EA6-DF929625EA0E}">
        <p15:presenceInfo xmlns:p15="http://schemas.microsoft.com/office/powerpoint/2012/main" userId="S-1-5-21-1295742510-17848028-1660491571-8384" providerId="AD"/>
      </p:ext>
    </p:extLst>
  </p:cmAuthor>
  <p:cmAuthor id="4" name="Ram K. Mohan" initials="RKM" lastIdx="4" clrIdx="3">
    <p:extLst>
      <p:ext uri="{19B8F6BF-5375-455C-9EA6-DF929625EA0E}">
        <p15:presenceInfo xmlns:p15="http://schemas.microsoft.com/office/powerpoint/2012/main" userId="Ram K. Mohan" providerId="None"/>
      </p:ext>
    </p:extLst>
  </p:cmAuthor>
  <p:cmAuthor id="5" name="Paul LaRosa" initials="PL" lastIdx="8" clrIdx="4">
    <p:extLst>
      <p:ext uri="{19B8F6BF-5375-455C-9EA6-DF929625EA0E}">
        <p15:presenceInfo xmlns:p15="http://schemas.microsoft.com/office/powerpoint/2012/main" userId="S::plarosa@anchorqea.com::bf926916-bd16-4f79-8894-6fefbd384580" providerId="AD"/>
      </p:ext>
    </p:extLst>
  </p:cmAuthor>
  <p:cmAuthor id="6" name="Hannah Garrison" initials="HG" lastIdx="36" clrIdx="5">
    <p:extLst>
      <p:ext uri="{19B8F6BF-5375-455C-9EA6-DF929625EA0E}">
        <p15:presenceInfo xmlns:p15="http://schemas.microsoft.com/office/powerpoint/2012/main" userId="S-1-5-21-1295742510-17848028-1660491571-30286" providerId="AD"/>
      </p:ext>
    </p:extLst>
  </p:cmAuthor>
  <p:cmAuthor id="7" name="Hans Adomeit" initials="HA" lastIdx="60" clrIdx="6">
    <p:extLst>
      <p:ext uri="{19B8F6BF-5375-455C-9EA6-DF929625EA0E}">
        <p15:presenceInfo xmlns:p15="http://schemas.microsoft.com/office/powerpoint/2012/main" userId="Hans Adomeit" providerId="None"/>
      </p:ext>
    </p:extLst>
  </p:cmAuthor>
  <p:cmAuthor id="8" name="Ally Chopic" initials="AC" lastIdx="33" clrIdx="7">
    <p:extLst>
      <p:ext uri="{19B8F6BF-5375-455C-9EA6-DF929625EA0E}">
        <p15:presenceInfo xmlns:p15="http://schemas.microsoft.com/office/powerpoint/2012/main" userId="S::achopic@anchorqea.com::b5d6bd82-def9-4887-b488-56b27aca6898" providerId="AD"/>
      </p:ext>
    </p:extLst>
  </p:cmAuthor>
  <p:cmAuthor id="9" name="Erin Hryciw" initials="EH" lastIdx="4" clrIdx="8">
    <p:extLst>
      <p:ext uri="{19B8F6BF-5375-455C-9EA6-DF929625EA0E}">
        <p15:presenceInfo xmlns:p15="http://schemas.microsoft.com/office/powerpoint/2012/main" userId="S::ehryciw@anchorqea.com::a723e2cb-e427-4209-9949-b7d59e947e19" providerId="AD"/>
      </p:ext>
    </p:extLst>
  </p:cmAuthor>
  <p:cmAuthor id="10" name="Sarah Becker" initials="SB" lastIdx="47" clrIdx="9">
    <p:extLst>
      <p:ext uri="{19B8F6BF-5375-455C-9EA6-DF929625EA0E}">
        <p15:presenceInfo xmlns:p15="http://schemas.microsoft.com/office/powerpoint/2012/main" userId="S::sbecker@anchorqea.com::bec27f7f-4a08-4805-aaad-894299599017" providerId="AD"/>
      </p:ext>
    </p:extLst>
  </p:cmAuthor>
  <p:cmAuthor id="11" name="Jennifer Holsinger" initials="JH" lastIdx="2" clrIdx="10">
    <p:extLst>
      <p:ext uri="{19B8F6BF-5375-455C-9EA6-DF929625EA0E}">
        <p15:presenceInfo xmlns:p15="http://schemas.microsoft.com/office/powerpoint/2012/main" userId="S::jholsinger@anchorqea.com::c092f541-fff4-4780-8cd0-675d22bdae3b" providerId="AD"/>
      </p:ext>
    </p:extLst>
  </p:cmAuthor>
  <p:cmAuthor id="12" name="Terri Scheumann" initials="TS" lastIdx="24" clrIdx="11">
    <p:extLst>
      <p:ext uri="{19B8F6BF-5375-455C-9EA6-DF929625EA0E}">
        <p15:presenceInfo xmlns:p15="http://schemas.microsoft.com/office/powerpoint/2012/main" userId="Terri Scheumann" providerId="None"/>
      </p:ext>
    </p:extLst>
  </p:cmAuthor>
  <p:cmAuthor id="13" name="Rosalie Daggett" initials="RD" lastIdx="1" clrIdx="12">
    <p:extLst>
      <p:ext uri="{19B8F6BF-5375-455C-9EA6-DF929625EA0E}">
        <p15:presenceInfo xmlns:p15="http://schemas.microsoft.com/office/powerpoint/2012/main" userId="S::rdaggett@anchorqea.com::b7970409-3f4b-4adb-8e89-5d01b33241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5A5A"/>
    <a:srgbClr val="3D7E76"/>
    <a:srgbClr val="CCB471"/>
    <a:srgbClr val="7CC0B7"/>
    <a:srgbClr val="FFFFFF"/>
    <a:srgbClr val="1F1D1E"/>
    <a:srgbClr val="E0E7E7"/>
    <a:srgbClr val="4698A2"/>
    <a:srgbClr val="F3CC54"/>
    <a:srgbClr val="DCDC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17E1FC-7CA3-4830-B885-B4694F860F14}" v="3" dt="2025-01-20T15:47:43.4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42"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254" y="8754111"/>
            <a:ext cx="1012613" cy="275277"/>
          </a:xfrm>
          <a:prstGeom prst="rect">
            <a:avLst/>
          </a:prstGeom>
        </p:spPr>
      </p:pic>
    </p:spTree>
    <p:extLst>
      <p:ext uri="{BB962C8B-B14F-4D97-AF65-F5344CB8AC3E}">
        <p14:creationId xmlns:p14="http://schemas.microsoft.com/office/powerpoint/2010/main" val="359133090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80988" y="698500"/>
            <a:ext cx="7572376" cy="4260850"/>
          </a:xfrm>
          <a:prstGeom prst="rect">
            <a:avLst/>
          </a:prstGeom>
          <a:noFill/>
          <a:ln w="12700">
            <a:solidFill>
              <a:prstClr val="black"/>
            </a:solidFill>
          </a:ln>
        </p:spPr>
        <p:txBody>
          <a:bodyPr vert="horz" lIns="93161" tIns="46580" rIns="93161" bIns="46580" rtlCol="0" anchor="ctr"/>
          <a:lstStyle/>
          <a:p>
            <a:endParaRPr lang="en-US"/>
          </a:p>
        </p:txBody>
      </p:sp>
      <p:sp>
        <p:nvSpPr>
          <p:cNvPr id="5" name="Notes Placeholder 4"/>
          <p:cNvSpPr>
            <a:spLocks noGrp="1"/>
          </p:cNvSpPr>
          <p:nvPr>
            <p:ph type="body" sz="quarter" idx="3"/>
          </p:nvPr>
        </p:nvSpPr>
        <p:spPr>
          <a:xfrm>
            <a:off x="662094" y="5035550"/>
            <a:ext cx="5686213" cy="3486150"/>
          </a:xfrm>
          <a:prstGeom prst="rect">
            <a:avLst/>
          </a:prstGeom>
        </p:spPr>
        <p:txBody>
          <a:bodyPr vert="horz" lIns="93161" tIns="46580" rIns="93161" bIns="46580" rtlCol="0"/>
          <a:lstStyle/>
          <a:p>
            <a:pPr lvl="0"/>
            <a:r>
              <a:rPr lang="en-US"/>
              <a:t>Click to edit Master text styles</a:t>
            </a:r>
          </a:p>
          <a:p>
            <a:pPr lvl="1"/>
            <a:r>
              <a:rPr lang="en-US"/>
              <a:t>Second level</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54" y="8754111"/>
            <a:ext cx="1012613" cy="275277"/>
          </a:xfrm>
          <a:prstGeom prst="rect">
            <a:avLst/>
          </a:prstGeom>
        </p:spPr>
      </p:pic>
    </p:spTree>
    <p:extLst>
      <p:ext uri="{BB962C8B-B14F-4D97-AF65-F5344CB8AC3E}">
        <p14:creationId xmlns:p14="http://schemas.microsoft.com/office/powerpoint/2010/main" val="2192144882"/>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28650" indent="-171450" algn="l" defTabSz="914400" rtl="0" eaLnBrk="1" latinLnBrk="0" hangingPunct="1">
      <a:buFont typeface="Arial" panose="020B0604020202020204" pitchFamily="34" charset="0"/>
      <a:buChar char="•"/>
      <a:defRPr sz="11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algn="l" defTabSz="914400" rtl="0" eaLnBrk="1" latinLnBrk="0" hangingPunct="1">
      <a:defRPr sz="105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371600" algn="l" defTabSz="914400" rtl="0" eaLnBrk="1" latinLnBrk="0" hangingPunct="1">
      <a:defRPr sz="105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828800" algn="l" defTabSz="914400" rtl="0" eaLnBrk="1" latinLnBrk="0" hangingPunct="1">
      <a:defRPr sz="105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a:solidFill>
                  <a:srgbClr val="000000"/>
                </a:solidFill>
                <a:latin typeface="Calibri" panose="020F0502020204030204" pitchFamily="34" charset="0"/>
              </a:rPr>
              <a:t>The side scan data was processed in Sonarwiz software and overlaid onto the multibeam surface to verify the accuracy of the imagery. The data was used to identify contacts within the work areas for a contact report and to generate a mosaic image. Sonarwiz generated a report detailing each contact with an image, contact position, width, height, length and work area. </a:t>
            </a:r>
            <a:endParaRPr lang="en-US"/>
          </a:p>
        </p:txBody>
      </p:sp>
    </p:spTree>
    <p:extLst>
      <p:ext uri="{BB962C8B-B14F-4D97-AF65-F5344CB8AC3E}">
        <p14:creationId xmlns:p14="http://schemas.microsoft.com/office/powerpoint/2010/main" val="1357083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Segoe UI" panose="020B0502040204020203" pitchFamily="34" charset="0"/>
              </a:rPr>
              <a:t>Drums/debris did not require separation from sediment - broke down during handling.</a:t>
            </a:r>
            <a:br>
              <a:rPr lang="en-US" sz="1200">
                <a:effectLst/>
                <a:latin typeface="Segoe UI" panose="020B0502040204020203" pitchFamily="34" charset="0"/>
              </a:rPr>
            </a:br>
            <a:endParaRPr lang="en-US" sz="1200">
              <a:effectLst/>
              <a:latin typeface="Segoe UI" panose="020B0502040204020203"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effectLst/>
                <a:latin typeface="Segoe UI" panose="020B0502040204020203" pitchFamily="34" charset="0"/>
              </a:rPr>
              <a:t>No drums were removed intact/no intact drums identified during removal</a:t>
            </a:r>
            <a:endParaRPr lang="en-US" sz="1200">
              <a:effectLst/>
              <a:latin typeface="Arial" panose="020B0604020202020204" pitchFamily="34" charset="0"/>
            </a:endParaRPr>
          </a:p>
          <a:p>
            <a:endParaRPr lang="en-US"/>
          </a:p>
        </p:txBody>
      </p:sp>
    </p:spTree>
    <p:extLst>
      <p:ext uri="{BB962C8B-B14F-4D97-AF65-F5344CB8AC3E}">
        <p14:creationId xmlns:p14="http://schemas.microsoft.com/office/powerpoint/2010/main" val="2755402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6064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56401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sweep vs. targeted removal</a:t>
            </a:r>
          </a:p>
        </p:txBody>
      </p:sp>
    </p:spTree>
    <p:extLst>
      <p:ext uri="{BB962C8B-B14F-4D97-AF65-F5344CB8AC3E}">
        <p14:creationId xmlns:p14="http://schemas.microsoft.com/office/powerpoint/2010/main" val="2572180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Based on the legend I believe the blue is the targeted location based on the old EA survey and red is the targets based on the new pre removal Brennan survey</a:t>
            </a:r>
            <a:endParaRPr lang="en-US" sz="1800">
              <a:effectLst/>
              <a:latin typeface="Arial" panose="020B0604020202020204" pitchFamily="34" charset="0"/>
            </a:endParaRPr>
          </a:p>
          <a:p>
            <a:endParaRPr lang="en-US"/>
          </a:p>
          <a:p>
            <a:endParaRPr lang="en-US"/>
          </a:p>
          <a:p>
            <a:r>
              <a:rPr lang="en-US"/>
              <a:t>"\\Wcl-fs1\amesbury\Projects\Honeywell\Lake Linden - Torch Lake\GLNPO Project\Drums\Drum Pilot\Surveys\ROV Barrel Location Investigation\240914 ROV Survey Investigation of Plan Targets.pdf"</a:t>
            </a:r>
          </a:p>
        </p:txBody>
      </p:sp>
    </p:spTree>
    <p:extLst>
      <p:ext uri="{BB962C8B-B14F-4D97-AF65-F5344CB8AC3E}">
        <p14:creationId xmlns:p14="http://schemas.microsoft.com/office/powerpoint/2010/main" val="216770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9CD3C-6182-8569-1E9E-4E392F2BD0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C084B-A33D-4C54-B96F-DC9293E133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3AD98-F4AB-7F3E-BF35-6914419417AB}"/>
              </a:ext>
            </a:extLst>
          </p:cNvPr>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Based on the legend I believe the blue is the targeted location based on the old EA survey and red is the targets based on the new pre removal Brennan survey</a:t>
            </a:r>
            <a:endParaRPr lang="en-US" sz="1800">
              <a:effectLst/>
              <a:latin typeface="Arial" panose="020B0604020202020204" pitchFamily="34" charset="0"/>
            </a:endParaRPr>
          </a:p>
          <a:p>
            <a:endParaRPr lang="en-US"/>
          </a:p>
          <a:p>
            <a:endParaRPr lang="en-US"/>
          </a:p>
          <a:p>
            <a:r>
              <a:rPr lang="en-US"/>
              <a:t>"\\Wcl-fs1\amesbury\Projects\Honeywell\Lake Linden - Torch Lake\GLNPO Project\Drums\Drum Pilot\Surveys\ROV Barrel Location Investigation\240914 ROV Survey Investigation of Plan Targets.pdf"</a:t>
            </a:r>
          </a:p>
        </p:txBody>
      </p:sp>
    </p:spTree>
    <p:extLst>
      <p:ext uri="{BB962C8B-B14F-4D97-AF65-F5344CB8AC3E}">
        <p14:creationId xmlns:p14="http://schemas.microsoft.com/office/powerpoint/2010/main" val="274043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Post-dredge ROV survey of Area 1 showed that debris remained on the surface (material dropped by the bucket) and debris present in the post-dredge surface (deeper than 1.5-ft below the mudline)</a:t>
            </a:r>
          </a:p>
          <a:p>
            <a:pPr marL="171450" indent="-171450">
              <a:buFont typeface="Arial" panose="020B0604020202020204" pitchFamily="34" charset="0"/>
              <a:buChar char="•"/>
            </a:pPr>
            <a:r>
              <a:rPr lang="en-US"/>
              <a:t>Cycle times ~ 2 minutes compared to 3-5 minutes predicted</a:t>
            </a:r>
          </a:p>
          <a:p>
            <a:pPr marL="171450" indent="-171450">
              <a:buFont typeface="Arial" panose="020B0604020202020204" pitchFamily="34" charset="0"/>
              <a:buChar char="•"/>
            </a:pPr>
            <a:r>
              <a:rPr lang="en-US"/>
              <a:t>Cycle times were not significantly different in deeper water, which was unexpected</a:t>
            </a:r>
          </a:p>
          <a:p>
            <a:endParaRPr lang="en-US"/>
          </a:p>
        </p:txBody>
      </p:sp>
    </p:spTree>
    <p:extLst>
      <p:ext uri="{BB962C8B-B14F-4D97-AF65-F5344CB8AC3E}">
        <p14:creationId xmlns:p14="http://schemas.microsoft.com/office/powerpoint/2010/main" val="3644560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Bubble Curtains:</a:t>
            </a:r>
          </a:p>
          <a:p>
            <a:pPr marL="171450" indent="-171450">
              <a:buFont typeface="Arial" panose="020B0604020202020204" pitchFamily="34" charset="0"/>
              <a:buChar char="•"/>
            </a:pPr>
            <a:r>
              <a:rPr lang="en-US">
                <a:highlight>
                  <a:srgbClr val="FFFF00"/>
                </a:highlight>
              </a:rPr>
              <a:t>Bubble curtains were more challenging to install than the turbidity curtains (correct?) but that removal was easier than anticipated</a:t>
            </a:r>
          </a:p>
          <a:p>
            <a:pPr marL="171450" indent="-171450">
              <a:buFont typeface="Arial" panose="020B0604020202020204" pitchFamily="34" charset="0"/>
              <a:buChar char="•"/>
            </a:pPr>
            <a:r>
              <a:rPr lang="en-US">
                <a:highlight>
                  <a:srgbClr val="FFFF00"/>
                </a:highlight>
              </a:rPr>
              <a:t>Generated micro-bubbles that appeared to similar to suspended solids.</a:t>
            </a:r>
          </a:p>
          <a:p>
            <a:pPr marL="171450" indent="-171450">
              <a:buFont typeface="Arial" panose="020B0604020202020204" pitchFamily="34" charset="0"/>
              <a:buChar char="•"/>
            </a:pPr>
            <a:r>
              <a:rPr lang="en-US">
                <a:highlight>
                  <a:srgbClr val="FFFF00"/>
                </a:highlight>
              </a:rPr>
              <a:t>Does not provide uniform protection, with higher air flow closer to the compressor.</a:t>
            </a:r>
          </a:p>
          <a:p>
            <a:endParaRPr lang="en-US"/>
          </a:p>
        </p:txBody>
      </p:sp>
    </p:spTree>
    <p:extLst>
      <p:ext uri="{BB962C8B-B14F-4D97-AF65-F5344CB8AC3E}">
        <p14:creationId xmlns:p14="http://schemas.microsoft.com/office/powerpoint/2010/main" val="1984433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59051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appears to be turbidity escaping from through the bubble curtain was determined to be micro-bubbles</a:t>
            </a:r>
          </a:p>
        </p:txBody>
      </p:sp>
    </p:spTree>
    <p:extLst>
      <p:ext uri="{BB962C8B-B14F-4D97-AF65-F5344CB8AC3E}">
        <p14:creationId xmlns:p14="http://schemas.microsoft.com/office/powerpoint/2010/main" val="3845456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tx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94F56FCE-ABD2-4693-B1C1-9184B079C9F0}"/>
              </a:ext>
            </a:extLst>
          </p:cNvPr>
          <p:cNvSpPr>
            <a:spLocks noGrp="1"/>
          </p:cNvSpPr>
          <p:nvPr>
            <p:ph type="title" hasCustomPrompt="1"/>
          </p:nvPr>
        </p:nvSpPr>
        <p:spPr>
          <a:xfrm>
            <a:off x="594360" y="2057400"/>
            <a:ext cx="10972800" cy="2880360"/>
          </a:xfrm>
          <a:prstGeom prst="rect">
            <a:avLst/>
          </a:prstGeom>
        </p:spPr>
        <p:txBody>
          <a:bodyPr vert="horz" lIns="0" tIns="45720" rIns="0" bIns="45720" rtlCol="0" anchor="ctr" anchorCtr="0">
            <a:noAutofit/>
          </a:bodyPr>
          <a:lstStyle>
            <a:lvl1pPr algn="l">
              <a:defRPr sz="4800" cap="none" spc="0" baseline="0">
                <a:solidFill>
                  <a:schemeClr val="bg1"/>
                </a:solidFill>
                <a:latin typeface="+mj-lt"/>
                <a:cs typeface="Segoe UI Light" panose="020B0502040204020203" pitchFamily="34" charset="0"/>
              </a:defRPr>
            </a:lvl1pPr>
          </a:lstStyle>
          <a:p>
            <a:r>
              <a:rPr lang="en-US" sz="4800" cap="none" spc="0">
                <a:solidFill>
                  <a:schemeClr val="bg1">
                    <a:lumMod val="95000"/>
                  </a:schemeClr>
                </a:solidFill>
              </a:rPr>
              <a:t>Title of Presentation: </a:t>
            </a:r>
            <a:br>
              <a:rPr lang="en-US" sz="4800" cap="none" spc="0">
                <a:solidFill>
                  <a:schemeClr val="bg1">
                    <a:lumMod val="95000"/>
                  </a:schemeClr>
                </a:solidFill>
              </a:rPr>
            </a:br>
            <a:r>
              <a:rPr lang="en-US" sz="4800" cap="none" spc="0">
                <a:solidFill>
                  <a:schemeClr val="bg1">
                    <a:lumMod val="95000"/>
                  </a:schemeClr>
                </a:solidFill>
              </a:rPr>
              <a:t>Example of Three-Line Title Page Showing Collaborator Logo Placement</a:t>
            </a:r>
            <a:endParaRPr lang="en-US"/>
          </a:p>
        </p:txBody>
      </p:sp>
      <p:sp>
        <p:nvSpPr>
          <p:cNvPr id="11" name="Picture Placeholder 10">
            <a:extLst>
              <a:ext uri="{FF2B5EF4-FFF2-40B4-BE49-F238E27FC236}">
                <a16:creationId xmlns:a16="http://schemas.microsoft.com/office/drawing/2014/main" id="{2D815E33-4003-4AC2-B2AA-82043B819216}"/>
              </a:ext>
            </a:extLst>
          </p:cNvPr>
          <p:cNvSpPr>
            <a:spLocks noGrp="1"/>
          </p:cNvSpPr>
          <p:nvPr>
            <p:ph type="pic" sz="quarter" idx="11" hasCustomPrompt="1"/>
          </p:nvPr>
        </p:nvSpPr>
        <p:spPr>
          <a:xfrm>
            <a:off x="7656814" y="5712321"/>
            <a:ext cx="1828800" cy="502920"/>
          </a:xfrm>
          <a:prstGeom prst="rect">
            <a:avLst/>
          </a:prstGeom>
        </p:spPr>
        <p:txBody>
          <a:bodyPr anchor="ctr" anchorCtr="0"/>
          <a:lstStyle>
            <a:lvl1pPr marL="0" indent="0" algn="ctr">
              <a:buNone/>
              <a:defRPr sz="1000" b="1"/>
            </a:lvl1pPr>
          </a:lstStyle>
          <a:p>
            <a:r>
              <a:rPr lang="en-US"/>
              <a:t>Click to Insert White PNG/Vector Collaborator Logo Here </a:t>
            </a:r>
          </a:p>
        </p:txBody>
      </p:sp>
      <p:sp>
        <p:nvSpPr>
          <p:cNvPr id="6" name="Text Placeholder 4">
            <a:extLst>
              <a:ext uri="{FF2B5EF4-FFF2-40B4-BE49-F238E27FC236}">
                <a16:creationId xmlns:a16="http://schemas.microsoft.com/office/drawing/2014/main" id="{C01635C4-99F9-9722-076B-360C9AB2B6D9}"/>
              </a:ext>
            </a:extLst>
          </p:cNvPr>
          <p:cNvSpPr>
            <a:spLocks noGrp="1"/>
          </p:cNvSpPr>
          <p:nvPr>
            <p:ph type="body" sz="quarter" idx="10" hasCustomPrompt="1"/>
          </p:nvPr>
        </p:nvSpPr>
        <p:spPr>
          <a:xfrm>
            <a:off x="593725" y="5303520"/>
            <a:ext cx="5486400" cy="914400"/>
          </a:xfrm>
          <a:prstGeom prst="rect">
            <a:avLst/>
          </a:prstGeom>
        </p:spPr>
        <p:txBody>
          <a:bodyPr lIns="0" tIns="0" rIns="0" bIns="0" anchor="b" anchorCtr="0"/>
          <a:lstStyle>
            <a:lvl1pPr marL="0" indent="0">
              <a:spcAft>
                <a:spcPts val="0"/>
              </a:spcAft>
              <a:buNone/>
              <a:defRPr sz="1800"/>
            </a:lvl1pPr>
            <a:lvl2pPr marL="457200" indent="0">
              <a:buNone/>
              <a:defRPr sz="1800"/>
            </a:lvl2pPr>
            <a:lvl3pPr>
              <a:defRPr sz="1800"/>
            </a:lvl3pPr>
            <a:lvl4pPr>
              <a:defRPr sz="1800"/>
            </a:lvl4pPr>
            <a:lvl5pPr>
              <a:defRPr sz="1800"/>
            </a:lvl5pPr>
          </a:lstStyle>
          <a:p>
            <a:pPr lvl="0"/>
            <a:r>
              <a:rPr lang="en-US"/>
              <a:t>Presented by: First Last, Credentials, Company</a:t>
            </a:r>
            <a:br>
              <a:rPr lang="en-US"/>
            </a:br>
            <a:r>
              <a:rPr lang="en-US"/>
              <a:t>Collaborators: First Last, Credentials, Company</a:t>
            </a:r>
          </a:p>
        </p:txBody>
      </p:sp>
      <p:pic>
        <p:nvPicPr>
          <p:cNvPr id="2" name="Picture 1" descr="Anchor QEA Logo">
            <a:extLst>
              <a:ext uri="{FF2B5EF4-FFF2-40B4-BE49-F238E27FC236}">
                <a16:creationId xmlns:a16="http://schemas.microsoft.com/office/drawing/2014/main" id="{46748611-7E04-2D93-90DE-DE7FD31D70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38360" y="5715000"/>
            <a:ext cx="1828800" cy="500513"/>
          </a:xfrm>
          <a:prstGeom prst="rect">
            <a:avLst/>
          </a:prstGeom>
        </p:spPr>
      </p:pic>
    </p:spTree>
    <p:extLst>
      <p:ext uri="{BB962C8B-B14F-4D97-AF65-F5344CB8AC3E}">
        <p14:creationId xmlns:p14="http://schemas.microsoft.com/office/powerpoint/2010/main" val="402066202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llenge_Statement or Question">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3D3910-56F7-4479-49B3-4FEF7062A13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challenge</a:t>
            </a:r>
            <a:endParaRPr lang="en-US">
              <a:latin typeface="+mj-lt"/>
            </a:endParaRPr>
          </a:p>
        </p:txBody>
      </p:sp>
      <p:sp>
        <p:nvSpPr>
          <p:cNvPr id="4" name="Text Placeholder 8">
            <a:extLst>
              <a:ext uri="{FF2B5EF4-FFF2-40B4-BE49-F238E27FC236}">
                <a16:creationId xmlns:a16="http://schemas.microsoft.com/office/drawing/2014/main" id="{1A04245E-57EC-ADBE-8171-DD6912F99C16}"/>
              </a:ext>
            </a:extLst>
          </p:cNvPr>
          <p:cNvSpPr>
            <a:spLocks noGrp="1"/>
          </p:cNvSpPr>
          <p:nvPr>
            <p:ph type="body" sz="quarter" idx="12"/>
          </p:nvPr>
        </p:nvSpPr>
        <p:spPr>
          <a:xfrm>
            <a:off x="594360" y="1143000"/>
            <a:ext cx="10058400" cy="4572000"/>
          </a:xfrm>
          <a:prstGeom prst="rect">
            <a:avLst/>
          </a:prstGeom>
        </p:spPr>
        <p:txBody>
          <a:bodyPr anchor="ctr" anchorCtr="0"/>
          <a:lstStyle>
            <a:lvl1pPr marL="0" indent="0">
              <a:buNone/>
              <a:defRPr sz="4200">
                <a:solidFill>
                  <a:schemeClr val="bg1"/>
                </a:solidFill>
              </a:defRPr>
            </a:lvl1pPr>
          </a:lstStyle>
          <a:p>
            <a:pPr lvl="0"/>
            <a:endParaRPr lang="en-US"/>
          </a:p>
        </p:txBody>
      </p:sp>
    </p:spTree>
    <p:extLst>
      <p:ext uri="{BB962C8B-B14F-4D97-AF65-F5344CB8AC3E}">
        <p14:creationId xmlns:p14="http://schemas.microsoft.com/office/powerpoint/2010/main" val="24094181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llenge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28293-B9F5-4E2E-A543-5121573CB3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8360" y="5715000"/>
            <a:ext cx="1828800" cy="504277"/>
          </a:xfrm>
          <a:prstGeom prst="rect">
            <a:avLst/>
          </a:prstGeom>
        </p:spPr>
      </p:pic>
      <p:sp>
        <p:nvSpPr>
          <p:cNvPr id="3" name="Text Placeholder 8">
            <a:extLst>
              <a:ext uri="{FF2B5EF4-FFF2-40B4-BE49-F238E27FC236}">
                <a16:creationId xmlns:a16="http://schemas.microsoft.com/office/drawing/2014/main" id="{641046FF-9C35-58AF-1747-EDFCE03A7B77}"/>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48315991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llenge_Text Only">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2648" y="2057400"/>
            <a:ext cx="10972165" cy="3673990"/>
          </a:xfrm>
          <a:prstGeom prst="rect">
            <a:avLst/>
          </a:prstGeom>
        </p:spPr>
        <p:txBody>
          <a:bodyPr rIns="0"/>
          <a:lstStyle>
            <a:lvl1pPr>
              <a:defRPr>
                <a:solidFill>
                  <a:srgbClr val="5A5A5A"/>
                </a:solidFill>
              </a:defRPr>
            </a:lvl1pPr>
            <a:lvl2pPr>
              <a:defRPr>
                <a:solidFill>
                  <a:srgbClr val="5A5A5A"/>
                </a:solidFill>
              </a:defRPr>
            </a:lvl2pPr>
            <a:lvl3pPr>
              <a:defRPr>
                <a:solidFill>
                  <a:srgbClr val="5A5A5A"/>
                </a:solidFill>
              </a:defRPr>
            </a:lvl3pPr>
            <a:lvl4pPr>
              <a:defRPr>
                <a:solidFill>
                  <a:srgbClr val="1C1C1C"/>
                </a:solidFill>
              </a:defRPr>
            </a:lvl4pPr>
            <a:lvl5pPr>
              <a:defRPr>
                <a:solidFill>
                  <a:srgbClr val="1C1C1C"/>
                </a:solidFill>
              </a:defRPr>
            </a:lvl5pPr>
          </a:lstStyle>
          <a:p>
            <a:pPr lvl="0"/>
            <a:r>
              <a:rPr lang="en-US"/>
              <a:t>Click to edit first-level bullet</a:t>
            </a:r>
          </a:p>
          <a:p>
            <a:pPr lvl="1"/>
            <a:r>
              <a:rPr lang="en-US"/>
              <a:t>Second level</a:t>
            </a:r>
          </a:p>
          <a:p>
            <a:pPr lvl="2"/>
            <a:r>
              <a:rPr lang="en-US"/>
              <a:t>Third level</a:t>
            </a:r>
          </a:p>
        </p:txBody>
      </p:sp>
      <p:sp>
        <p:nvSpPr>
          <p:cNvPr id="6" name="Title Placeholder 1"/>
          <p:cNvSpPr>
            <a:spLocks noGrp="1"/>
          </p:cNvSpPr>
          <p:nvPr>
            <p:ph type="title" hasCustomPrompt="1"/>
          </p:nvPr>
        </p:nvSpPr>
        <p:spPr>
          <a:xfrm>
            <a:off x="612648" y="1078992"/>
            <a:ext cx="10972800"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8">
            <a:extLst>
              <a:ext uri="{FF2B5EF4-FFF2-40B4-BE49-F238E27FC236}">
                <a16:creationId xmlns:a16="http://schemas.microsoft.com/office/drawing/2014/main" id="{CB6FB9BB-0DBA-3089-6471-721D1493D61A}"/>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31384253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llenge_Text + imag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3931919"/>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550F8AC7-6C24-4E4B-739B-73BCAA076D29}"/>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2" name="Text Placeholder 8">
            <a:extLst>
              <a:ext uri="{FF2B5EF4-FFF2-40B4-BE49-F238E27FC236}">
                <a16:creationId xmlns:a16="http://schemas.microsoft.com/office/drawing/2014/main" id="{05C08D24-FA43-F133-8626-0247CC38C519}"/>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3" name="Text Placeholder 8">
            <a:extLst>
              <a:ext uri="{FF2B5EF4-FFF2-40B4-BE49-F238E27FC236}">
                <a16:creationId xmlns:a16="http://schemas.microsoft.com/office/drawing/2014/main" id="{6B771CBF-ACBD-CF77-74E2-48B27614EEB1}"/>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377941100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 image_full bleed">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571784" y="0"/>
            <a:ext cx="5620215" cy="6858000"/>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5262976"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64C2632D-012E-E87B-AFEB-F14A0F278409}"/>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3" name="Text Placeholder 8">
            <a:extLst>
              <a:ext uri="{FF2B5EF4-FFF2-40B4-BE49-F238E27FC236}">
                <a16:creationId xmlns:a16="http://schemas.microsoft.com/office/drawing/2014/main" id="{CA9AB089-2E18-3D10-014D-1C38453B057A}"/>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429174025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llenge_ 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59436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8">
            <a:extLst>
              <a:ext uri="{FF2B5EF4-FFF2-40B4-BE49-F238E27FC236}">
                <a16:creationId xmlns:a16="http://schemas.microsoft.com/office/drawing/2014/main" id="{79F2E0C2-2CCE-9917-A226-1DC65262D7BC}"/>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9" name="Text Placeholder 8">
            <a:extLst>
              <a:ext uri="{FF2B5EF4-FFF2-40B4-BE49-F238E27FC236}">
                <a16:creationId xmlns:a16="http://schemas.microsoft.com/office/drawing/2014/main" id="{5892741A-6773-F444-6457-C4B4AF4826DE}"/>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291878591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able">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95024"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able Placeholder 2">
            <a:extLst>
              <a:ext uri="{FF2B5EF4-FFF2-40B4-BE49-F238E27FC236}">
                <a16:creationId xmlns:a16="http://schemas.microsoft.com/office/drawing/2014/main" id="{688F4049-70D5-70FE-CF3A-444EBD7A6723}"/>
              </a:ext>
            </a:extLst>
          </p:cNvPr>
          <p:cNvSpPr>
            <a:spLocks noGrp="1"/>
          </p:cNvSpPr>
          <p:nvPr>
            <p:ph type="tbl" sz="quarter" idx="14"/>
          </p:nvPr>
        </p:nvSpPr>
        <p:spPr>
          <a:xfrm>
            <a:off x="598487" y="2030184"/>
            <a:ext cx="10995025" cy="4021138"/>
          </a:xfrm>
          <a:prstGeom prst="rect">
            <a:avLst/>
          </a:prstGeom>
        </p:spPr>
        <p:txBody>
          <a:bodyPr/>
          <a:lstStyle/>
          <a:p>
            <a:endParaRPr lang="en-US"/>
          </a:p>
        </p:txBody>
      </p:sp>
      <p:sp>
        <p:nvSpPr>
          <p:cNvPr id="5" name="Text Placeholder 8">
            <a:extLst>
              <a:ext uri="{FF2B5EF4-FFF2-40B4-BE49-F238E27FC236}">
                <a16:creationId xmlns:a16="http://schemas.microsoft.com/office/drawing/2014/main" id="{DF266DE8-8961-FEAF-58C4-66D1D1AD8F97}"/>
              </a:ext>
            </a:extLst>
          </p:cNvPr>
          <p:cNvSpPr>
            <a:spLocks noGrp="1"/>
          </p:cNvSpPr>
          <p:nvPr>
            <p:ph type="body" sz="quarter" idx="15"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232370516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thods &amp; Approach_Statement or Question">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3D3910-56F7-4479-49B3-4FEF7062A13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Methods and Approach</a:t>
            </a:r>
            <a:endParaRPr lang="en-US">
              <a:latin typeface="+mj-lt"/>
            </a:endParaRPr>
          </a:p>
        </p:txBody>
      </p:sp>
      <p:sp>
        <p:nvSpPr>
          <p:cNvPr id="5" name="Text Placeholder 8">
            <a:extLst>
              <a:ext uri="{FF2B5EF4-FFF2-40B4-BE49-F238E27FC236}">
                <a16:creationId xmlns:a16="http://schemas.microsoft.com/office/drawing/2014/main" id="{4051B5B5-DCF9-012B-B8D2-BF2823786650}"/>
              </a:ext>
            </a:extLst>
          </p:cNvPr>
          <p:cNvSpPr>
            <a:spLocks noGrp="1"/>
          </p:cNvSpPr>
          <p:nvPr>
            <p:ph type="body" sz="quarter" idx="12"/>
          </p:nvPr>
        </p:nvSpPr>
        <p:spPr>
          <a:xfrm>
            <a:off x="594360" y="1143000"/>
            <a:ext cx="10058400" cy="4572000"/>
          </a:xfrm>
          <a:prstGeom prst="rect">
            <a:avLst/>
          </a:prstGeom>
        </p:spPr>
        <p:txBody>
          <a:bodyPr anchor="ctr" anchorCtr="0"/>
          <a:lstStyle>
            <a:lvl1pPr marL="0" indent="0">
              <a:buNone/>
              <a:defRPr sz="4200">
                <a:solidFill>
                  <a:schemeClr val="bg1"/>
                </a:solidFill>
              </a:defRPr>
            </a:lvl1pPr>
          </a:lstStyle>
          <a:p>
            <a:pPr lvl="0"/>
            <a:endParaRPr lang="en-US"/>
          </a:p>
        </p:txBody>
      </p:sp>
    </p:spTree>
    <p:extLst>
      <p:ext uri="{BB962C8B-B14F-4D97-AF65-F5344CB8AC3E}">
        <p14:creationId xmlns:p14="http://schemas.microsoft.com/office/powerpoint/2010/main" val="206686426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thods &amp; Approach_Line - Logo">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28293-B9F5-4E2E-A543-5121573CB3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8360" y="5715000"/>
            <a:ext cx="1828800" cy="504277"/>
          </a:xfrm>
          <a:prstGeom prst="rect">
            <a:avLst/>
          </a:prstGeom>
        </p:spPr>
      </p:pic>
      <p:sp>
        <p:nvSpPr>
          <p:cNvPr id="4" name="Text Placeholder 8">
            <a:extLst>
              <a:ext uri="{FF2B5EF4-FFF2-40B4-BE49-F238E27FC236}">
                <a16:creationId xmlns:a16="http://schemas.microsoft.com/office/drawing/2014/main" id="{42A1C82C-24C8-B44D-24C5-01E9FB5E4639}"/>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461257455"/>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thods &amp; Approach_Text Only">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2648" y="2057400"/>
            <a:ext cx="10972165" cy="3673990"/>
          </a:xfrm>
          <a:prstGeom prst="rect">
            <a:avLst/>
          </a:prstGeom>
        </p:spPr>
        <p:txBody>
          <a:bodyPr rIns="0"/>
          <a:lstStyle>
            <a:lvl1pPr>
              <a:defRPr>
                <a:solidFill>
                  <a:srgbClr val="5A5A5A"/>
                </a:solidFill>
              </a:defRPr>
            </a:lvl1pPr>
            <a:lvl2pPr>
              <a:defRPr>
                <a:solidFill>
                  <a:srgbClr val="5A5A5A"/>
                </a:solidFill>
              </a:defRPr>
            </a:lvl2pPr>
            <a:lvl3pPr>
              <a:defRPr>
                <a:solidFill>
                  <a:srgbClr val="5A5A5A"/>
                </a:solidFill>
              </a:defRPr>
            </a:lvl3pPr>
            <a:lvl4pPr>
              <a:defRPr>
                <a:solidFill>
                  <a:srgbClr val="1C1C1C"/>
                </a:solidFill>
              </a:defRPr>
            </a:lvl4pPr>
            <a:lvl5pPr>
              <a:defRPr>
                <a:solidFill>
                  <a:srgbClr val="1C1C1C"/>
                </a:solidFill>
              </a:defRPr>
            </a:lvl5pPr>
          </a:lstStyle>
          <a:p>
            <a:pPr lvl="0"/>
            <a:r>
              <a:rPr lang="en-US"/>
              <a:t>Click to edit first-level bullet</a:t>
            </a:r>
          </a:p>
          <a:p>
            <a:pPr lvl="1"/>
            <a:r>
              <a:rPr lang="en-US"/>
              <a:t>Second level</a:t>
            </a:r>
          </a:p>
          <a:p>
            <a:pPr lvl="2"/>
            <a:r>
              <a:rPr lang="en-US"/>
              <a:t>Third level</a:t>
            </a:r>
          </a:p>
        </p:txBody>
      </p:sp>
      <p:sp>
        <p:nvSpPr>
          <p:cNvPr id="6" name="Title Placeholder 1"/>
          <p:cNvSpPr>
            <a:spLocks noGrp="1"/>
          </p:cNvSpPr>
          <p:nvPr>
            <p:ph type="title" hasCustomPrompt="1"/>
          </p:nvPr>
        </p:nvSpPr>
        <p:spPr>
          <a:xfrm>
            <a:off x="612648" y="1078992"/>
            <a:ext cx="10972800"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8">
            <a:extLst>
              <a:ext uri="{FF2B5EF4-FFF2-40B4-BE49-F238E27FC236}">
                <a16:creationId xmlns:a16="http://schemas.microsoft.com/office/drawing/2014/main" id="{0FB0F866-08B7-CAF4-D4C2-F324F1C50B8C}"/>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74616496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ject Background_Statement or Question">
    <p:bg>
      <p:bgPr>
        <a:solidFill>
          <a:schemeClr val="tx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5066A5E-6F74-1326-F446-97EE82BBF5D6}"/>
              </a:ext>
            </a:extLst>
          </p:cNvPr>
          <p:cNvSpPr>
            <a:spLocks noGrp="1"/>
          </p:cNvSpPr>
          <p:nvPr>
            <p:ph type="body" sz="quarter" idx="12"/>
          </p:nvPr>
        </p:nvSpPr>
        <p:spPr>
          <a:xfrm>
            <a:off x="594360" y="1143000"/>
            <a:ext cx="10058400" cy="4572000"/>
          </a:xfrm>
        </p:spPr>
        <p:txBody>
          <a:bodyPr anchor="ctr" anchorCtr="0"/>
          <a:lstStyle>
            <a:lvl1pPr marL="0" indent="0">
              <a:buNone/>
              <a:defRPr sz="4200">
                <a:solidFill>
                  <a:schemeClr val="bg1"/>
                </a:solidFill>
              </a:defRPr>
            </a:lvl1pPr>
          </a:lstStyle>
          <a:p>
            <a:pPr lvl="0"/>
            <a:endParaRPr lang="en-US"/>
          </a:p>
        </p:txBody>
      </p:sp>
      <p:sp>
        <p:nvSpPr>
          <p:cNvPr id="6" name="TextBox 5">
            <a:extLst>
              <a:ext uri="{FF2B5EF4-FFF2-40B4-BE49-F238E27FC236}">
                <a16:creationId xmlns:a16="http://schemas.microsoft.com/office/drawing/2014/main" id="{523D3910-56F7-4479-49B3-4FEF7062A13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Project Background</a:t>
            </a:r>
            <a:endParaRPr lang="en-US">
              <a:latin typeface="+mj-lt"/>
            </a:endParaRPr>
          </a:p>
        </p:txBody>
      </p:sp>
    </p:spTree>
    <p:extLst>
      <p:ext uri="{BB962C8B-B14F-4D97-AF65-F5344CB8AC3E}">
        <p14:creationId xmlns:p14="http://schemas.microsoft.com/office/powerpoint/2010/main" val="365275095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ethods &amp; Approach_Icons">
    <p:bg>
      <p:bgPr>
        <a:solidFill>
          <a:schemeClr val="tx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1792555" y="1777551"/>
            <a:ext cx="8937843" cy="685800"/>
          </a:xfrm>
          <a:prstGeom prst="rect">
            <a:avLst/>
          </a:prstGeom>
        </p:spPr>
        <p:txBody>
          <a:bodyPr vert="horz" lIns="0" tIns="45720" rIns="0" bIns="45720" rtlCol="0" anchor="ctr" anchorCtr="0">
            <a:noAutofit/>
          </a:bodyPr>
          <a:lstStyle>
            <a:lvl1pPr algn="l">
              <a:defRPr sz="3200">
                <a:solidFill>
                  <a:schemeClr val="bg1"/>
                </a:solidFill>
                <a:latin typeface="+mj-lt"/>
              </a:defRPr>
            </a:lvl1pPr>
          </a:lstStyle>
          <a:p>
            <a:r>
              <a:rPr lang="en-US"/>
              <a:t>Method/Point/Icon 1</a:t>
            </a:r>
          </a:p>
        </p:txBody>
      </p:sp>
      <p:sp>
        <p:nvSpPr>
          <p:cNvPr id="4" name="TextBox 3">
            <a:extLst>
              <a:ext uri="{FF2B5EF4-FFF2-40B4-BE49-F238E27FC236}">
                <a16:creationId xmlns:a16="http://schemas.microsoft.com/office/drawing/2014/main" id="{452C2F2C-9D48-FE41-0E22-E8BB67223B87}"/>
              </a:ext>
            </a:extLst>
          </p:cNvPr>
          <p:cNvSpPr txBox="1"/>
          <p:nvPr userDrawn="1"/>
        </p:nvSpPr>
        <p:spPr>
          <a:xfrm>
            <a:off x="594360" y="502920"/>
            <a:ext cx="5943600" cy="276999"/>
          </a:xfrm>
          <a:prstGeom prst="rect">
            <a:avLst/>
          </a:prstGeom>
          <a:noFill/>
          <a:ln>
            <a:noFill/>
          </a:ln>
        </p:spPr>
        <p:txBody>
          <a:bodyPr wrap="square" lIns="0" tIns="0" rIns="0" bIns="0" anchor="ctr" anchorCtr="0">
            <a:spAutoFit/>
          </a:bodyPr>
          <a:lstStyle/>
          <a:p>
            <a:r>
              <a:rPr lang="en-US" cap="all" spc="300">
                <a:solidFill>
                  <a:schemeClr val="bg1"/>
                </a:solidFill>
                <a:latin typeface="+mj-lt"/>
                <a:ea typeface="+mn-lt"/>
                <a:cs typeface="Segoe UI Light"/>
              </a:rPr>
              <a:t>Methods and Approach</a:t>
            </a:r>
            <a:endParaRPr lang="en-US">
              <a:solidFill>
                <a:schemeClr val="bg1"/>
              </a:solidFill>
              <a:latin typeface="+mj-lt"/>
            </a:endParaRPr>
          </a:p>
        </p:txBody>
      </p:sp>
      <p:sp>
        <p:nvSpPr>
          <p:cNvPr id="11" name="Text Placeholder 10">
            <a:extLst>
              <a:ext uri="{FF2B5EF4-FFF2-40B4-BE49-F238E27FC236}">
                <a16:creationId xmlns:a16="http://schemas.microsoft.com/office/drawing/2014/main" id="{70823665-3AE5-14EC-CF97-D31A0DDC5475}"/>
              </a:ext>
            </a:extLst>
          </p:cNvPr>
          <p:cNvSpPr>
            <a:spLocks noGrp="1"/>
          </p:cNvSpPr>
          <p:nvPr>
            <p:ph type="body" sz="quarter" idx="10" hasCustomPrompt="1"/>
          </p:nvPr>
        </p:nvSpPr>
        <p:spPr>
          <a:xfrm>
            <a:off x="1792555" y="2712813"/>
            <a:ext cx="8877300" cy="685800"/>
          </a:xfrm>
          <a:prstGeom prst="rect">
            <a:avLst/>
          </a:prstGeom>
        </p:spPr>
        <p:txBody>
          <a:bodyPr anchor="ctr"/>
          <a:lstStyle>
            <a:lvl1pPr marL="0" indent="0">
              <a:buNone/>
              <a:defRPr sz="3200">
                <a:solidFill>
                  <a:schemeClr val="bg1"/>
                </a:solidFill>
              </a:defRPr>
            </a:lvl1pPr>
          </a:lstStyle>
          <a:p>
            <a:pPr lvl="0"/>
            <a:r>
              <a:rPr lang="en-US"/>
              <a:t>Method/Point/Icon 2</a:t>
            </a:r>
          </a:p>
        </p:txBody>
      </p:sp>
      <p:sp>
        <p:nvSpPr>
          <p:cNvPr id="12" name="Text Placeholder 10">
            <a:extLst>
              <a:ext uri="{FF2B5EF4-FFF2-40B4-BE49-F238E27FC236}">
                <a16:creationId xmlns:a16="http://schemas.microsoft.com/office/drawing/2014/main" id="{45C9528A-089B-EA1E-9A55-622E30997874}"/>
              </a:ext>
            </a:extLst>
          </p:cNvPr>
          <p:cNvSpPr>
            <a:spLocks noGrp="1"/>
          </p:cNvSpPr>
          <p:nvPr>
            <p:ph type="body" sz="quarter" idx="11" hasCustomPrompt="1"/>
          </p:nvPr>
        </p:nvSpPr>
        <p:spPr>
          <a:xfrm>
            <a:off x="1792555" y="3648075"/>
            <a:ext cx="8877300" cy="685800"/>
          </a:xfrm>
          <a:prstGeom prst="rect">
            <a:avLst/>
          </a:prstGeom>
        </p:spPr>
        <p:txBody>
          <a:bodyPr anchor="ctr"/>
          <a:lstStyle>
            <a:lvl1pPr marL="0" indent="0">
              <a:buNone/>
              <a:defRPr sz="3200">
                <a:solidFill>
                  <a:schemeClr val="bg1"/>
                </a:solidFill>
              </a:defRPr>
            </a:lvl1pPr>
          </a:lstStyle>
          <a:p>
            <a:pPr lvl="0"/>
            <a:r>
              <a:rPr lang="en-US"/>
              <a:t>Method/Point/Icon 3</a:t>
            </a:r>
          </a:p>
        </p:txBody>
      </p:sp>
      <p:sp>
        <p:nvSpPr>
          <p:cNvPr id="13" name="Text Placeholder 10">
            <a:extLst>
              <a:ext uri="{FF2B5EF4-FFF2-40B4-BE49-F238E27FC236}">
                <a16:creationId xmlns:a16="http://schemas.microsoft.com/office/drawing/2014/main" id="{729597F6-54D5-0DD6-5134-88B7D90AEFF3}"/>
              </a:ext>
            </a:extLst>
          </p:cNvPr>
          <p:cNvSpPr>
            <a:spLocks noGrp="1"/>
          </p:cNvSpPr>
          <p:nvPr>
            <p:ph type="body" sz="quarter" idx="12" hasCustomPrompt="1"/>
          </p:nvPr>
        </p:nvSpPr>
        <p:spPr>
          <a:xfrm>
            <a:off x="1792555" y="4583337"/>
            <a:ext cx="8877300" cy="685800"/>
          </a:xfrm>
          <a:prstGeom prst="rect">
            <a:avLst/>
          </a:prstGeom>
        </p:spPr>
        <p:txBody>
          <a:bodyPr anchor="ctr"/>
          <a:lstStyle>
            <a:lvl1pPr marL="0" indent="0">
              <a:buNone/>
              <a:defRPr sz="3200">
                <a:solidFill>
                  <a:schemeClr val="bg1"/>
                </a:solidFill>
              </a:defRPr>
            </a:lvl1pPr>
          </a:lstStyle>
          <a:p>
            <a:pPr lvl="0"/>
            <a:r>
              <a:rPr lang="en-US"/>
              <a:t>Method/Point/Icon 4</a:t>
            </a:r>
          </a:p>
        </p:txBody>
      </p:sp>
      <p:sp>
        <p:nvSpPr>
          <p:cNvPr id="14" name="Text Placeholder 10">
            <a:extLst>
              <a:ext uri="{FF2B5EF4-FFF2-40B4-BE49-F238E27FC236}">
                <a16:creationId xmlns:a16="http://schemas.microsoft.com/office/drawing/2014/main" id="{2FF985BA-4BBC-2B06-225A-A15C306AC6C4}"/>
              </a:ext>
            </a:extLst>
          </p:cNvPr>
          <p:cNvSpPr>
            <a:spLocks noGrp="1"/>
          </p:cNvSpPr>
          <p:nvPr>
            <p:ph type="body" sz="quarter" idx="13" hasCustomPrompt="1"/>
          </p:nvPr>
        </p:nvSpPr>
        <p:spPr>
          <a:xfrm>
            <a:off x="1792555" y="5518599"/>
            <a:ext cx="8877300" cy="685800"/>
          </a:xfrm>
          <a:prstGeom prst="rect">
            <a:avLst/>
          </a:prstGeom>
        </p:spPr>
        <p:txBody>
          <a:bodyPr anchor="ctr"/>
          <a:lstStyle>
            <a:lvl1pPr marL="0" indent="0">
              <a:buNone/>
              <a:defRPr sz="3200">
                <a:solidFill>
                  <a:schemeClr val="bg1"/>
                </a:solidFill>
              </a:defRPr>
            </a:lvl1pPr>
          </a:lstStyle>
          <a:p>
            <a:pPr lvl="0"/>
            <a:r>
              <a:rPr lang="en-US"/>
              <a:t>Method/Point/Icon 5</a:t>
            </a:r>
          </a:p>
        </p:txBody>
      </p:sp>
      <p:sp>
        <p:nvSpPr>
          <p:cNvPr id="16" name="Online Image Placeholder 15">
            <a:extLst>
              <a:ext uri="{FF2B5EF4-FFF2-40B4-BE49-F238E27FC236}">
                <a16:creationId xmlns:a16="http://schemas.microsoft.com/office/drawing/2014/main" id="{F487F09C-56CD-9BBA-004F-817D345395AC}"/>
              </a:ext>
            </a:extLst>
          </p:cNvPr>
          <p:cNvSpPr>
            <a:spLocks noGrp="1"/>
          </p:cNvSpPr>
          <p:nvPr>
            <p:ph type="clipArt" sz="quarter" idx="14" hasCustomPrompt="1"/>
          </p:nvPr>
        </p:nvSpPr>
        <p:spPr>
          <a:xfrm>
            <a:off x="594360" y="1777551"/>
            <a:ext cx="733873" cy="677680"/>
          </a:xfrm>
          <a:prstGeom prst="rect">
            <a:avLst/>
          </a:prstGeom>
        </p:spPr>
        <p:txBody>
          <a:bodyPr/>
          <a:lstStyle>
            <a:lvl1pPr marL="0" indent="0">
              <a:buNone/>
              <a:defRPr/>
            </a:lvl1pPr>
          </a:lstStyle>
          <a:p>
            <a:r>
              <a:rPr lang="en-US"/>
              <a:t>icon</a:t>
            </a:r>
          </a:p>
        </p:txBody>
      </p:sp>
      <p:sp>
        <p:nvSpPr>
          <p:cNvPr id="17" name="Online Image Placeholder 15">
            <a:extLst>
              <a:ext uri="{FF2B5EF4-FFF2-40B4-BE49-F238E27FC236}">
                <a16:creationId xmlns:a16="http://schemas.microsoft.com/office/drawing/2014/main" id="{45711949-1B2C-BFDB-8D72-3AC4532AED2E}"/>
              </a:ext>
            </a:extLst>
          </p:cNvPr>
          <p:cNvSpPr>
            <a:spLocks noGrp="1"/>
          </p:cNvSpPr>
          <p:nvPr>
            <p:ph type="clipArt" sz="quarter" idx="15" hasCustomPrompt="1"/>
          </p:nvPr>
        </p:nvSpPr>
        <p:spPr>
          <a:xfrm>
            <a:off x="594360" y="2712813"/>
            <a:ext cx="733873" cy="677680"/>
          </a:xfrm>
          <a:prstGeom prst="rect">
            <a:avLst/>
          </a:prstGeom>
        </p:spPr>
        <p:txBody>
          <a:bodyPr/>
          <a:lstStyle>
            <a:lvl1pPr marL="0" indent="0">
              <a:buNone/>
              <a:defRPr/>
            </a:lvl1pPr>
          </a:lstStyle>
          <a:p>
            <a:r>
              <a:rPr lang="en-US"/>
              <a:t>icon</a:t>
            </a:r>
          </a:p>
        </p:txBody>
      </p:sp>
      <p:sp>
        <p:nvSpPr>
          <p:cNvPr id="18" name="Online Image Placeholder 15">
            <a:extLst>
              <a:ext uri="{FF2B5EF4-FFF2-40B4-BE49-F238E27FC236}">
                <a16:creationId xmlns:a16="http://schemas.microsoft.com/office/drawing/2014/main" id="{53270371-36F6-7AF3-2501-743467CC0842}"/>
              </a:ext>
            </a:extLst>
          </p:cNvPr>
          <p:cNvSpPr>
            <a:spLocks noGrp="1"/>
          </p:cNvSpPr>
          <p:nvPr>
            <p:ph type="clipArt" sz="quarter" idx="16" hasCustomPrompt="1"/>
          </p:nvPr>
        </p:nvSpPr>
        <p:spPr>
          <a:xfrm>
            <a:off x="594360" y="3656195"/>
            <a:ext cx="733873" cy="677680"/>
          </a:xfrm>
          <a:prstGeom prst="rect">
            <a:avLst/>
          </a:prstGeom>
        </p:spPr>
        <p:txBody>
          <a:bodyPr/>
          <a:lstStyle>
            <a:lvl1pPr marL="0" indent="0">
              <a:buNone/>
              <a:defRPr/>
            </a:lvl1pPr>
          </a:lstStyle>
          <a:p>
            <a:r>
              <a:rPr lang="en-US"/>
              <a:t>icon</a:t>
            </a:r>
          </a:p>
        </p:txBody>
      </p:sp>
      <p:sp>
        <p:nvSpPr>
          <p:cNvPr id="19" name="Online Image Placeholder 15">
            <a:extLst>
              <a:ext uri="{FF2B5EF4-FFF2-40B4-BE49-F238E27FC236}">
                <a16:creationId xmlns:a16="http://schemas.microsoft.com/office/drawing/2014/main" id="{510FD7E5-1897-304A-AD55-F3645159C0B9}"/>
              </a:ext>
            </a:extLst>
          </p:cNvPr>
          <p:cNvSpPr>
            <a:spLocks noGrp="1"/>
          </p:cNvSpPr>
          <p:nvPr>
            <p:ph type="clipArt" sz="quarter" idx="17" hasCustomPrompt="1"/>
          </p:nvPr>
        </p:nvSpPr>
        <p:spPr>
          <a:xfrm>
            <a:off x="594360" y="4591457"/>
            <a:ext cx="733873" cy="677680"/>
          </a:xfrm>
          <a:prstGeom prst="rect">
            <a:avLst/>
          </a:prstGeom>
        </p:spPr>
        <p:txBody>
          <a:bodyPr/>
          <a:lstStyle>
            <a:lvl1pPr marL="0" indent="0">
              <a:buNone/>
              <a:defRPr/>
            </a:lvl1pPr>
          </a:lstStyle>
          <a:p>
            <a:r>
              <a:rPr lang="en-US"/>
              <a:t>icon</a:t>
            </a:r>
          </a:p>
        </p:txBody>
      </p:sp>
      <p:sp>
        <p:nvSpPr>
          <p:cNvPr id="20" name="Online Image Placeholder 15">
            <a:extLst>
              <a:ext uri="{FF2B5EF4-FFF2-40B4-BE49-F238E27FC236}">
                <a16:creationId xmlns:a16="http://schemas.microsoft.com/office/drawing/2014/main" id="{118DE7F0-8B24-E52C-37C5-D737240C6CAA}"/>
              </a:ext>
            </a:extLst>
          </p:cNvPr>
          <p:cNvSpPr>
            <a:spLocks noGrp="1"/>
          </p:cNvSpPr>
          <p:nvPr>
            <p:ph type="clipArt" sz="quarter" idx="18" hasCustomPrompt="1"/>
          </p:nvPr>
        </p:nvSpPr>
        <p:spPr>
          <a:xfrm>
            <a:off x="594360" y="5518599"/>
            <a:ext cx="733873" cy="677680"/>
          </a:xfrm>
          <a:prstGeom prst="rect">
            <a:avLst/>
          </a:prstGeom>
        </p:spPr>
        <p:txBody>
          <a:bodyPr/>
          <a:lstStyle>
            <a:lvl1pPr marL="0" indent="0">
              <a:buNone/>
              <a:defRPr/>
            </a:lvl1pPr>
          </a:lstStyle>
          <a:p>
            <a:r>
              <a:rPr lang="en-US"/>
              <a:t>icon</a:t>
            </a:r>
          </a:p>
        </p:txBody>
      </p:sp>
      <p:sp>
        <p:nvSpPr>
          <p:cNvPr id="2" name="Text Placeholder 4">
            <a:extLst>
              <a:ext uri="{FF2B5EF4-FFF2-40B4-BE49-F238E27FC236}">
                <a16:creationId xmlns:a16="http://schemas.microsoft.com/office/drawing/2014/main" id="{26C0197D-0F1F-54EE-29C1-DAAD9AE3FDB4}"/>
              </a:ext>
            </a:extLst>
          </p:cNvPr>
          <p:cNvSpPr>
            <a:spLocks noGrp="1"/>
          </p:cNvSpPr>
          <p:nvPr>
            <p:ph type="body" sz="quarter" idx="19" hasCustomPrompt="1"/>
          </p:nvPr>
        </p:nvSpPr>
        <p:spPr>
          <a:xfrm>
            <a:off x="593725" y="906463"/>
            <a:ext cx="10136188" cy="685800"/>
          </a:xfrm>
        </p:spPr>
        <p:txBody>
          <a:bodyPr/>
          <a:lstStyle>
            <a:lvl1pPr marL="0" indent="0">
              <a:buNone/>
              <a:defRPr sz="4000">
                <a:solidFill>
                  <a:schemeClr val="bg1"/>
                </a:solidFill>
              </a:defRPr>
            </a:lvl1pPr>
            <a:lvl2pPr marL="457200" indent="0">
              <a:buNone/>
              <a:defRPr/>
            </a:lvl2pPr>
          </a:lstStyle>
          <a:p>
            <a:pPr lvl="0"/>
            <a:r>
              <a:rPr lang="en-US"/>
              <a:t>Click to edit heading</a:t>
            </a:r>
          </a:p>
        </p:txBody>
      </p:sp>
    </p:spTree>
    <p:extLst>
      <p:ext uri="{BB962C8B-B14F-4D97-AF65-F5344CB8AC3E}">
        <p14:creationId xmlns:p14="http://schemas.microsoft.com/office/powerpoint/2010/main" val="1131238854"/>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thods&amp;Approach_Text + imag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3931919"/>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1705E066-6C79-D292-41A2-B08DED65F6C4}"/>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2" name="Text Placeholder 8">
            <a:extLst>
              <a:ext uri="{FF2B5EF4-FFF2-40B4-BE49-F238E27FC236}">
                <a16:creationId xmlns:a16="http://schemas.microsoft.com/office/drawing/2014/main" id="{39F86BF1-AE09-B757-40D8-8930F6FC8878}"/>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8" name="Text Placeholder 8">
            <a:extLst>
              <a:ext uri="{FF2B5EF4-FFF2-40B4-BE49-F238E27FC236}">
                <a16:creationId xmlns:a16="http://schemas.microsoft.com/office/drawing/2014/main" id="{2710CC20-922A-13DC-5FA6-10AF5D5423E0}"/>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2322022820"/>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ext + image_full bleed">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571784" y="0"/>
            <a:ext cx="5620215" cy="6858000"/>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5262976"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2">
            <a:extLst>
              <a:ext uri="{FF2B5EF4-FFF2-40B4-BE49-F238E27FC236}">
                <a16:creationId xmlns:a16="http://schemas.microsoft.com/office/drawing/2014/main" id="{A8C6B673-B966-B055-F282-9742C2E0C57A}"/>
              </a:ext>
            </a:extLst>
          </p:cNvPr>
          <p:cNvSpPr>
            <a:spLocks noGrp="1"/>
          </p:cNvSpPr>
          <p:nvPr>
            <p:ph idx="1"/>
          </p:nvPr>
        </p:nvSpPr>
        <p:spPr>
          <a:xfrm>
            <a:off x="609599" y="2057400"/>
            <a:ext cx="5262977"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5" name="Text Placeholder 8">
            <a:extLst>
              <a:ext uri="{FF2B5EF4-FFF2-40B4-BE49-F238E27FC236}">
                <a16:creationId xmlns:a16="http://schemas.microsoft.com/office/drawing/2014/main" id="{5619AB5A-97C8-64D8-D906-078F1731F72D}"/>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3026598290"/>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thods &amp; Approach_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59436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75848"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2" name="Text Placeholder 8">
            <a:extLst>
              <a:ext uri="{FF2B5EF4-FFF2-40B4-BE49-F238E27FC236}">
                <a16:creationId xmlns:a16="http://schemas.microsoft.com/office/drawing/2014/main" id="{1B9B9F68-ABA8-3B6A-D45C-45E0F1019B00}"/>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3" name="Text Placeholder 8">
            <a:extLst>
              <a:ext uri="{FF2B5EF4-FFF2-40B4-BE49-F238E27FC236}">
                <a16:creationId xmlns:a16="http://schemas.microsoft.com/office/drawing/2014/main" id="{8DBA8C0D-B1D1-DA70-CCD2-4D0BC440DC18}"/>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1817755646"/>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able">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95024"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able Placeholder 2">
            <a:extLst>
              <a:ext uri="{FF2B5EF4-FFF2-40B4-BE49-F238E27FC236}">
                <a16:creationId xmlns:a16="http://schemas.microsoft.com/office/drawing/2014/main" id="{688F4049-70D5-70FE-CF3A-444EBD7A6723}"/>
              </a:ext>
            </a:extLst>
          </p:cNvPr>
          <p:cNvSpPr>
            <a:spLocks noGrp="1"/>
          </p:cNvSpPr>
          <p:nvPr>
            <p:ph type="tbl" sz="quarter" idx="14"/>
          </p:nvPr>
        </p:nvSpPr>
        <p:spPr>
          <a:xfrm>
            <a:off x="598487" y="2030184"/>
            <a:ext cx="10995025" cy="4021138"/>
          </a:xfrm>
          <a:prstGeom prst="rect">
            <a:avLst/>
          </a:prstGeom>
        </p:spPr>
        <p:txBody>
          <a:bodyPr/>
          <a:lstStyle/>
          <a:p>
            <a:endParaRPr lang="en-US"/>
          </a:p>
        </p:txBody>
      </p:sp>
      <p:sp>
        <p:nvSpPr>
          <p:cNvPr id="5" name="Text Placeholder 8">
            <a:extLst>
              <a:ext uri="{FF2B5EF4-FFF2-40B4-BE49-F238E27FC236}">
                <a16:creationId xmlns:a16="http://schemas.microsoft.com/office/drawing/2014/main" id="{46D369DF-E822-C66B-374E-9B3EDF0A27BC}"/>
              </a:ext>
            </a:extLst>
          </p:cNvPr>
          <p:cNvSpPr>
            <a:spLocks noGrp="1"/>
          </p:cNvSpPr>
          <p:nvPr>
            <p:ph type="body" sz="quarter" idx="15"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4081538973"/>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Vicinity Map or Full Image">
    <p:bg>
      <p:bgPr>
        <a:solidFill>
          <a:schemeClr val="bg1">
            <a:lumMod val="8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0" y="0"/>
            <a:ext cx="12192000" cy="6858000"/>
          </a:xfrm>
          <a:solidFill>
            <a:srgbClr val="1F1D1E"/>
          </a:solidFill>
        </p:spPr>
        <p:txBody>
          <a:bodyPr anchor="ctr" anchorCtr="0"/>
          <a:lstStyle>
            <a:lvl1pPr marL="0" indent="0" algn="ctr">
              <a:buNone/>
              <a:defRPr>
                <a:solidFill>
                  <a:srgbClr val="5A5A5A"/>
                </a:solidFill>
              </a:defRPr>
            </a:lvl1pPr>
          </a:lstStyle>
          <a:p>
            <a:r>
              <a:rPr lang="en-US"/>
              <a:t>Click to insert vicinity map or picture</a:t>
            </a:r>
          </a:p>
        </p:txBody>
      </p:sp>
      <p:sp>
        <p:nvSpPr>
          <p:cNvPr id="9" name="Text Placeholder 8">
            <a:extLst>
              <a:ext uri="{FF2B5EF4-FFF2-40B4-BE49-F238E27FC236}">
                <a16:creationId xmlns:a16="http://schemas.microsoft.com/office/drawing/2014/main" id="{0175FF5C-A03A-44A9-8230-3B61B5FE6506}"/>
              </a:ext>
            </a:extLst>
          </p:cNvPr>
          <p:cNvSpPr>
            <a:spLocks noGrp="1"/>
          </p:cNvSpPr>
          <p:nvPr>
            <p:ph type="body" sz="quarter" idx="11" hasCustomPrompt="1"/>
          </p:nvPr>
        </p:nvSpPr>
        <p:spPr>
          <a:xfrm>
            <a:off x="594360" y="5486400"/>
            <a:ext cx="5486400" cy="914400"/>
          </a:xfrm>
        </p:spPr>
        <p:txBody>
          <a:bodyPr anchor="b" anchorCtr="0"/>
          <a:lstStyle>
            <a:lvl1pPr marL="0" indent="0">
              <a:buNone/>
              <a:defRPr sz="1500">
                <a:solidFill>
                  <a:schemeClr val="bg1"/>
                </a:solidFill>
                <a:latin typeface="+mj-lt"/>
              </a:defRPr>
            </a:lvl1pPr>
            <a:lvl2pPr>
              <a:defRPr sz="1800"/>
            </a:lvl2pPr>
          </a:lstStyle>
          <a:p>
            <a:pPr lvl="0"/>
            <a:r>
              <a:rPr lang="en-US"/>
              <a:t>Click to edit caption</a:t>
            </a:r>
          </a:p>
        </p:txBody>
      </p:sp>
    </p:spTree>
    <p:extLst>
      <p:ext uri="{BB962C8B-B14F-4D97-AF65-F5344CB8AC3E}">
        <p14:creationId xmlns:p14="http://schemas.microsoft.com/office/powerpoint/2010/main" val="733869449"/>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clusion_Statement or Question">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3D3910-56F7-4479-49B3-4FEF7062A13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Conclusion</a:t>
            </a:r>
            <a:endParaRPr lang="en-US">
              <a:latin typeface="+mj-lt"/>
            </a:endParaRPr>
          </a:p>
        </p:txBody>
      </p:sp>
      <p:sp>
        <p:nvSpPr>
          <p:cNvPr id="4" name="Text Placeholder 8">
            <a:extLst>
              <a:ext uri="{FF2B5EF4-FFF2-40B4-BE49-F238E27FC236}">
                <a16:creationId xmlns:a16="http://schemas.microsoft.com/office/drawing/2014/main" id="{40B03B5A-A9A8-A0F2-33E9-D12CC04C7130}"/>
              </a:ext>
            </a:extLst>
          </p:cNvPr>
          <p:cNvSpPr>
            <a:spLocks noGrp="1"/>
          </p:cNvSpPr>
          <p:nvPr>
            <p:ph type="body" sz="quarter" idx="12"/>
          </p:nvPr>
        </p:nvSpPr>
        <p:spPr>
          <a:xfrm>
            <a:off x="594360" y="1143000"/>
            <a:ext cx="10058400" cy="4572000"/>
          </a:xfrm>
          <a:prstGeom prst="rect">
            <a:avLst/>
          </a:prstGeom>
        </p:spPr>
        <p:txBody>
          <a:bodyPr anchor="ctr" anchorCtr="0"/>
          <a:lstStyle>
            <a:lvl1pPr marL="0" indent="0">
              <a:buNone/>
              <a:defRPr sz="4200">
                <a:solidFill>
                  <a:schemeClr val="bg1"/>
                </a:solidFill>
              </a:defRPr>
            </a:lvl1pPr>
          </a:lstStyle>
          <a:p>
            <a:pPr lvl="0"/>
            <a:endParaRPr lang="en-US"/>
          </a:p>
        </p:txBody>
      </p:sp>
    </p:spTree>
    <p:extLst>
      <p:ext uri="{BB962C8B-B14F-4D97-AF65-F5344CB8AC3E}">
        <p14:creationId xmlns:p14="http://schemas.microsoft.com/office/powerpoint/2010/main" val="309288671"/>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clusion_Line - Logo">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28293-B9F5-4E2E-A543-5121573CB3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8360" y="5715000"/>
            <a:ext cx="1828800" cy="504277"/>
          </a:xfrm>
          <a:prstGeom prst="rect">
            <a:avLst/>
          </a:prstGeom>
        </p:spPr>
      </p:pic>
      <p:sp>
        <p:nvSpPr>
          <p:cNvPr id="4" name="Text Placeholder 8">
            <a:extLst>
              <a:ext uri="{FF2B5EF4-FFF2-40B4-BE49-F238E27FC236}">
                <a16:creationId xmlns:a16="http://schemas.microsoft.com/office/drawing/2014/main" id="{E996DCBB-AB67-0121-2017-BE7892AD462F}"/>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1034959173"/>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clusion_Text Only">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12648" y="1078992"/>
            <a:ext cx="10972800"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2">
            <a:extLst>
              <a:ext uri="{FF2B5EF4-FFF2-40B4-BE49-F238E27FC236}">
                <a16:creationId xmlns:a16="http://schemas.microsoft.com/office/drawing/2014/main" id="{9C4D57B4-AD39-513A-F58D-6EB89AE1C01F}"/>
              </a:ext>
            </a:extLst>
          </p:cNvPr>
          <p:cNvSpPr>
            <a:spLocks noGrp="1"/>
          </p:cNvSpPr>
          <p:nvPr>
            <p:ph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5" name="Text Placeholder 8">
            <a:extLst>
              <a:ext uri="{FF2B5EF4-FFF2-40B4-BE49-F238E27FC236}">
                <a16:creationId xmlns:a16="http://schemas.microsoft.com/office/drawing/2014/main" id="{9B8ECE3D-FBFC-C078-237E-457047ED9C72}"/>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590196012"/>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clusion_Icons">
    <p:bg>
      <p:bgPr>
        <a:solidFill>
          <a:schemeClr val="tx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1792555" y="1777551"/>
            <a:ext cx="8937843" cy="685800"/>
          </a:xfrm>
          <a:prstGeom prst="rect">
            <a:avLst/>
          </a:prstGeom>
        </p:spPr>
        <p:txBody>
          <a:bodyPr vert="horz" lIns="0" tIns="45720" rIns="0" bIns="45720" rtlCol="0" anchor="ctr" anchorCtr="0">
            <a:noAutofit/>
          </a:bodyPr>
          <a:lstStyle>
            <a:lvl1pPr algn="l">
              <a:defRPr sz="3200">
                <a:solidFill>
                  <a:schemeClr val="bg1"/>
                </a:solidFill>
                <a:latin typeface="+mj-lt"/>
              </a:defRPr>
            </a:lvl1pPr>
          </a:lstStyle>
          <a:p>
            <a:r>
              <a:rPr lang="en-US"/>
              <a:t>Lesson Learned/Point/Icon 1</a:t>
            </a:r>
          </a:p>
        </p:txBody>
      </p:sp>
      <p:sp>
        <p:nvSpPr>
          <p:cNvPr id="4" name="TextBox 3">
            <a:extLst>
              <a:ext uri="{FF2B5EF4-FFF2-40B4-BE49-F238E27FC236}">
                <a16:creationId xmlns:a16="http://schemas.microsoft.com/office/drawing/2014/main" id="{452C2F2C-9D48-FE41-0E22-E8BB67223B87}"/>
              </a:ext>
            </a:extLst>
          </p:cNvPr>
          <p:cNvSpPr txBox="1"/>
          <p:nvPr userDrawn="1"/>
        </p:nvSpPr>
        <p:spPr>
          <a:xfrm>
            <a:off x="594360" y="502920"/>
            <a:ext cx="5943600" cy="276999"/>
          </a:xfrm>
          <a:prstGeom prst="rect">
            <a:avLst/>
          </a:prstGeom>
          <a:noFill/>
          <a:ln>
            <a:noFill/>
          </a:ln>
        </p:spPr>
        <p:txBody>
          <a:bodyPr wrap="square" lIns="0" tIns="0" rIns="0" bIns="0" anchor="ctr" anchorCtr="0">
            <a:spAutoFit/>
          </a:bodyPr>
          <a:lstStyle/>
          <a:p>
            <a:r>
              <a:rPr lang="en-US" cap="all" spc="300">
                <a:solidFill>
                  <a:schemeClr val="bg1"/>
                </a:solidFill>
                <a:latin typeface="+mj-lt"/>
                <a:ea typeface="+mn-lt"/>
                <a:cs typeface="Segoe UI Light"/>
              </a:rPr>
              <a:t>Conclusion</a:t>
            </a:r>
            <a:endParaRPr lang="en-US">
              <a:solidFill>
                <a:schemeClr val="bg1"/>
              </a:solidFill>
              <a:latin typeface="+mj-lt"/>
            </a:endParaRPr>
          </a:p>
        </p:txBody>
      </p:sp>
      <p:sp>
        <p:nvSpPr>
          <p:cNvPr id="11" name="Text Placeholder 10">
            <a:extLst>
              <a:ext uri="{FF2B5EF4-FFF2-40B4-BE49-F238E27FC236}">
                <a16:creationId xmlns:a16="http://schemas.microsoft.com/office/drawing/2014/main" id="{70823665-3AE5-14EC-CF97-D31A0DDC5475}"/>
              </a:ext>
            </a:extLst>
          </p:cNvPr>
          <p:cNvSpPr>
            <a:spLocks noGrp="1"/>
          </p:cNvSpPr>
          <p:nvPr>
            <p:ph type="body" sz="quarter" idx="10" hasCustomPrompt="1"/>
          </p:nvPr>
        </p:nvSpPr>
        <p:spPr>
          <a:xfrm>
            <a:off x="1792555" y="2712813"/>
            <a:ext cx="8877300" cy="685800"/>
          </a:xfrm>
          <a:prstGeom prst="rect">
            <a:avLst/>
          </a:prstGeom>
        </p:spPr>
        <p:txBody>
          <a:bodyPr anchor="ctr"/>
          <a:lstStyle>
            <a:lvl1pPr marL="0" indent="0">
              <a:buNone/>
              <a:defRPr sz="3200">
                <a:solidFill>
                  <a:schemeClr val="bg1"/>
                </a:solidFill>
              </a:defRPr>
            </a:lvl1pPr>
          </a:lstStyle>
          <a:p>
            <a:pPr lvl="0"/>
            <a:r>
              <a:rPr lang="en-US"/>
              <a:t>Lesson Learned/Point/Icon 2</a:t>
            </a:r>
          </a:p>
        </p:txBody>
      </p:sp>
      <p:sp>
        <p:nvSpPr>
          <p:cNvPr id="12" name="Text Placeholder 10">
            <a:extLst>
              <a:ext uri="{FF2B5EF4-FFF2-40B4-BE49-F238E27FC236}">
                <a16:creationId xmlns:a16="http://schemas.microsoft.com/office/drawing/2014/main" id="{45C9528A-089B-EA1E-9A55-622E30997874}"/>
              </a:ext>
            </a:extLst>
          </p:cNvPr>
          <p:cNvSpPr>
            <a:spLocks noGrp="1"/>
          </p:cNvSpPr>
          <p:nvPr>
            <p:ph type="body" sz="quarter" idx="11" hasCustomPrompt="1"/>
          </p:nvPr>
        </p:nvSpPr>
        <p:spPr>
          <a:xfrm>
            <a:off x="1792555" y="3648075"/>
            <a:ext cx="8877300" cy="685800"/>
          </a:xfrm>
          <a:prstGeom prst="rect">
            <a:avLst/>
          </a:prstGeom>
        </p:spPr>
        <p:txBody>
          <a:bodyPr anchor="ctr"/>
          <a:lstStyle>
            <a:lvl1pPr marL="0" indent="0">
              <a:buNone/>
              <a:defRPr sz="3200">
                <a:solidFill>
                  <a:schemeClr val="bg1"/>
                </a:solidFill>
              </a:defRPr>
            </a:lvl1pPr>
          </a:lstStyle>
          <a:p>
            <a:pPr lvl="0"/>
            <a:r>
              <a:rPr lang="en-US"/>
              <a:t>Lesson Learned/Point/Icon 3</a:t>
            </a:r>
          </a:p>
        </p:txBody>
      </p:sp>
      <p:sp>
        <p:nvSpPr>
          <p:cNvPr id="13" name="Text Placeholder 10">
            <a:extLst>
              <a:ext uri="{FF2B5EF4-FFF2-40B4-BE49-F238E27FC236}">
                <a16:creationId xmlns:a16="http://schemas.microsoft.com/office/drawing/2014/main" id="{729597F6-54D5-0DD6-5134-88B7D90AEFF3}"/>
              </a:ext>
            </a:extLst>
          </p:cNvPr>
          <p:cNvSpPr>
            <a:spLocks noGrp="1"/>
          </p:cNvSpPr>
          <p:nvPr>
            <p:ph type="body" sz="quarter" idx="12" hasCustomPrompt="1"/>
          </p:nvPr>
        </p:nvSpPr>
        <p:spPr>
          <a:xfrm>
            <a:off x="1792555" y="4583337"/>
            <a:ext cx="8877300" cy="685800"/>
          </a:xfrm>
          <a:prstGeom prst="rect">
            <a:avLst/>
          </a:prstGeom>
        </p:spPr>
        <p:txBody>
          <a:bodyPr anchor="ctr"/>
          <a:lstStyle>
            <a:lvl1pPr marL="0" indent="0">
              <a:buNone/>
              <a:defRPr sz="3200">
                <a:solidFill>
                  <a:schemeClr val="bg1"/>
                </a:solidFill>
              </a:defRPr>
            </a:lvl1pPr>
          </a:lstStyle>
          <a:p>
            <a:pPr lvl="0"/>
            <a:r>
              <a:rPr lang="en-US"/>
              <a:t>Lesson Learned/Point/Icon 4</a:t>
            </a:r>
          </a:p>
        </p:txBody>
      </p:sp>
      <p:sp>
        <p:nvSpPr>
          <p:cNvPr id="14" name="Text Placeholder 10">
            <a:extLst>
              <a:ext uri="{FF2B5EF4-FFF2-40B4-BE49-F238E27FC236}">
                <a16:creationId xmlns:a16="http://schemas.microsoft.com/office/drawing/2014/main" id="{2FF985BA-4BBC-2B06-225A-A15C306AC6C4}"/>
              </a:ext>
            </a:extLst>
          </p:cNvPr>
          <p:cNvSpPr>
            <a:spLocks noGrp="1"/>
          </p:cNvSpPr>
          <p:nvPr>
            <p:ph type="body" sz="quarter" idx="13" hasCustomPrompt="1"/>
          </p:nvPr>
        </p:nvSpPr>
        <p:spPr>
          <a:xfrm>
            <a:off x="1792555" y="5518599"/>
            <a:ext cx="8877300" cy="685800"/>
          </a:xfrm>
          <a:prstGeom prst="rect">
            <a:avLst/>
          </a:prstGeom>
        </p:spPr>
        <p:txBody>
          <a:bodyPr anchor="ctr"/>
          <a:lstStyle>
            <a:lvl1pPr marL="0" indent="0">
              <a:buNone/>
              <a:defRPr sz="3200">
                <a:solidFill>
                  <a:schemeClr val="bg1"/>
                </a:solidFill>
              </a:defRPr>
            </a:lvl1pPr>
          </a:lstStyle>
          <a:p>
            <a:pPr lvl="0"/>
            <a:r>
              <a:rPr lang="en-US"/>
              <a:t>Lesson Learned/Point/Icon 5</a:t>
            </a:r>
          </a:p>
        </p:txBody>
      </p:sp>
      <p:sp>
        <p:nvSpPr>
          <p:cNvPr id="16" name="Online Image Placeholder 15">
            <a:extLst>
              <a:ext uri="{FF2B5EF4-FFF2-40B4-BE49-F238E27FC236}">
                <a16:creationId xmlns:a16="http://schemas.microsoft.com/office/drawing/2014/main" id="{F487F09C-56CD-9BBA-004F-817D345395AC}"/>
              </a:ext>
            </a:extLst>
          </p:cNvPr>
          <p:cNvSpPr>
            <a:spLocks noGrp="1"/>
          </p:cNvSpPr>
          <p:nvPr>
            <p:ph type="clipArt" sz="quarter" idx="14" hasCustomPrompt="1"/>
          </p:nvPr>
        </p:nvSpPr>
        <p:spPr>
          <a:xfrm>
            <a:off x="594360" y="1777551"/>
            <a:ext cx="733873" cy="677680"/>
          </a:xfrm>
          <a:prstGeom prst="rect">
            <a:avLst/>
          </a:prstGeom>
        </p:spPr>
        <p:txBody>
          <a:bodyPr/>
          <a:lstStyle>
            <a:lvl1pPr marL="0" indent="0">
              <a:buNone/>
              <a:defRPr/>
            </a:lvl1pPr>
          </a:lstStyle>
          <a:p>
            <a:r>
              <a:rPr lang="en-US"/>
              <a:t>icon</a:t>
            </a:r>
          </a:p>
        </p:txBody>
      </p:sp>
      <p:sp>
        <p:nvSpPr>
          <p:cNvPr id="17" name="Online Image Placeholder 15">
            <a:extLst>
              <a:ext uri="{FF2B5EF4-FFF2-40B4-BE49-F238E27FC236}">
                <a16:creationId xmlns:a16="http://schemas.microsoft.com/office/drawing/2014/main" id="{45711949-1B2C-BFDB-8D72-3AC4532AED2E}"/>
              </a:ext>
            </a:extLst>
          </p:cNvPr>
          <p:cNvSpPr>
            <a:spLocks noGrp="1"/>
          </p:cNvSpPr>
          <p:nvPr>
            <p:ph type="clipArt" sz="quarter" idx="15" hasCustomPrompt="1"/>
          </p:nvPr>
        </p:nvSpPr>
        <p:spPr>
          <a:xfrm>
            <a:off x="594360" y="2712813"/>
            <a:ext cx="733873" cy="677680"/>
          </a:xfrm>
          <a:prstGeom prst="rect">
            <a:avLst/>
          </a:prstGeom>
        </p:spPr>
        <p:txBody>
          <a:bodyPr/>
          <a:lstStyle>
            <a:lvl1pPr marL="0" indent="0">
              <a:buNone/>
              <a:defRPr/>
            </a:lvl1pPr>
          </a:lstStyle>
          <a:p>
            <a:r>
              <a:rPr lang="en-US"/>
              <a:t>icon</a:t>
            </a:r>
          </a:p>
        </p:txBody>
      </p:sp>
      <p:sp>
        <p:nvSpPr>
          <p:cNvPr id="18" name="Online Image Placeholder 15">
            <a:extLst>
              <a:ext uri="{FF2B5EF4-FFF2-40B4-BE49-F238E27FC236}">
                <a16:creationId xmlns:a16="http://schemas.microsoft.com/office/drawing/2014/main" id="{53270371-36F6-7AF3-2501-743467CC0842}"/>
              </a:ext>
            </a:extLst>
          </p:cNvPr>
          <p:cNvSpPr>
            <a:spLocks noGrp="1"/>
          </p:cNvSpPr>
          <p:nvPr>
            <p:ph type="clipArt" sz="quarter" idx="16" hasCustomPrompt="1"/>
          </p:nvPr>
        </p:nvSpPr>
        <p:spPr>
          <a:xfrm>
            <a:off x="594360" y="3656195"/>
            <a:ext cx="733873" cy="677680"/>
          </a:xfrm>
          <a:prstGeom prst="rect">
            <a:avLst/>
          </a:prstGeom>
        </p:spPr>
        <p:txBody>
          <a:bodyPr/>
          <a:lstStyle>
            <a:lvl1pPr marL="0" indent="0">
              <a:buNone/>
              <a:defRPr/>
            </a:lvl1pPr>
          </a:lstStyle>
          <a:p>
            <a:r>
              <a:rPr lang="en-US"/>
              <a:t>icon</a:t>
            </a:r>
          </a:p>
        </p:txBody>
      </p:sp>
      <p:sp>
        <p:nvSpPr>
          <p:cNvPr id="19" name="Online Image Placeholder 15">
            <a:extLst>
              <a:ext uri="{FF2B5EF4-FFF2-40B4-BE49-F238E27FC236}">
                <a16:creationId xmlns:a16="http://schemas.microsoft.com/office/drawing/2014/main" id="{510FD7E5-1897-304A-AD55-F3645159C0B9}"/>
              </a:ext>
            </a:extLst>
          </p:cNvPr>
          <p:cNvSpPr>
            <a:spLocks noGrp="1"/>
          </p:cNvSpPr>
          <p:nvPr>
            <p:ph type="clipArt" sz="quarter" idx="17" hasCustomPrompt="1"/>
          </p:nvPr>
        </p:nvSpPr>
        <p:spPr>
          <a:xfrm>
            <a:off x="594360" y="4591457"/>
            <a:ext cx="733873" cy="677680"/>
          </a:xfrm>
          <a:prstGeom prst="rect">
            <a:avLst/>
          </a:prstGeom>
        </p:spPr>
        <p:txBody>
          <a:bodyPr/>
          <a:lstStyle>
            <a:lvl1pPr marL="0" indent="0">
              <a:buNone/>
              <a:defRPr/>
            </a:lvl1pPr>
          </a:lstStyle>
          <a:p>
            <a:r>
              <a:rPr lang="en-US"/>
              <a:t>icon</a:t>
            </a:r>
          </a:p>
        </p:txBody>
      </p:sp>
      <p:sp>
        <p:nvSpPr>
          <p:cNvPr id="20" name="Online Image Placeholder 15">
            <a:extLst>
              <a:ext uri="{FF2B5EF4-FFF2-40B4-BE49-F238E27FC236}">
                <a16:creationId xmlns:a16="http://schemas.microsoft.com/office/drawing/2014/main" id="{118DE7F0-8B24-E52C-37C5-D737240C6CAA}"/>
              </a:ext>
            </a:extLst>
          </p:cNvPr>
          <p:cNvSpPr>
            <a:spLocks noGrp="1"/>
          </p:cNvSpPr>
          <p:nvPr>
            <p:ph type="clipArt" sz="quarter" idx="18" hasCustomPrompt="1"/>
          </p:nvPr>
        </p:nvSpPr>
        <p:spPr>
          <a:xfrm>
            <a:off x="594360" y="5518599"/>
            <a:ext cx="733873" cy="677680"/>
          </a:xfrm>
          <a:prstGeom prst="rect">
            <a:avLst/>
          </a:prstGeom>
        </p:spPr>
        <p:txBody>
          <a:bodyPr/>
          <a:lstStyle>
            <a:lvl1pPr marL="0" indent="0">
              <a:buNone/>
              <a:defRPr/>
            </a:lvl1pPr>
          </a:lstStyle>
          <a:p>
            <a:r>
              <a:rPr lang="en-US"/>
              <a:t>icon</a:t>
            </a:r>
          </a:p>
        </p:txBody>
      </p:sp>
      <p:sp>
        <p:nvSpPr>
          <p:cNvPr id="2" name="Text Placeholder 4">
            <a:extLst>
              <a:ext uri="{FF2B5EF4-FFF2-40B4-BE49-F238E27FC236}">
                <a16:creationId xmlns:a16="http://schemas.microsoft.com/office/drawing/2014/main" id="{E69CEB25-DF5A-C59F-7CD6-49E432269D51}"/>
              </a:ext>
            </a:extLst>
          </p:cNvPr>
          <p:cNvSpPr>
            <a:spLocks noGrp="1"/>
          </p:cNvSpPr>
          <p:nvPr>
            <p:ph type="body" sz="quarter" idx="19" hasCustomPrompt="1"/>
          </p:nvPr>
        </p:nvSpPr>
        <p:spPr>
          <a:xfrm>
            <a:off x="593725" y="906463"/>
            <a:ext cx="10136188" cy="685800"/>
          </a:xfrm>
        </p:spPr>
        <p:txBody>
          <a:bodyPr/>
          <a:lstStyle>
            <a:lvl1pPr marL="0" indent="0">
              <a:buNone/>
              <a:defRPr sz="4000">
                <a:solidFill>
                  <a:schemeClr val="bg1"/>
                </a:solidFill>
              </a:defRPr>
            </a:lvl1pPr>
            <a:lvl2pPr marL="457200" indent="0">
              <a:buNone/>
              <a:defRPr/>
            </a:lvl2pPr>
          </a:lstStyle>
          <a:p>
            <a:pPr lvl="0"/>
            <a:r>
              <a:rPr lang="en-US"/>
              <a:t>Click to edit heading</a:t>
            </a:r>
          </a:p>
        </p:txBody>
      </p:sp>
    </p:spTree>
    <p:extLst>
      <p:ext uri="{BB962C8B-B14F-4D97-AF65-F5344CB8AC3E}">
        <p14:creationId xmlns:p14="http://schemas.microsoft.com/office/powerpoint/2010/main" val="19611375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ject Background_Blank">
    <p:bg>
      <p:bgPr>
        <a:solidFill>
          <a:schemeClr val="bg1"/>
        </a:solidFill>
        <a:effectLst/>
      </p:bgPr>
    </p:bg>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EE89A147-3859-BA18-0490-EF6D30865E0F}"/>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163044002"/>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clusion_Text + imag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3931919"/>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BA33D757-EDE5-612B-9047-140CE8472FE1}"/>
              </a:ext>
            </a:extLst>
          </p:cNvPr>
          <p:cNvSpPr>
            <a:spLocks noGrp="1"/>
          </p:cNvSpPr>
          <p:nvPr>
            <p:ph idx="1"/>
          </p:nvPr>
        </p:nvSpPr>
        <p:spPr>
          <a:xfrm>
            <a:off x="609599" y="2057400"/>
            <a:ext cx="5262977"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2" name="Text Placeholder 8">
            <a:extLst>
              <a:ext uri="{FF2B5EF4-FFF2-40B4-BE49-F238E27FC236}">
                <a16:creationId xmlns:a16="http://schemas.microsoft.com/office/drawing/2014/main" id="{ADA88CFC-C455-1609-0C55-7C3CC0624D0C}"/>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8" name="Text Placeholder 8">
            <a:extLst>
              <a:ext uri="{FF2B5EF4-FFF2-40B4-BE49-F238E27FC236}">
                <a16:creationId xmlns:a16="http://schemas.microsoft.com/office/drawing/2014/main" id="{790B5106-8657-1214-ACA3-D349FDB2E589}"/>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771070403"/>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ext + image_full bleed">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571784" y="0"/>
            <a:ext cx="5620215" cy="6858000"/>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5262976"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2">
            <a:extLst>
              <a:ext uri="{FF2B5EF4-FFF2-40B4-BE49-F238E27FC236}">
                <a16:creationId xmlns:a16="http://schemas.microsoft.com/office/drawing/2014/main" id="{2FA9AAC1-FEA5-7C28-B019-254A1A08AEB2}"/>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5" name="Text Placeholder 8">
            <a:extLst>
              <a:ext uri="{FF2B5EF4-FFF2-40B4-BE49-F238E27FC236}">
                <a16:creationId xmlns:a16="http://schemas.microsoft.com/office/drawing/2014/main" id="{990A286C-E4C4-160F-C74C-E449CF8ECA95}"/>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224170145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59436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75848"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2" name="Text Placeholder 8">
            <a:extLst>
              <a:ext uri="{FF2B5EF4-FFF2-40B4-BE49-F238E27FC236}">
                <a16:creationId xmlns:a16="http://schemas.microsoft.com/office/drawing/2014/main" id="{A7B95F6D-2311-2F3E-5F22-86BF6E57116A}"/>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3" name="Text Placeholder 8">
            <a:extLst>
              <a:ext uri="{FF2B5EF4-FFF2-40B4-BE49-F238E27FC236}">
                <a16:creationId xmlns:a16="http://schemas.microsoft.com/office/drawing/2014/main" id="{F87A760C-B193-07C2-CE6E-CAEBCD81E291}"/>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1414163080"/>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able">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95025"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able Placeholder 2">
            <a:extLst>
              <a:ext uri="{FF2B5EF4-FFF2-40B4-BE49-F238E27FC236}">
                <a16:creationId xmlns:a16="http://schemas.microsoft.com/office/drawing/2014/main" id="{688F4049-70D5-70FE-CF3A-444EBD7A6723}"/>
              </a:ext>
            </a:extLst>
          </p:cNvPr>
          <p:cNvSpPr>
            <a:spLocks noGrp="1"/>
          </p:cNvSpPr>
          <p:nvPr>
            <p:ph type="tbl" sz="quarter" idx="14"/>
          </p:nvPr>
        </p:nvSpPr>
        <p:spPr>
          <a:xfrm>
            <a:off x="598487" y="2030184"/>
            <a:ext cx="10995025" cy="4021138"/>
          </a:xfrm>
          <a:prstGeom prst="rect">
            <a:avLst/>
          </a:prstGeom>
        </p:spPr>
        <p:txBody>
          <a:bodyPr/>
          <a:lstStyle/>
          <a:p>
            <a:endParaRPr lang="en-US"/>
          </a:p>
        </p:txBody>
      </p:sp>
      <p:sp>
        <p:nvSpPr>
          <p:cNvPr id="5" name="Text Placeholder 8">
            <a:extLst>
              <a:ext uri="{FF2B5EF4-FFF2-40B4-BE49-F238E27FC236}">
                <a16:creationId xmlns:a16="http://schemas.microsoft.com/office/drawing/2014/main" id="{18C069C1-65CB-D4D0-74D0-0E1EAD09ED5A}"/>
              </a:ext>
            </a:extLst>
          </p:cNvPr>
          <p:cNvSpPr>
            <a:spLocks noGrp="1"/>
          </p:cNvSpPr>
          <p:nvPr>
            <p:ph type="body" sz="quarter" idx="15"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794028081"/>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Project Background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28293-B9F5-4E2E-A543-5121573CB3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8360" y="5715000"/>
            <a:ext cx="1828800" cy="504277"/>
          </a:xfrm>
          <a:prstGeom prst="rect">
            <a:avLst/>
          </a:prstGeom>
        </p:spPr>
      </p:pic>
      <p:sp>
        <p:nvSpPr>
          <p:cNvPr id="2" name="TextBox 1">
            <a:extLst>
              <a:ext uri="{FF2B5EF4-FFF2-40B4-BE49-F238E27FC236}">
                <a16:creationId xmlns:a16="http://schemas.microsoft.com/office/drawing/2014/main" id="{742EB986-FD6D-A336-597E-EDF339C9FBDC}"/>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accent1"/>
                </a:solidFill>
                <a:latin typeface="+mj-lt"/>
                <a:ea typeface="+mn-lt"/>
                <a:cs typeface="Segoe UI Light"/>
              </a:rPr>
              <a:t>Contact</a:t>
            </a:r>
            <a:endParaRPr lang="en-US">
              <a:solidFill>
                <a:schemeClr val="accent1"/>
              </a:solidFill>
              <a:latin typeface="+mj-lt"/>
            </a:endParaRPr>
          </a:p>
        </p:txBody>
      </p:sp>
      <p:sp>
        <p:nvSpPr>
          <p:cNvPr id="6" name="Content Placeholder 5">
            <a:extLst>
              <a:ext uri="{FF2B5EF4-FFF2-40B4-BE49-F238E27FC236}">
                <a16:creationId xmlns:a16="http://schemas.microsoft.com/office/drawing/2014/main" id="{3DBABDE5-F0BA-4168-4FD7-53B7F0027F34}"/>
              </a:ext>
            </a:extLst>
          </p:cNvPr>
          <p:cNvSpPr>
            <a:spLocks noGrp="1"/>
          </p:cNvSpPr>
          <p:nvPr>
            <p:ph sz="quarter" idx="10" hasCustomPrompt="1"/>
          </p:nvPr>
        </p:nvSpPr>
        <p:spPr>
          <a:xfrm>
            <a:off x="4388545" y="1589086"/>
            <a:ext cx="3657600" cy="3657600"/>
          </a:xfrm>
          <a:prstGeom prst="rect">
            <a:avLst/>
          </a:prstGeom>
        </p:spPr>
        <p:txBody>
          <a:bodyPr/>
          <a:lstStyle>
            <a:lvl1pPr marL="0" indent="0">
              <a:buNone/>
              <a:defRPr>
                <a:solidFill>
                  <a:schemeClr val="accent1"/>
                </a:solidFill>
              </a:defRPr>
            </a:lvl1pPr>
            <a:lvl3pPr marL="914400" indent="0">
              <a:buNone/>
              <a:defRPr/>
            </a:lvl3pPr>
            <a:lvl4pPr>
              <a:defRPr>
                <a:solidFill>
                  <a:schemeClr val="accent1"/>
                </a:solidFill>
              </a:defRPr>
            </a:lvl4pPr>
            <a:lvl5pPr>
              <a:defRPr>
                <a:solidFill>
                  <a:schemeClr val="accent1"/>
                </a:solidFill>
              </a:defRPr>
            </a:lvl5pPr>
          </a:lstStyle>
          <a:p>
            <a:pPr lvl="0"/>
            <a:r>
              <a:rPr lang="en-US"/>
              <a:t>QR code (virtual business card) </a:t>
            </a:r>
          </a:p>
        </p:txBody>
      </p:sp>
      <p:sp>
        <p:nvSpPr>
          <p:cNvPr id="7" name="Content Placeholder 5">
            <a:extLst>
              <a:ext uri="{FF2B5EF4-FFF2-40B4-BE49-F238E27FC236}">
                <a16:creationId xmlns:a16="http://schemas.microsoft.com/office/drawing/2014/main" id="{505E5414-CFBF-1C73-C3B8-7E9D72D1ED18}"/>
              </a:ext>
            </a:extLst>
          </p:cNvPr>
          <p:cNvSpPr>
            <a:spLocks noGrp="1"/>
          </p:cNvSpPr>
          <p:nvPr>
            <p:ph sz="quarter" idx="11" hasCustomPrompt="1"/>
          </p:nvPr>
        </p:nvSpPr>
        <p:spPr>
          <a:xfrm>
            <a:off x="594360" y="1589086"/>
            <a:ext cx="3657600" cy="3657600"/>
          </a:xfrm>
          <a:prstGeom prst="rect">
            <a:avLst/>
          </a:prstGeom>
        </p:spPr>
        <p:txBody>
          <a:bodyPr/>
          <a:lstStyle>
            <a:lvl1pPr marL="0" indent="0">
              <a:buNone/>
              <a:defRPr>
                <a:solidFill>
                  <a:schemeClr val="accent1"/>
                </a:solidFill>
              </a:defRPr>
            </a:lvl1pPr>
            <a:lvl3pPr marL="914400" indent="0">
              <a:buNone/>
              <a:defRPr/>
            </a:lvl3pPr>
            <a:lvl4pPr>
              <a:defRPr>
                <a:solidFill>
                  <a:schemeClr val="accent1"/>
                </a:solidFill>
              </a:defRPr>
            </a:lvl4pPr>
            <a:lvl5pPr>
              <a:defRPr>
                <a:solidFill>
                  <a:schemeClr val="accent1"/>
                </a:solidFill>
              </a:defRPr>
            </a:lvl5pPr>
          </a:lstStyle>
          <a:p>
            <a:pPr lvl="0"/>
            <a:r>
              <a:rPr lang="en-US"/>
              <a:t>Headshot</a:t>
            </a:r>
          </a:p>
        </p:txBody>
      </p:sp>
      <p:sp>
        <p:nvSpPr>
          <p:cNvPr id="12" name="Text Placeholder 11">
            <a:extLst>
              <a:ext uri="{FF2B5EF4-FFF2-40B4-BE49-F238E27FC236}">
                <a16:creationId xmlns:a16="http://schemas.microsoft.com/office/drawing/2014/main" id="{32CB3836-64A0-F134-5530-7AC1A14BF4D5}"/>
              </a:ext>
            </a:extLst>
          </p:cNvPr>
          <p:cNvSpPr>
            <a:spLocks noGrp="1"/>
          </p:cNvSpPr>
          <p:nvPr>
            <p:ph type="body" sz="quarter" idx="12" hasCustomPrompt="1"/>
          </p:nvPr>
        </p:nvSpPr>
        <p:spPr>
          <a:xfrm>
            <a:off x="8182730" y="1589086"/>
            <a:ext cx="3463290" cy="1305569"/>
          </a:xfrm>
          <a:prstGeom prst="rect">
            <a:avLst/>
          </a:prstGeom>
        </p:spPr>
        <p:txBody>
          <a:bodyPr/>
          <a:lstStyle>
            <a:lvl1pPr marL="0" indent="0">
              <a:buNone/>
              <a:defRPr sz="4800">
                <a:solidFill>
                  <a:schemeClr val="accent1"/>
                </a:solidFill>
              </a:defRPr>
            </a:lvl1pPr>
            <a:lvl2pPr marL="457200"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Name</a:t>
            </a:r>
          </a:p>
          <a:p>
            <a:pPr lvl="0"/>
            <a:r>
              <a:rPr lang="en-US"/>
              <a:t>Last Name</a:t>
            </a:r>
          </a:p>
        </p:txBody>
      </p:sp>
      <p:sp>
        <p:nvSpPr>
          <p:cNvPr id="13" name="Text Placeholder 11">
            <a:extLst>
              <a:ext uri="{FF2B5EF4-FFF2-40B4-BE49-F238E27FC236}">
                <a16:creationId xmlns:a16="http://schemas.microsoft.com/office/drawing/2014/main" id="{4DAEAC14-DD47-5BA4-72C7-0C4FA0FBFBD8}"/>
              </a:ext>
            </a:extLst>
          </p:cNvPr>
          <p:cNvSpPr>
            <a:spLocks noGrp="1"/>
          </p:cNvSpPr>
          <p:nvPr>
            <p:ph type="body" sz="quarter" idx="13" hasCustomPrompt="1"/>
          </p:nvPr>
        </p:nvSpPr>
        <p:spPr>
          <a:xfrm>
            <a:off x="8182730" y="3362968"/>
            <a:ext cx="3463290" cy="951123"/>
          </a:xfrm>
          <a:prstGeom prst="rect">
            <a:avLst/>
          </a:prstGeom>
        </p:spPr>
        <p:txBody>
          <a:bodyPr/>
          <a:lstStyle>
            <a:lvl1pPr marL="0" indent="0">
              <a:buNone/>
              <a:defRPr sz="2400">
                <a:solidFill>
                  <a:schemeClr val="accent1"/>
                </a:solidFill>
              </a:defRPr>
            </a:lvl1pPr>
            <a:lvl2pPr marL="457200"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Title/Position</a:t>
            </a:r>
          </a:p>
        </p:txBody>
      </p:sp>
      <p:sp>
        <p:nvSpPr>
          <p:cNvPr id="14" name="Text Placeholder 11">
            <a:extLst>
              <a:ext uri="{FF2B5EF4-FFF2-40B4-BE49-F238E27FC236}">
                <a16:creationId xmlns:a16="http://schemas.microsoft.com/office/drawing/2014/main" id="{8EC77595-D83F-E0FD-A07A-44B664FD7ECE}"/>
              </a:ext>
            </a:extLst>
          </p:cNvPr>
          <p:cNvSpPr>
            <a:spLocks noGrp="1"/>
          </p:cNvSpPr>
          <p:nvPr>
            <p:ph type="body" sz="quarter" idx="14" hasCustomPrompt="1"/>
          </p:nvPr>
        </p:nvSpPr>
        <p:spPr>
          <a:xfrm>
            <a:off x="8182730" y="4407877"/>
            <a:ext cx="3463290" cy="838809"/>
          </a:xfrm>
          <a:prstGeom prst="rect">
            <a:avLst/>
          </a:prstGeom>
        </p:spPr>
        <p:txBody>
          <a:bodyPr/>
          <a:lstStyle>
            <a:lvl1pPr marL="0" indent="0">
              <a:buNone/>
              <a:defRPr sz="1800">
                <a:solidFill>
                  <a:schemeClr val="accent1"/>
                </a:solidFill>
              </a:defRPr>
            </a:lvl1pPr>
            <a:lvl2pPr marL="457200"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Additional contact info</a:t>
            </a:r>
          </a:p>
        </p:txBody>
      </p:sp>
      <p:cxnSp>
        <p:nvCxnSpPr>
          <p:cNvPr id="3" name="Straight Connector 2">
            <a:extLst>
              <a:ext uri="{FF2B5EF4-FFF2-40B4-BE49-F238E27FC236}">
                <a16:creationId xmlns:a16="http://schemas.microsoft.com/office/drawing/2014/main" id="{DCB88110-516B-9B9B-B3BF-5E43AF44DBC7}"/>
              </a:ext>
            </a:extLst>
          </p:cNvPr>
          <p:cNvCxnSpPr>
            <a:cxnSpLocks/>
          </p:cNvCxnSpPr>
          <p:nvPr userDrawn="1"/>
        </p:nvCxnSpPr>
        <p:spPr>
          <a:xfrm>
            <a:off x="593725" y="1024890"/>
            <a:ext cx="274320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87154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References">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16BB6C-D033-4020-B4E4-F9FFA87AD87E}"/>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accent1"/>
                </a:solidFill>
                <a:latin typeface="+mj-lt"/>
                <a:ea typeface="+mn-lt"/>
                <a:cs typeface="Segoe UI Light"/>
              </a:rPr>
              <a:t>References</a:t>
            </a:r>
            <a:endParaRPr lang="en-US">
              <a:solidFill>
                <a:schemeClr val="accent1"/>
              </a:solidFill>
              <a:latin typeface="+mj-lt"/>
            </a:endParaRPr>
          </a:p>
        </p:txBody>
      </p:sp>
      <p:sp>
        <p:nvSpPr>
          <p:cNvPr id="2" name="Text Placeholder 4">
            <a:extLst>
              <a:ext uri="{FF2B5EF4-FFF2-40B4-BE49-F238E27FC236}">
                <a16:creationId xmlns:a16="http://schemas.microsoft.com/office/drawing/2014/main" id="{264729A7-D453-52B8-B685-1A57D5746938}"/>
              </a:ext>
            </a:extLst>
          </p:cNvPr>
          <p:cNvSpPr>
            <a:spLocks noGrp="1"/>
          </p:cNvSpPr>
          <p:nvPr>
            <p:ph type="body" sz="quarter" idx="10" hasCustomPrompt="1"/>
          </p:nvPr>
        </p:nvSpPr>
        <p:spPr>
          <a:xfrm>
            <a:off x="594360" y="1395662"/>
            <a:ext cx="5262976" cy="4246855"/>
          </a:xfrm>
          <a:prstGeom prst="rect">
            <a:avLst/>
          </a:prstGeom>
        </p:spPr>
        <p:txBody>
          <a:bodyPr lIns="0" rIns="0"/>
          <a:lstStyle>
            <a:lvl1pPr marL="0" indent="0">
              <a:buNone/>
              <a:defRPr sz="2000">
                <a:solidFill>
                  <a:srgbClr val="5A5A5A"/>
                </a:solidFill>
              </a:defRPr>
            </a:lvl1pPr>
            <a:lvl2pPr>
              <a:defRPr>
                <a:solidFill>
                  <a:srgbClr val="5A5A5A"/>
                </a:solidFill>
              </a:defRPr>
            </a:lvl2pPr>
            <a:lvl3pPr>
              <a:defRPr>
                <a:solidFill>
                  <a:srgbClr val="5A5A5A"/>
                </a:solidFill>
              </a:defRPr>
            </a:lvl3pPr>
            <a:lvl4pPr>
              <a:defRPr>
                <a:solidFill>
                  <a:srgbClr val="5A5A5A"/>
                </a:solidFill>
              </a:defRPr>
            </a:lvl4pPr>
            <a:lvl5pPr>
              <a:defRPr>
                <a:solidFill>
                  <a:srgbClr val="5A5A5A"/>
                </a:solidFill>
              </a:defRPr>
            </a:lvl5pPr>
          </a:lstStyle>
          <a:p>
            <a:pPr lvl="0"/>
            <a:r>
              <a:rPr lang="en-US"/>
              <a:t>Click to add references</a:t>
            </a:r>
          </a:p>
        </p:txBody>
      </p:sp>
      <p:sp>
        <p:nvSpPr>
          <p:cNvPr id="10" name="Text Placeholder 4">
            <a:extLst>
              <a:ext uri="{FF2B5EF4-FFF2-40B4-BE49-F238E27FC236}">
                <a16:creationId xmlns:a16="http://schemas.microsoft.com/office/drawing/2014/main" id="{62F8A7D5-4EB0-EC2C-8D99-557811A953E3}"/>
              </a:ext>
            </a:extLst>
          </p:cNvPr>
          <p:cNvSpPr>
            <a:spLocks noGrp="1"/>
          </p:cNvSpPr>
          <p:nvPr>
            <p:ph type="body" sz="quarter" idx="11" hasCustomPrompt="1"/>
          </p:nvPr>
        </p:nvSpPr>
        <p:spPr>
          <a:xfrm>
            <a:off x="6334666" y="1395662"/>
            <a:ext cx="5244688" cy="4246855"/>
          </a:xfrm>
          <a:prstGeom prst="rect">
            <a:avLst/>
          </a:prstGeom>
        </p:spPr>
        <p:txBody>
          <a:bodyPr rIns="0"/>
          <a:lstStyle>
            <a:lvl1pPr marL="0" indent="0">
              <a:buNone/>
              <a:defRPr sz="2000">
                <a:solidFill>
                  <a:srgbClr val="5A5A5A"/>
                </a:solidFill>
              </a:defRPr>
            </a:lvl1pPr>
            <a:lvl2pPr>
              <a:defRPr>
                <a:solidFill>
                  <a:srgbClr val="5A5A5A"/>
                </a:solidFill>
              </a:defRPr>
            </a:lvl2pPr>
            <a:lvl3pPr>
              <a:defRPr>
                <a:solidFill>
                  <a:srgbClr val="5A5A5A"/>
                </a:solidFill>
              </a:defRPr>
            </a:lvl3pPr>
            <a:lvl4pPr>
              <a:defRPr>
                <a:solidFill>
                  <a:srgbClr val="5A5A5A"/>
                </a:solidFill>
              </a:defRPr>
            </a:lvl4pPr>
            <a:lvl5pPr>
              <a:defRPr>
                <a:solidFill>
                  <a:srgbClr val="5A5A5A"/>
                </a:solidFill>
              </a:defRPr>
            </a:lvl5pPr>
          </a:lstStyle>
          <a:p>
            <a:pPr lvl="0"/>
            <a:r>
              <a:rPr lang="en-US"/>
              <a:t>Click to add references</a:t>
            </a:r>
          </a:p>
        </p:txBody>
      </p:sp>
      <p:cxnSp>
        <p:nvCxnSpPr>
          <p:cNvPr id="3" name="Straight Connector 2">
            <a:extLst>
              <a:ext uri="{FF2B5EF4-FFF2-40B4-BE49-F238E27FC236}">
                <a16:creationId xmlns:a16="http://schemas.microsoft.com/office/drawing/2014/main" id="{854F8005-0E6E-6192-140A-E31690639FFC}"/>
              </a:ext>
            </a:extLst>
          </p:cNvPr>
          <p:cNvCxnSpPr>
            <a:cxnSpLocks/>
          </p:cNvCxnSpPr>
          <p:nvPr userDrawn="1"/>
        </p:nvCxnSpPr>
        <p:spPr>
          <a:xfrm>
            <a:off x="593725" y="1024890"/>
            <a:ext cx="274320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539237"/>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 Pic w/o Takeaw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0A38-A16A-446F-8129-A3FC34253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CBDF14-DE64-4CDC-8651-F845B5598829}"/>
              </a:ext>
            </a:extLst>
          </p:cNvPr>
          <p:cNvSpPr>
            <a:spLocks noGrp="1"/>
          </p:cNvSpPr>
          <p:nvPr>
            <p:ph idx="1"/>
          </p:nvPr>
        </p:nvSpPr>
        <p:spPr>
          <a:xfrm>
            <a:off x="495300" y="1409701"/>
            <a:ext cx="5372100" cy="44576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37A6FEB-0F20-4122-83B7-A3A8BF9EA12C}"/>
              </a:ext>
            </a:extLst>
          </p:cNvPr>
          <p:cNvSpPr>
            <a:spLocks noGrp="1"/>
          </p:cNvSpPr>
          <p:nvPr>
            <p:ph type="sldNum" sz="quarter" idx="12"/>
          </p:nvPr>
        </p:nvSpPr>
        <p:spPr/>
        <p:txBody>
          <a:bodyPr/>
          <a:lstStyle/>
          <a:p>
            <a:fld id="{7B94EC18-1D2B-4535-B738-0E53AFE26620}" type="slidenum">
              <a:rPr lang="en-US" smtClean="0"/>
              <a:t>‹#›</a:t>
            </a:fld>
            <a:endParaRPr lang="en-US"/>
          </a:p>
        </p:txBody>
      </p:sp>
      <p:sp>
        <p:nvSpPr>
          <p:cNvPr id="7" name="Picture Placeholder 6">
            <a:extLst>
              <a:ext uri="{FF2B5EF4-FFF2-40B4-BE49-F238E27FC236}">
                <a16:creationId xmlns:a16="http://schemas.microsoft.com/office/drawing/2014/main" id="{1CF9CDEF-0719-484F-8C20-787B9E5CF79A}"/>
              </a:ext>
            </a:extLst>
          </p:cNvPr>
          <p:cNvSpPr>
            <a:spLocks noGrp="1"/>
          </p:cNvSpPr>
          <p:nvPr>
            <p:ph type="pic" sz="quarter" idx="13"/>
          </p:nvPr>
        </p:nvSpPr>
        <p:spPr>
          <a:xfrm>
            <a:off x="6324600" y="1409700"/>
            <a:ext cx="5372100" cy="4457700"/>
          </a:xfrm>
          <a:pattFill prst="wdUpDiag">
            <a:fgClr>
              <a:schemeClr val="bg2"/>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723077332"/>
      </p:ext>
    </p:extLst>
  </p:cSld>
  <p:clrMapOvr>
    <a:masterClrMapping/>
  </p:clrMapOvr>
  <p:extLst>
    <p:ext uri="{DCECCB84-F9BA-43D5-87BE-67443E8EF086}">
      <p15:sldGuideLst xmlns:p15="http://schemas.microsoft.com/office/powerpoint/2012/main">
        <p15:guide id="1" pos="3840">
          <p15:clr>
            <a:srgbClr val="FBAE40"/>
          </p15:clr>
        </p15:guide>
        <p15:guide id="2" pos="3696">
          <p15:clr>
            <a:srgbClr val="FBAE40"/>
          </p15:clr>
        </p15:guide>
        <p15:guide id="3" pos="398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icinity Map or Full Image">
    <p:bg>
      <p:bgPr>
        <a:solidFill>
          <a:schemeClr val="bg1">
            <a:lumMod val="8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0" y="0"/>
            <a:ext cx="12192000" cy="6858000"/>
          </a:xfrm>
          <a:solidFill>
            <a:srgbClr val="1F1D1E"/>
          </a:solidFill>
        </p:spPr>
        <p:txBody>
          <a:bodyPr anchor="ctr" anchorCtr="0"/>
          <a:lstStyle>
            <a:lvl1pPr marL="0" indent="0" algn="ctr">
              <a:buNone/>
              <a:defRPr>
                <a:solidFill>
                  <a:srgbClr val="5A5A5A"/>
                </a:solidFill>
              </a:defRPr>
            </a:lvl1pPr>
          </a:lstStyle>
          <a:p>
            <a:r>
              <a:rPr lang="en-US"/>
              <a:t>Click to insert vicinity map or picture</a:t>
            </a:r>
          </a:p>
        </p:txBody>
      </p:sp>
      <p:sp>
        <p:nvSpPr>
          <p:cNvPr id="9" name="Text Placeholder 8">
            <a:extLst>
              <a:ext uri="{FF2B5EF4-FFF2-40B4-BE49-F238E27FC236}">
                <a16:creationId xmlns:a16="http://schemas.microsoft.com/office/drawing/2014/main" id="{0175FF5C-A03A-44A9-8230-3B61B5FE6506}"/>
              </a:ext>
            </a:extLst>
          </p:cNvPr>
          <p:cNvSpPr>
            <a:spLocks noGrp="1"/>
          </p:cNvSpPr>
          <p:nvPr>
            <p:ph type="body" sz="quarter" idx="11" hasCustomPrompt="1"/>
          </p:nvPr>
        </p:nvSpPr>
        <p:spPr>
          <a:xfrm>
            <a:off x="594360" y="5486400"/>
            <a:ext cx="5486400" cy="914400"/>
          </a:xfrm>
        </p:spPr>
        <p:txBody>
          <a:bodyPr anchor="b" anchorCtr="0"/>
          <a:lstStyle>
            <a:lvl1pPr marL="0" indent="0">
              <a:buNone/>
              <a:defRPr sz="1500">
                <a:solidFill>
                  <a:schemeClr val="bg1"/>
                </a:solidFill>
                <a:latin typeface="+mj-lt"/>
              </a:defRPr>
            </a:lvl1pPr>
            <a:lvl2pPr>
              <a:defRPr sz="1800"/>
            </a:lvl2pPr>
          </a:lstStyle>
          <a:p>
            <a:pPr lvl="0"/>
            <a:r>
              <a:rPr lang="en-US"/>
              <a:t>Click to edit caption</a:t>
            </a:r>
          </a:p>
        </p:txBody>
      </p:sp>
    </p:spTree>
    <p:extLst>
      <p:ext uri="{BB962C8B-B14F-4D97-AF65-F5344CB8AC3E}">
        <p14:creationId xmlns:p14="http://schemas.microsoft.com/office/powerpoint/2010/main" val="51889629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ject Background_Text Only">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12648" y="1078992"/>
            <a:ext cx="10972800"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dirty="0"/>
              <a:t>Click to edit heading</a:t>
            </a:r>
          </a:p>
        </p:txBody>
      </p:sp>
      <p:sp>
        <p:nvSpPr>
          <p:cNvPr id="2" name="Text Placeholder 2">
            <a:extLst>
              <a:ext uri="{FF2B5EF4-FFF2-40B4-BE49-F238E27FC236}">
                <a16:creationId xmlns:a16="http://schemas.microsoft.com/office/drawing/2014/main" id="{C1EED116-9C90-732A-AA71-3A6A37D3C091}"/>
              </a:ext>
            </a:extLst>
          </p:cNvPr>
          <p:cNvSpPr>
            <a:spLocks noGrp="1"/>
          </p:cNvSpPr>
          <p:nvPr>
            <p:ph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7" name="Text Placeholder 8">
            <a:extLst>
              <a:ext uri="{FF2B5EF4-FFF2-40B4-BE49-F238E27FC236}">
                <a16:creationId xmlns:a16="http://schemas.microsoft.com/office/drawing/2014/main" id="{570B950D-A2AF-C2E0-974F-E44B7C9B124B}"/>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373260206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ject Background_text + imag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22136" y="2057400"/>
            <a:ext cx="5166360" cy="3931919"/>
          </a:xfr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75848"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2865C02E-03F1-A11B-B728-17290DD1CCFA}"/>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2" name="Text Placeholder 8">
            <a:extLst>
              <a:ext uri="{FF2B5EF4-FFF2-40B4-BE49-F238E27FC236}">
                <a16:creationId xmlns:a16="http://schemas.microsoft.com/office/drawing/2014/main" id="{09F475E3-794F-169F-3FDD-CC6EB7E6E9C2}"/>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3" name="Text Placeholder 8">
            <a:extLst>
              <a:ext uri="{FF2B5EF4-FFF2-40B4-BE49-F238E27FC236}">
                <a16:creationId xmlns:a16="http://schemas.microsoft.com/office/drawing/2014/main" id="{EBE77FD0-B5CC-5948-21E2-58A2BF53C866}"/>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230758634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image_full bleed">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571784" y="0"/>
            <a:ext cx="5620215" cy="6858000"/>
          </a:xfr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5262976"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2">
            <a:extLst>
              <a:ext uri="{FF2B5EF4-FFF2-40B4-BE49-F238E27FC236}">
                <a16:creationId xmlns:a16="http://schemas.microsoft.com/office/drawing/2014/main" id="{D6308A1F-5B48-8573-E99D-11D799FABB79}"/>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5" name="Text Placeholder 8">
            <a:extLst>
              <a:ext uri="{FF2B5EF4-FFF2-40B4-BE49-F238E27FC236}">
                <a16:creationId xmlns:a16="http://schemas.microsoft.com/office/drawing/2014/main" id="{9750CCB7-968D-9F84-AA3B-71B55D65771B}"/>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333148208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ject Background_ 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594360" y="2057400"/>
            <a:ext cx="5166360" cy="4022497"/>
          </a:xfr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4022497"/>
          </a:xfr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2" name="Text Placeholder 8">
            <a:extLst>
              <a:ext uri="{FF2B5EF4-FFF2-40B4-BE49-F238E27FC236}">
                <a16:creationId xmlns:a16="http://schemas.microsoft.com/office/drawing/2014/main" id="{69C6B64D-DA9B-9587-3EF6-D04DCA4F3AF4}"/>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6" name="Text Placeholder 8">
            <a:extLst>
              <a:ext uri="{FF2B5EF4-FFF2-40B4-BE49-F238E27FC236}">
                <a16:creationId xmlns:a16="http://schemas.microsoft.com/office/drawing/2014/main" id="{AD48C214-BD33-E523-9456-997205A18C18}"/>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88912914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95025"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able Placeholder 2">
            <a:extLst>
              <a:ext uri="{FF2B5EF4-FFF2-40B4-BE49-F238E27FC236}">
                <a16:creationId xmlns:a16="http://schemas.microsoft.com/office/drawing/2014/main" id="{688F4049-70D5-70FE-CF3A-444EBD7A6723}"/>
              </a:ext>
            </a:extLst>
          </p:cNvPr>
          <p:cNvSpPr>
            <a:spLocks noGrp="1"/>
          </p:cNvSpPr>
          <p:nvPr>
            <p:ph type="tbl" sz="quarter" idx="14"/>
          </p:nvPr>
        </p:nvSpPr>
        <p:spPr>
          <a:xfrm>
            <a:off x="598487" y="2030184"/>
            <a:ext cx="10995025" cy="4021138"/>
          </a:xfrm>
        </p:spPr>
        <p:txBody>
          <a:bodyPr/>
          <a:lstStyle/>
          <a:p>
            <a:endParaRPr lang="en-US"/>
          </a:p>
        </p:txBody>
      </p:sp>
      <p:sp>
        <p:nvSpPr>
          <p:cNvPr id="10" name="Text Placeholder 8">
            <a:extLst>
              <a:ext uri="{FF2B5EF4-FFF2-40B4-BE49-F238E27FC236}">
                <a16:creationId xmlns:a16="http://schemas.microsoft.com/office/drawing/2014/main" id="{6A8155DB-5DCC-2939-88CF-945238BA097C}"/>
              </a:ext>
            </a:extLst>
          </p:cNvPr>
          <p:cNvSpPr>
            <a:spLocks noGrp="1"/>
          </p:cNvSpPr>
          <p:nvPr>
            <p:ph type="body" sz="quarter" idx="15"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274476322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4.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C513944-5072-3EBA-2C91-5B54F87FB59B}"/>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Battelle 2025 Sediments conference</a:t>
            </a:r>
            <a:endParaRPr lang="en-US">
              <a:latin typeface="+mj-lt"/>
            </a:endParaRPr>
          </a:p>
        </p:txBody>
      </p:sp>
      <p:cxnSp>
        <p:nvCxnSpPr>
          <p:cNvPr id="3" name="Straight Connector 2">
            <a:extLst>
              <a:ext uri="{FF2B5EF4-FFF2-40B4-BE49-F238E27FC236}">
                <a16:creationId xmlns:a16="http://schemas.microsoft.com/office/drawing/2014/main" id="{21488F3E-7A72-7F06-C4E2-33CEA93941F0}"/>
              </a:ext>
            </a:extLst>
          </p:cNvPr>
          <p:cNvCxnSpPr>
            <a:cxnSpLocks/>
          </p:cNvCxnSpPr>
          <p:nvPr userDrawn="1"/>
        </p:nvCxnSpPr>
        <p:spPr>
          <a:xfrm>
            <a:off x="593725" y="1024890"/>
            <a:ext cx="27432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2396"/>
      </p:ext>
    </p:extLst>
  </p:cSld>
  <p:clrMap bg1="lt1" tx1="dk1" bg2="lt2" tx2="dk2" accent1="accent1" accent2="accent2" accent3="accent3" accent4="accent4" accent5="accent5" accent6="accent6" hlink="hlink" folHlink="folHlink"/>
  <p:sldLayoutIdLst>
    <p:sldLayoutId id="2147483736" r:id="rId1"/>
  </p:sldLayoutIdLst>
  <p:txStyles>
    <p:titleStyle>
      <a:lvl1pPr algn="l" defTabSz="914400" rtl="0" eaLnBrk="1" latinLnBrk="0" hangingPunct="1">
        <a:spcBef>
          <a:spcPct val="0"/>
        </a:spcBef>
        <a:buNone/>
        <a:defRPr sz="3800" kern="1200" cap="none" spc="0" baseline="0">
          <a:solidFill>
            <a:schemeClr val="bg1"/>
          </a:solidFill>
          <a:latin typeface="+mj-lt"/>
          <a:ea typeface="Segoe UI Light" panose="020B0502040204020203" pitchFamily="34" charset="0"/>
          <a:cs typeface="Segoe UI Light" panose="020B0502040204020203" pitchFamily="34" charset="0"/>
        </a:defRPr>
      </a:lvl1pPr>
    </p:titleStyle>
    <p:bodyStyle>
      <a:lvl1pPr marL="342900" indent="-342900" algn="l" defTabSz="914400" rtl="0" eaLnBrk="1" latinLnBrk="0" hangingPunct="1">
        <a:spcBef>
          <a:spcPts val="600"/>
        </a:spcBef>
        <a:spcAft>
          <a:spcPts val="300"/>
        </a:spcAft>
        <a:buFont typeface="Arial" panose="020B0604020202020204" pitchFamily="34" charset="0"/>
        <a:buChar char="•"/>
        <a:defRPr sz="26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defTabSz="914400" rtl="0" eaLnBrk="1" latinLnBrk="0" hangingPunct="1">
        <a:spcBef>
          <a:spcPts val="300"/>
        </a:spcBef>
        <a:spcAft>
          <a:spcPts val="300"/>
        </a:spcAft>
        <a:buSzPct val="100000"/>
        <a:buFont typeface="Myriad Pro" pitchFamily="34" charset="0"/>
        <a:buChar char="–"/>
        <a:defRPr sz="22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spcBef>
          <a:spcPts val="300"/>
        </a:spcBef>
        <a:spcAft>
          <a:spcPts val="300"/>
        </a:spcAft>
        <a:buFont typeface="Arial" panose="020B0604020202020204" pitchFamily="34" charset="0"/>
        <a:buChar char="•"/>
        <a:defRPr sz="20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ts val="300"/>
        </a:spcBef>
        <a:spcAft>
          <a:spcPts val="300"/>
        </a:spcAft>
        <a:buFont typeface="Myriad Pro" pitchFamily="34" charset="0"/>
        <a:buChar char="›"/>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ts val="300"/>
        </a:spcBef>
        <a:spcAft>
          <a:spcPts val="300"/>
        </a:spcAft>
        <a:buFont typeface="Arial" panose="020B0604020202020204" pitchFamily="34" charset="0"/>
        <a:buChar char="»"/>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78992"/>
            <a:ext cx="10972800" cy="685800"/>
          </a:xfrm>
          <a:prstGeom prst="rect">
            <a:avLst/>
          </a:prstGeom>
        </p:spPr>
        <p:txBody>
          <a:bodyPr vert="horz" lIns="0" tIns="45720" rIns="0" bIns="45720" rtlCol="0" anchor="t" anchorCtr="0">
            <a:noAutofit/>
          </a:bodyPr>
          <a:lstStyle/>
          <a:p>
            <a:r>
              <a:rPr lang="en-US"/>
              <a:t>Click to edit heading</a:t>
            </a:r>
          </a:p>
        </p:txBody>
      </p:sp>
      <p:sp>
        <p:nvSpPr>
          <p:cNvPr id="3" name="Text Placeholder 2"/>
          <p:cNvSpPr>
            <a:spLocks noGrp="1"/>
          </p:cNvSpPr>
          <p:nvPr>
            <p:ph type="body"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4" name="TextBox 3">
            <a:extLst>
              <a:ext uri="{FF2B5EF4-FFF2-40B4-BE49-F238E27FC236}">
                <a16:creationId xmlns:a16="http://schemas.microsoft.com/office/drawing/2014/main" id="{ACAC4B0E-9992-D6CB-C0DA-7EA0FE7CBA5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tx1"/>
                </a:solidFill>
                <a:latin typeface="+mj-lt"/>
                <a:ea typeface="+mn-lt"/>
                <a:cs typeface="Segoe UI Light"/>
              </a:rPr>
              <a:t>Project Background</a:t>
            </a:r>
            <a:endParaRPr lang="en-US">
              <a:solidFill>
                <a:schemeClr val="tx1"/>
              </a:solidFill>
              <a:latin typeface="+mj-lt"/>
            </a:endParaRPr>
          </a:p>
        </p:txBody>
      </p:sp>
    </p:spTree>
    <p:extLst>
      <p:ext uri="{BB962C8B-B14F-4D97-AF65-F5344CB8AC3E}">
        <p14:creationId xmlns:p14="http://schemas.microsoft.com/office/powerpoint/2010/main" val="3812969262"/>
      </p:ext>
    </p:extLst>
  </p:cSld>
  <p:clrMap bg1="lt1" tx1="dk1" bg2="lt2" tx2="dk2" accent1="accent1" accent2="accent2" accent3="accent3" accent4="accent4" accent5="accent5" accent6="accent6" hlink="hlink" folHlink="folHlink"/>
  <p:sldLayoutIdLst>
    <p:sldLayoutId id="2147483789" r:id="rId1"/>
    <p:sldLayoutId id="2147483760" r:id="rId2"/>
    <p:sldLayoutId id="2147483801" r:id="rId3"/>
    <p:sldLayoutId id="2147483761" r:id="rId4"/>
    <p:sldLayoutId id="2147483764" r:id="rId5"/>
    <p:sldLayoutId id="2147483797" r:id="rId6"/>
    <p:sldLayoutId id="2147483763" r:id="rId7"/>
    <p:sldLayoutId id="2147483792" r:id="rId8"/>
  </p:sldLayoutIdLst>
  <p:txStyles>
    <p:titleStyle>
      <a:lvl1pPr algn="l" defTabSz="914400" rtl="0" eaLnBrk="1" latinLnBrk="0" hangingPunct="1">
        <a:spcBef>
          <a:spcPct val="0"/>
        </a:spcBef>
        <a:buNone/>
        <a:defRPr sz="3600" b="0" kern="1200" spc="0" baseline="0">
          <a:solidFill>
            <a:srgbClr val="5A5A5A"/>
          </a:solidFill>
          <a:latin typeface="+mj-lt"/>
          <a:ea typeface="Segoe UI Light" panose="020B0502040204020203" pitchFamily="34" charset="0"/>
          <a:cs typeface="Segoe UI Light" panose="020B0502040204020203" pitchFamily="34" charset="0"/>
        </a:defRPr>
      </a:lvl1pPr>
    </p:titleStyle>
    <p:body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78992"/>
            <a:ext cx="10972800" cy="685800"/>
          </a:xfrm>
          <a:prstGeom prst="rect">
            <a:avLst/>
          </a:prstGeom>
        </p:spPr>
        <p:txBody>
          <a:bodyPr vert="horz" lIns="0" tIns="45720" rIns="0" bIns="45720" rtlCol="0" anchor="t" anchorCtr="0">
            <a:noAutofit/>
          </a:bodyPr>
          <a:lstStyle/>
          <a:p>
            <a:r>
              <a:rPr lang="en-US"/>
              <a:t>Click to edit heading</a:t>
            </a:r>
          </a:p>
        </p:txBody>
      </p:sp>
      <p:sp>
        <p:nvSpPr>
          <p:cNvPr id="4" name="TextBox 3">
            <a:extLst>
              <a:ext uri="{FF2B5EF4-FFF2-40B4-BE49-F238E27FC236}">
                <a16:creationId xmlns:a16="http://schemas.microsoft.com/office/drawing/2014/main" id="{ACAC4B0E-9992-D6CB-C0DA-7EA0FE7CBA5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tx1"/>
                </a:solidFill>
                <a:latin typeface="+mj-lt"/>
                <a:ea typeface="+mn-lt"/>
                <a:cs typeface="Segoe UI Light"/>
              </a:rPr>
              <a:t>Challenge</a:t>
            </a:r>
            <a:endParaRPr lang="en-US">
              <a:solidFill>
                <a:schemeClr val="tx1"/>
              </a:solidFill>
              <a:latin typeface="+mj-lt"/>
            </a:endParaRPr>
          </a:p>
        </p:txBody>
      </p:sp>
      <p:sp>
        <p:nvSpPr>
          <p:cNvPr id="7" name="Text Placeholder 2">
            <a:extLst>
              <a:ext uri="{FF2B5EF4-FFF2-40B4-BE49-F238E27FC236}">
                <a16:creationId xmlns:a16="http://schemas.microsoft.com/office/drawing/2014/main" id="{7867706A-1909-88AF-E149-7614AD7F5238}"/>
              </a:ext>
            </a:extLst>
          </p:cNvPr>
          <p:cNvSpPr>
            <a:spLocks noGrp="1"/>
          </p:cNvSpPr>
          <p:nvPr>
            <p:ph type="body"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Tree>
    <p:extLst>
      <p:ext uri="{BB962C8B-B14F-4D97-AF65-F5344CB8AC3E}">
        <p14:creationId xmlns:p14="http://schemas.microsoft.com/office/powerpoint/2010/main" val="51813628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5" r:id="rId4"/>
    <p:sldLayoutId id="2147483798" r:id="rId5"/>
    <p:sldLayoutId id="2147483784" r:id="rId6"/>
    <p:sldLayoutId id="2147483793" r:id="rId7"/>
  </p:sldLayoutIdLst>
  <p:txStyles>
    <p:titleStyle>
      <a:lvl1pPr algn="l" defTabSz="914400" rtl="0" eaLnBrk="1" latinLnBrk="0" hangingPunct="1">
        <a:spcBef>
          <a:spcPct val="0"/>
        </a:spcBef>
        <a:buNone/>
        <a:defRPr sz="3600" b="0" kern="1200" spc="0" baseline="0">
          <a:solidFill>
            <a:srgbClr val="5A5A5A"/>
          </a:solidFill>
          <a:latin typeface="+mj-lt"/>
          <a:ea typeface="Segoe UI Light" panose="020B0502040204020203" pitchFamily="34" charset="0"/>
          <a:cs typeface="Segoe UI Light" panose="020B0502040204020203" pitchFamily="34" charset="0"/>
        </a:defRPr>
      </a:lvl1pPr>
    </p:titleStyle>
    <p:body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78992"/>
            <a:ext cx="10972800" cy="685800"/>
          </a:xfrm>
          <a:prstGeom prst="rect">
            <a:avLst/>
          </a:prstGeom>
        </p:spPr>
        <p:txBody>
          <a:bodyPr vert="horz" lIns="0" tIns="45720" rIns="0" bIns="45720" rtlCol="0" anchor="t" anchorCtr="0">
            <a:noAutofit/>
          </a:bodyPr>
          <a:lstStyle/>
          <a:p>
            <a:r>
              <a:rPr lang="en-US"/>
              <a:t>Click to edit heading</a:t>
            </a:r>
          </a:p>
        </p:txBody>
      </p:sp>
      <p:sp>
        <p:nvSpPr>
          <p:cNvPr id="4" name="TextBox 3">
            <a:extLst>
              <a:ext uri="{FF2B5EF4-FFF2-40B4-BE49-F238E27FC236}">
                <a16:creationId xmlns:a16="http://schemas.microsoft.com/office/drawing/2014/main" id="{ACAC4B0E-9992-D6CB-C0DA-7EA0FE7CBA5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tx1"/>
                </a:solidFill>
                <a:latin typeface="+mj-lt"/>
                <a:ea typeface="+mn-lt"/>
                <a:cs typeface="Segoe UI Light"/>
              </a:rPr>
              <a:t>Methods and Approach</a:t>
            </a:r>
            <a:endParaRPr lang="en-US">
              <a:solidFill>
                <a:schemeClr val="tx1"/>
              </a:solidFill>
              <a:latin typeface="+mj-lt"/>
            </a:endParaRPr>
          </a:p>
        </p:txBody>
      </p:sp>
      <p:sp>
        <p:nvSpPr>
          <p:cNvPr id="6" name="Text Placeholder 2">
            <a:extLst>
              <a:ext uri="{FF2B5EF4-FFF2-40B4-BE49-F238E27FC236}">
                <a16:creationId xmlns:a16="http://schemas.microsoft.com/office/drawing/2014/main" id="{3BBDB616-F4CF-0100-729A-223A456959A8}"/>
              </a:ext>
            </a:extLst>
          </p:cNvPr>
          <p:cNvSpPr>
            <a:spLocks noGrp="1"/>
          </p:cNvSpPr>
          <p:nvPr>
            <p:ph type="body"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Tree>
    <p:extLst>
      <p:ext uri="{BB962C8B-B14F-4D97-AF65-F5344CB8AC3E}">
        <p14:creationId xmlns:p14="http://schemas.microsoft.com/office/powerpoint/2010/main" val="2753454103"/>
      </p:ext>
    </p:extLst>
  </p:cSld>
  <p:clrMap bg1="lt1" tx1="dk1" bg2="lt2" tx2="dk2" accent1="accent1" accent2="accent2" accent3="accent3" accent4="accent4" accent5="accent5" accent6="accent6" hlink="hlink" folHlink="folHlink"/>
  <p:sldLayoutIdLst>
    <p:sldLayoutId id="2147483790" r:id="rId1"/>
    <p:sldLayoutId id="2147483773" r:id="rId2"/>
    <p:sldLayoutId id="2147483774" r:id="rId3"/>
    <p:sldLayoutId id="2147483775" r:id="rId4"/>
    <p:sldLayoutId id="2147483786" r:id="rId5"/>
    <p:sldLayoutId id="2147483799" r:id="rId6"/>
    <p:sldLayoutId id="2147483777" r:id="rId7"/>
    <p:sldLayoutId id="2147483794" r:id="rId8"/>
    <p:sldLayoutId id="2147483806" r:id="rId9"/>
  </p:sldLayoutIdLst>
  <p:txStyles>
    <p:titleStyle>
      <a:lvl1pPr algn="l" defTabSz="914400" rtl="0" eaLnBrk="1" latinLnBrk="0" hangingPunct="1">
        <a:spcBef>
          <a:spcPct val="0"/>
        </a:spcBef>
        <a:buNone/>
        <a:defRPr sz="3600" b="0" kern="1200" spc="0" baseline="0">
          <a:solidFill>
            <a:srgbClr val="5A5A5A"/>
          </a:solidFill>
          <a:latin typeface="+mj-lt"/>
          <a:ea typeface="Segoe UI Light" panose="020B0502040204020203" pitchFamily="34" charset="0"/>
          <a:cs typeface="Segoe UI Light" panose="020B0502040204020203" pitchFamily="34" charset="0"/>
        </a:defRPr>
      </a:lvl1pPr>
    </p:titleStyle>
    <p:body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78992"/>
            <a:ext cx="10972800" cy="685800"/>
          </a:xfrm>
          <a:prstGeom prst="rect">
            <a:avLst/>
          </a:prstGeom>
        </p:spPr>
        <p:txBody>
          <a:bodyPr vert="horz" lIns="0" tIns="45720" rIns="0" bIns="45720" rtlCol="0" anchor="t" anchorCtr="0">
            <a:noAutofit/>
          </a:bodyPr>
          <a:lstStyle/>
          <a:p>
            <a:r>
              <a:rPr lang="en-US"/>
              <a:t>Click to edit heading</a:t>
            </a:r>
          </a:p>
        </p:txBody>
      </p:sp>
      <p:sp>
        <p:nvSpPr>
          <p:cNvPr id="4" name="TextBox 3">
            <a:extLst>
              <a:ext uri="{FF2B5EF4-FFF2-40B4-BE49-F238E27FC236}">
                <a16:creationId xmlns:a16="http://schemas.microsoft.com/office/drawing/2014/main" id="{ACAC4B0E-9992-D6CB-C0DA-7EA0FE7CBA5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tx1"/>
                </a:solidFill>
                <a:latin typeface="+mj-lt"/>
                <a:ea typeface="+mn-lt"/>
                <a:cs typeface="Segoe UI Light"/>
              </a:rPr>
              <a:t>Conclusion</a:t>
            </a:r>
            <a:endParaRPr lang="en-US">
              <a:solidFill>
                <a:schemeClr val="tx1"/>
              </a:solidFill>
              <a:latin typeface="+mj-lt"/>
            </a:endParaRPr>
          </a:p>
        </p:txBody>
      </p:sp>
      <p:sp>
        <p:nvSpPr>
          <p:cNvPr id="5" name="Text Placeholder 2">
            <a:extLst>
              <a:ext uri="{FF2B5EF4-FFF2-40B4-BE49-F238E27FC236}">
                <a16:creationId xmlns:a16="http://schemas.microsoft.com/office/drawing/2014/main" id="{2926ABAC-8BDB-1147-150B-60A8F06691C3}"/>
              </a:ext>
            </a:extLst>
          </p:cNvPr>
          <p:cNvSpPr>
            <a:spLocks noGrp="1"/>
          </p:cNvSpPr>
          <p:nvPr>
            <p:ph type="body"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Tree>
    <p:extLst>
      <p:ext uri="{BB962C8B-B14F-4D97-AF65-F5344CB8AC3E}">
        <p14:creationId xmlns:p14="http://schemas.microsoft.com/office/powerpoint/2010/main" val="3464997674"/>
      </p:ext>
    </p:extLst>
  </p:cSld>
  <p:clrMap bg1="lt1" tx1="dk1" bg2="lt2" tx2="dk2" accent1="accent1" accent2="accent2" accent3="accent3" accent4="accent4" accent5="accent5" accent6="accent6" hlink="hlink" folHlink="folHlink"/>
  <p:sldLayoutIdLst>
    <p:sldLayoutId id="2147483791" r:id="rId1"/>
    <p:sldLayoutId id="2147483767" r:id="rId2"/>
    <p:sldLayoutId id="2147483768" r:id="rId3"/>
    <p:sldLayoutId id="2147483771" r:id="rId4"/>
    <p:sldLayoutId id="2147483787" r:id="rId5"/>
    <p:sldLayoutId id="2147483800" r:id="rId6"/>
    <p:sldLayoutId id="2147483770" r:id="rId7"/>
    <p:sldLayoutId id="2147483795" r:id="rId8"/>
    <p:sldLayoutId id="2147483788" r:id="rId9"/>
    <p:sldLayoutId id="2147483796" r:id="rId10"/>
    <p:sldLayoutId id="2147483804" r:id="rId11"/>
  </p:sldLayoutIdLst>
  <p:txStyles>
    <p:titleStyle>
      <a:lvl1pPr algn="l" defTabSz="914400" rtl="0" eaLnBrk="1" latinLnBrk="0" hangingPunct="1">
        <a:spcBef>
          <a:spcPct val="0"/>
        </a:spcBef>
        <a:buNone/>
        <a:defRPr sz="3600" b="0" kern="1200" spc="0" baseline="0">
          <a:solidFill>
            <a:srgbClr val="5A5A5A"/>
          </a:solidFill>
          <a:latin typeface="+mj-lt"/>
          <a:ea typeface="Segoe UI Light" panose="020B0502040204020203" pitchFamily="34" charset="0"/>
          <a:cs typeface="Segoe UI Light" panose="020B0502040204020203" pitchFamily="34" charset="0"/>
        </a:defRPr>
      </a:lvl1pPr>
    </p:titleStyle>
    <p:body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Layout" Target="../slideLayouts/slideLayout21.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image" Target="../media/image43.jpe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31.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1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20.xml"/><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22.sv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70823F-8C11-EB1B-0512-15A7428D1235}"/>
              </a:ext>
            </a:extLst>
          </p:cNvPr>
          <p:cNvSpPr>
            <a:spLocks noGrp="1"/>
          </p:cNvSpPr>
          <p:nvPr>
            <p:ph type="title"/>
          </p:nvPr>
        </p:nvSpPr>
        <p:spPr>
          <a:xfrm>
            <a:off x="593725" y="1353312"/>
            <a:ext cx="10972800" cy="2880360"/>
          </a:xfrm>
        </p:spPr>
        <p:txBody>
          <a:bodyPr/>
          <a:lstStyle/>
          <a:p>
            <a:r>
              <a:rPr lang="en-US"/>
              <a:t>Implementation of a Drum Removal Pilot Study in Torch Lake, Michigan</a:t>
            </a:r>
          </a:p>
        </p:txBody>
      </p:sp>
      <p:sp>
        <p:nvSpPr>
          <p:cNvPr id="9" name="Text Placeholder 8">
            <a:extLst>
              <a:ext uri="{FF2B5EF4-FFF2-40B4-BE49-F238E27FC236}">
                <a16:creationId xmlns:a16="http://schemas.microsoft.com/office/drawing/2014/main" id="{18AC2328-33D1-31ED-18AD-85CE5F06739B}"/>
              </a:ext>
            </a:extLst>
          </p:cNvPr>
          <p:cNvSpPr>
            <a:spLocks noGrp="1"/>
          </p:cNvSpPr>
          <p:nvPr>
            <p:ph type="body" sz="quarter" idx="10"/>
          </p:nvPr>
        </p:nvSpPr>
        <p:spPr/>
        <p:txBody>
          <a:bodyPr/>
          <a:lstStyle/>
          <a:p>
            <a:r>
              <a:rPr lang="en-US">
                <a:latin typeface="+mj-lt"/>
              </a:rPr>
              <a:t>Presented by: Paul LaRosa, PE, Anchor QEA</a:t>
            </a:r>
          </a:p>
          <a:p>
            <a:r>
              <a:rPr lang="en-US" sz="1400">
                <a:latin typeface="+mj-lt"/>
              </a:rPr>
              <a:t>Collaborators: </a:t>
            </a:r>
            <a:r>
              <a:rPr lang="en-US" sz="1400">
                <a:effectLst/>
                <a:latin typeface="+mj-lt"/>
                <a:ea typeface="Calibri" panose="020F0502020204030204" pitchFamily="34" charset="0"/>
                <a:cs typeface="Times New Roman" panose="02020603050405020304" pitchFamily="18" charset="0"/>
              </a:rPr>
              <a:t>Billie-Jo Gauley and Scott Inman, Anchor QEA</a:t>
            </a:r>
          </a:p>
          <a:p>
            <a:r>
              <a:rPr lang="en-US" sz="1400">
                <a:effectLst/>
                <a:latin typeface="+mj-lt"/>
                <a:ea typeface="Calibri" panose="020F0502020204030204" pitchFamily="34" charset="0"/>
                <a:cs typeface="Times New Roman" panose="02020603050405020304" pitchFamily="18" charset="0"/>
              </a:rPr>
              <a:t>Jessica Telano, Honeywell</a:t>
            </a:r>
          </a:p>
          <a:p>
            <a:r>
              <a:rPr lang="en-US" sz="1400">
                <a:effectLst/>
                <a:latin typeface="+mj-lt"/>
                <a:ea typeface="Calibri" panose="020F0502020204030204" pitchFamily="34" charset="0"/>
                <a:cs typeface="Times New Roman" panose="02020603050405020304" pitchFamily="18" charset="0"/>
              </a:rPr>
              <a:t>Heather Williams and Crawford White, USEPA GLNPO</a:t>
            </a:r>
          </a:p>
          <a:p>
            <a:r>
              <a:rPr lang="en-US" sz="1400">
                <a:latin typeface="+mj-lt"/>
                <a:ea typeface="Calibri" panose="020F0502020204030204" pitchFamily="34" charset="0"/>
                <a:cs typeface="Times New Roman" panose="02020603050405020304" pitchFamily="18" charset="0"/>
              </a:rPr>
              <a:t>Art Peitsch, EA Engineering, Science, and Technology, Inc., PBC</a:t>
            </a:r>
          </a:p>
          <a:p>
            <a:r>
              <a:rPr lang="en-US" sz="1400">
                <a:effectLst/>
                <a:latin typeface="+mj-lt"/>
                <a:ea typeface="Calibri" panose="020F0502020204030204" pitchFamily="34" charset="0"/>
                <a:cs typeface="Times New Roman" panose="02020603050405020304" pitchFamily="18" charset="0"/>
              </a:rPr>
              <a:t>Dustin Bauman, JF Brennan</a:t>
            </a:r>
          </a:p>
        </p:txBody>
      </p:sp>
      <p:pic>
        <p:nvPicPr>
          <p:cNvPr id="2" name="Picture Placeholder 3">
            <a:extLst>
              <a:ext uri="{FF2B5EF4-FFF2-40B4-BE49-F238E27FC236}">
                <a16:creationId xmlns:a16="http://schemas.microsoft.com/office/drawing/2014/main" id="{31B5ADBA-A8B9-0ABF-F712-E897002B9D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433" t="-38898" r="-4978" b="-22301"/>
          <a:stretch/>
        </p:blipFill>
        <p:spPr>
          <a:xfrm>
            <a:off x="7246840" y="4882101"/>
            <a:ext cx="2446833" cy="672879"/>
          </a:xfrm>
          <a:prstGeom prst="rect">
            <a:avLst/>
          </a:prstGeom>
        </p:spPr>
      </p:pic>
      <p:pic>
        <p:nvPicPr>
          <p:cNvPr id="5" name="Picture 4" descr="A blue and black logo&#10;&#10;Description automatically generated">
            <a:extLst>
              <a:ext uri="{FF2B5EF4-FFF2-40B4-BE49-F238E27FC236}">
                <a16:creationId xmlns:a16="http://schemas.microsoft.com/office/drawing/2014/main" id="{1E326F84-4F64-8502-D579-0E4D7B0F0E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64291" y="4941045"/>
            <a:ext cx="1638175" cy="502920"/>
          </a:xfrm>
          <a:prstGeom prst="rect">
            <a:avLst/>
          </a:prstGeom>
        </p:spPr>
      </p:pic>
      <p:pic>
        <p:nvPicPr>
          <p:cNvPr id="6" name="Picture 5" descr="A black and white triangle with a white rectangle&#10;&#10;Description automatically generated">
            <a:extLst>
              <a:ext uri="{FF2B5EF4-FFF2-40B4-BE49-F238E27FC236}">
                <a16:creationId xmlns:a16="http://schemas.microsoft.com/office/drawing/2014/main" id="{91233E5D-3526-09D3-B925-699445000C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5844" y="5700489"/>
            <a:ext cx="1047829" cy="502920"/>
          </a:xfrm>
          <a:prstGeom prst="rect">
            <a:avLst/>
          </a:prstGeom>
        </p:spPr>
      </p:pic>
      <p:pic>
        <p:nvPicPr>
          <p:cNvPr id="13" name="Picture 12" descr="A logo with a black background&#10;&#10;Description automatically generated">
            <a:extLst>
              <a:ext uri="{FF2B5EF4-FFF2-40B4-BE49-F238E27FC236}">
                <a16:creationId xmlns:a16="http://schemas.microsoft.com/office/drawing/2014/main" id="{BD032E76-5E05-EB4B-6F39-A51D9A2B51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87418" y="5700489"/>
            <a:ext cx="2151133" cy="502920"/>
          </a:xfrm>
          <a:prstGeom prst="rect">
            <a:avLst/>
          </a:prstGeom>
        </p:spPr>
      </p:pic>
    </p:spTree>
    <p:extLst>
      <p:ext uri="{BB962C8B-B14F-4D97-AF65-F5344CB8AC3E}">
        <p14:creationId xmlns:p14="http://schemas.microsoft.com/office/powerpoint/2010/main" val="3874580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7E3A263-C925-A0B0-1B04-E5AE07B78F86}"/>
              </a:ext>
            </a:extLst>
          </p:cNvPr>
          <p:cNvSpPr>
            <a:spLocks noGrp="1"/>
          </p:cNvSpPr>
          <p:nvPr>
            <p:ph type="pic" sz="quarter" idx="10"/>
          </p:nvPr>
        </p:nvSpPr>
        <p:spPr/>
        <p:txBody>
          <a:bodyPr/>
          <a:lstStyle/>
          <a:p>
            <a:endParaRPr lang="en-US"/>
          </a:p>
        </p:txBody>
      </p:sp>
      <p:sp>
        <p:nvSpPr>
          <p:cNvPr id="8" name="Text Placeholder 7">
            <a:extLst>
              <a:ext uri="{FF2B5EF4-FFF2-40B4-BE49-F238E27FC236}">
                <a16:creationId xmlns:a16="http://schemas.microsoft.com/office/drawing/2014/main" id="{93EDCBB1-008F-28DD-BD10-B6E8C8BA0AE5}"/>
              </a:ext>
            </a:extLst>
          </p:cNvPr>
          <p:cNvSpPr>
            <a:spLocks noGrp="1"/>
          </p:cNvSpPr>
          <p:nvPr>
            <p:ph type="body" sz="quarter" idx="11"/>
          </p:nvPr>
        </p:nvSpPr>
        <p:spPr/>
        <p:txBody>
          <a:bodyPr/>
          <a:lstStyle/>
          <a:p>
            <a:endParaRPr lang="en-US"/>
          </a:p>
        </p:txBody>
      </p:sp>
      <p:pic>
        <p:nvPicPr>
          <p:cNvPr id="6" name="Picture 5" descr="A crane lifting a boat in the water&#10;&#10;Description automatically generated">
            <a:extLst>
              <a:ext uri="{FF2B5EF4-FFF2-40B4-BE49-F238E27FC236}">
                <a16:creationId xmlns:a16="http://schemas.microsoft.com/office/drawing/2014/main" id="{610305F1-7417-CC0C-0F9D-9F1015DF8026}"/>
              </a:ext>
            </a:extLst>
          </p:cNvPr>
          <p:cNvPicPr>
            <a:picLocks noChangeAspect="1"/>
          </p:cNvPicPr>
          <p:nvPr/>
        </p:nvPicPr>
        <p:blipFill>
          <a:blip r:embed="rId2" cstate="print">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9" name="Text Placeholder 2">
            <a:extLst>
              <a:ext uri="{FF2B5EF4-FFF2-40B4-BE49-F238E27FC236}">
                <a16:creationId xmlns:a16="http://schemas.microsoft.com/office/drawing/2014/main" id="{F652C441-5B76-258D-F677-0AAEEEB9A4BF}"/>
              </a:ext>
            </a:extLst>
          </p:cNvPr>
          <p:cNvSpPr>
            <a:spLocks noGrp="1"/>
          </p:cNvSpPr>
          <p:nvPr>
            <p:ph type="body" sz="quarter" idx="11"/>
          </p:nvPr>
        </p:nvSpPr>
        <p:spPr>
          <a:xfrm>
            <a:off x="108583" y="6247765"/>
            <a:ext cx="12083417" cy="476250"/>
          </a:xfrm>
        </p:spPr>
        <p:txBody>
          <a:bodyPr/>
          <a:lstStyle/>
          <a:p>
            <a:pPr marL="0" indent="0">
              <a:buNone/>
            </a:pPr>
            <a:r>
              <a:rPr lang="en-US" sz="2000">
                <a:solidFill>
                  <a:schemeClr val="bg1"/>
                </a:solidFill>
                <a:latin typeface="+mj-lt"/>
              </a:rPr>
              <a:t>Mechanical Removal Operations with 3-Cubic-Yard Environmental Bucket</a:t>
            </a:r>
          </a:p>
        </p:txBody>
      </p:sp>
    </p:spTree>
    <p:extLst>
      <p:ext uri="{BB962C8B-B14F-4D97-AF65-F5344CB8AC3E}">
        <p14:creationId xmlns:p14="http://schemas.microsoft.com/office/powerpoint/2010/main" val="2784302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FAC753D0-4F1C-0A49-04CC-E025D2D3EF06}"/>
              </a:ext>
            </a:extLst>
          </p:cNvPr>
          <p:cNvPicPr>
            <a:picLocks noGrp="1" noChangeAspect="1"/>
          </p:cNvPicPr>
          <p:nvPr>
            <p:ph type="pic" sz="quarter" idx="12"/>
          </p:nvPr>
        </p:nvPicPr>
        <p:blipFill>
          <a:blip r:embed="rId3"/>
          <a:srcRect t="5162" b="3644"/>
          <a:stretch/>
        </p:blipFill>
        <p:spPr>
          <a:xfrm>
            <a:off x="6414016" y="1458530"/>
            <a:ext cx="5167312" cy="4593888"/>
          </a:xfrm>
          <a:prstGeom prst="rect">
            <a:avLst/>
          </a:prstGeom>
          <a:ln>
            <a:solidFill>
              <a:schemeClr val="bg1">
                <a:lumMod val="50000"/>
              </a:schemeClr>
            </a:solidFill>
          </a:ln>
        </p:spPr>
      </p:pic>
      <p:sp>
        <p:nvSpPr>
          <p:cNvPr id="13" name="Title 12">
            <a:extLst>
              <a:ext uri="{FF2B5EF4-FFF2-40B4-BE49-F238E27FC236}">
                <a16:creationId xmlns:a16="http://schemas.microsoft.com/office/drawing/2014/main" id="{7895ED02-E703-C7C1-50F4-6BB31D88CB54}"/>
              </a:ext>
            </a:extLst>
          </p:cNvPr>
          <p:cNvSpPr>
            <a:spLocks noGrp="1"/>
          </p:cNvSpPr>
          <p:nvPr>
            <p:ph type="title"/>
          </p:nvPr>
        </p:nvSpPr>
        <p:spPr/>
        <p:txBody>
          <a:bodyPr/>
          <a:lstStyle/>
          <a:p>
            <a:r>
              <a:rPr lang="en-US" sz="3600"/>
              <a:t>Turbidity Controls</a:t>
            </a:r>
          </a:p>
        </p:txBody>
      </p:sp>
      <p:sp>
        <p:nvSpPr>
          <p:cNvPr id="14" name="Content Placeholder 13">
            <a:extLst>
              <a:ext uri="{FF2B5EF4-FFF2-40B4-BE49-F238E27FC236}">
                <a16:creationId xmlns:a16="http://schemas.microsoft.com/office/drawing/2014/main" id="{4EEFF428-1954-B8DE-4021-E87AE37CBF68}"/>
              </a:ext>
            </a:extLst>
          </p:cNvPr>
          <p:cNvSpPr>
            <a:spLocks noGrp="1"/>
          </p:cNvSpPr>
          <p:nvPr>
            <p:ph idx="1"/>
          </p:nvPr>
        </p:nvSpPr>
        <p:spPr/>
        <p:txBody>
          <a:bodyPr/>
          <a:lstStyle/>
          <a:p>
            <a:pPr marL="342900" indent="-342900">
              <a:spcBef>
                <a:spcPts val="600"/>
              </a:spcBef>
              <a:spcAft>
                <a:spcPts val="600"/>
              </a:spcAft>
              <a:buClr>
                <a:srgbClr val="5A5A5A"/>
              </a:buClr>
              <a:buFont typeface="Arial"/>
              <a:buChar char="•"/>
            </a:pPr>
            <a:r>
              <a:rPr lang="en-US" sz="2400"/>
              <a:t>Areas 1 and 2</a:t>
            </a:r>
          </a:p>
          <a:p>
            <a:pPr marL="631825" lvl="2" indent="-245745">
              <a:lnSpc>
                <a:spcPct val="110000"/>
              </a:lnSpc>
              <a:spcAft>
                <a:spcPts val="600"/>
              </a:spcAft>
              <a:buClr>
                <a:srgbClr val="5A5A5A"/>
              </a:buClr>
              <a:buFont typeface="Arial" panose="020B0604020202020204" pitchFamily="34" charset="0"/>
              <a:buChar char="‒"/>
              <a:defRPr/>
            </a:pPr>
            <a:r>
              <a:rPr lang="en-US" sz="2000"/>
              <a:t>Fixed-perimeter </a:t>
            </a:r>
            <a:r>
              <a:rPr lang="en-US" sz="2000">
                <a:solidFill>
                  <a:srgbClr val="FF0000"/>
                </a:solidFill>
              </a:rPr>
              <a:t>turbidity curtain</a:t>
            </a:r>
          </a:p>
          <a:p>
            <a:pPr marL="631825" lvl="2" indent="-245745">
              <a:lnSpc>
                <a:spcPct val="110000"/>
              </a:lnSpc>
              <a:spcAft>
                <a:spcPts val="600"/>
              </a:spcAft>
              <a:buClr>
                <a:srgbClr val="5A5A5A"/>
              </a:buClr>
              <a:buFont typeface="Arial" panose="020B0604020202020204" pitchFamily="34" charset="0"/>
              <a:buChar char="‒"/>
              <a:defRPr/>
            </a:pPr>
            <a:r>
              <a:rPr lang="en-US" sz="2000"/>
              <a:t>Small section of a fixed </a:t>
            </a:r>
            <a:r>
              <a:rPr lang="en-US" sz="2000">
                <a:solidFill>
                  <a:srgbClr val="00B050"/>
                </a:solidFill>
              </a:rPr>
              <a:t>bubble curtain</a:t>
            </a:r>
          </a:p>
          <a:p>
            <a:pPr marL="342900" marR="0" indent="-342900">
              <a:lnSpc>
                <a:spcPct val="110000"/>
              </a:lnSpc>
              <a:spcBef>
                <a:spcPts val="600"/>
              </a:spcBef>
              <a:spcAft>
                <a:spcPts val="600"/>
              </a:spcAft>
              <a:buClr>
                <a:srgbClr val="5A5A5A"/>
              </a:buClr>
              <a:buFont typeface="Arial"/>
              <a:buChar char="•"/>
            </a:pPr>
            <a:r>
              <a:rPr lang="en-US" sz="2400"/>
              <a:t>Area 3</a:t>
            </a:r>
            <a:endParaRPr lang="en-US" sz="2400">
              <a:cs typeface="Arial"/>
            </a:endParaRPr>
          </a:p>
          <a:p>
            <a:pPr marL="631825" lvl="2" indent="-245745">
              <a:lnSpc>
                <a:spcPct val="110000"/>
              </a:lnSpc>
              <a:spcAft>
                <a:spcPts val="600"/>
              </a:spcAft>
              <a:buClr>
                <a:srgbClr val="5A5A5A"/>
              </a:buClr>
              <a:buFont typeface="Arial" panose="020B0604020202020204" pitchFamily="34" charset="0"/>
              <a:buChar char="‒"/>
              <a:defRPr/>
            </a:pPr>
            <a:r>
              <a:rPr lang="en-US" sz="2000"/>
              <a:t>Fixed-perimeter </a:t>
            </a:r>
            <a:r>
              <a:rPr lang="en-US" sz="2000">
                <a:solidFill>
                  <a:srgbClr val="00B050"/>
                </a:solidFill>
              </a:rPr>
              <a:t>bubble curtain</a:t>
            </a:r>
          </a:p>
          <a:p>
            <a:pPr marL="631825" lvl="2" indent="-245745">
              <a:lnSpc>
                <a:spcPct val="110000"/>
              </a:lnSpc>
              <a:spcAft>
                <a:spcPts val="600"/>
              </a:spcAft>
              <a:buClr>
                <a:srgbClr val="5A5A5A"/>
              </a:buClr>
              <a:buFont typeface="Arial" panose="020B0604020202020204" pitchFamily="34" charset="0"/>
              <a:buChar char="‒"/>
              <a:defRPr/>
            </a:pPr>
            <a:r>
              <a:rPr lang="en-US" sz="2000">
                <a:solidFill>
                  <a:srgbClr val="00B0F0"/>
                </a:solidFill>
              </a:rPr>
              <a:t>Mobile turbidity curtain </a:t>
            </a:r>
            <a:r>
              <a:rPr lang="en-US" sz="2000"/>
              <a:t>(“moon pool”)</a:t>
            </a:r>
          </a:p>
          <a:p>
            <a:pPr marL="342900" lvl="1" indent="-342900">
              <a:lnSpc>
                <a:spcPct val="110000"/>
              </a:lnSpc>
              <a:spcBef>
                <a:spcPts val="600"/>
              </a:spcBef>
              <a:spcAft>
                <a:spcPts val="600"/>
              </a:spcAft>
              <a:buClr>
                <a:srgbClr val="5A5A5A"/>
              </a:buClr>
              <a:buFont typeface="Arial"/>
              <a:buChar char="•"/>
              <a:defRPr/>
            </a:pPr>
            <a:r>
              <a:rPr lang="en-US" sz="2400"/>
              <a:t>Water Intake</a:t>
            </a:r>
          </a:p>
          <a:p>
            <a:pPr marL="631825" lvl="2" indent="-245745">
              <a:lnSpc>
                <a:spcPct val="110000"/>
              </a:lnSpc>
              <a:spcAft>
                <a:spcPts val="600"/>
              </a:spcAft>
              <a:buClr>
                <a:srgbClr val="5A5A5A"/>
              </a:buClr>
              <a:buFont typeface="Arial" panose="020B0604020202020204" pitchFamily="34" charset="0"/>
              <a:buChar char="‒"/>
              <a:defRPr/>
            </a:pPr>
            <a:r>
              <a:rPr lang="en-US" sz="2000"/>
              <a:t>Fixed-deflector </a:t>
            </a:r>
            <a:r>
              <a:rPr lang="en-US" sz="2000">
                <a:solidFill>
                  <a:srgbClr val="FF0000"/>
                </a:solidFill>
              </a:rPr>
              <a:t>turbidity curtain</a:t>
            </a:r>
          </a:p>
          <a:p>
            <a:pPr marL="231775" lvl="1" indent="-245745">
              <a:lnSpc>
                <a:spcPct val="110000"/>
              </a:lnSpc>
              <a:spcAft>
                <a:spcPts val="600"/>
              </a:spcAft>
              <a:buClr>
                <a:schemeClr val="tx1"/>
              </a:buClr>
              <a:buFont typeface="Arial" panose="020B0604020202020204" pitchFamily="34" charset="0"/>
              <a:buChar char="‒"/>
              <a:defRPr/>
            </a:pPr>
            <a:endParaRPr lang="en-US" sz="1800"/>
          </a:p>
        </p:txBody>
      </p:sp>
      <p:sp>
        <p:nvSpPr>
          <p:cNvPr id="16" name="Text Placeholder 15">
            <a:extLst>
              <a:ext uri="{FF2B5EF4-FFF2-40B4-BE49-F238E27FC236}">
                <a16:creationId xmlns:a16="http://schemas.microsoft.com/office/drawing/2014/main" id="{F4A4DC83-A749-483D-10BC-6BBB8A4BB2F7}"/>
              </a:ext>
            </a:extLst>
          </p:cNvPr>
          <p:cNvSpPr>
            <a:spLocks noGrp="1"/>
          </p:cNvSpPr>
          <p:nvPr>
            <p:ph type="body" sz="quarter" idx="13"/>
          </p:nvPr>
        </p:nvSpPr>
        <p:spPr>
          <a:xfrm>
            <a:off x="6319426" y="6158792"/>
            <a:ext cx="5167312" cy="198408"/>
          </a:xfrm>
        </p:spPr>
        <p:txBody>
          <a:bodyPr/>
          <a:lstStyle/>
          <a:p>
            <a:r>
              <a:rPr lang="en-US" sz="1600"/>
              <a:t>Design Turbidity Control Layout</a:t>
            </a:r>
          </a:p>
        </p:txBody>
      </p:sp>
      <p:grpSp>
        <p:nvGrpSpPr>
          <p:cNvPr id="50" name="Group 49">
            <a:extLst>
              <a:ext uri="{FF2B5EF4-FFF2-40B4-BE49-F238E27FC236}">
                <a16:creationId xmlns:a16="http://schemas.microsoft.com/office/drawing/2014/main" id="{99C0B949-CF30-4616-FF7F-A006A33E8B27}"/>
              </a:ext>
            </a:extLst>
          </p:cNvPr>
          <p:cNvGrpSpPr/>
          <p:nvPr/>
        </p:nvGrpSpPr>
        <p:grpSpPr>
          <a:xfrm>
            <a:off x="6562725" y="1666397"/>
            <a:ext cx="5034915" cy="4371326"/>
            <a:chOff x="6562725" y="1666397"/>
            <a:chExt cx="5034915" cy="4371326"/>
          </a:xfrm>
        </p:grpSpPr>
        <p:sp>
          <p:nvSpPr>
            <p:cNvPr id="3" name="Freeform: Shape 2">
              <a:extLst>
                <a:ext uri="{FF2B5EF4-FFF2-40B4-BE49-F238E27FC236}">
                  <a16:creationId xmlns:a16="http://schemas.microsoft.com/office/drawing/2014/main" id="{3C63EA68-7697-C978-DA58-A1C2E17454F2}"/>
                </a:ext>
              </a:extLst>
            </p:cNvPr>
            <p:cNvSpPr/>
            <p:nvPr/>
          </p:nvSpPr>
          <p:spPr>
            <a:xfrm>
              <a:off x="6767972" y="3932979"/>
              <a:ext cx="2856176" cy="1405140"/>
            </a:xfrm>
            <a:custGeom>
              <a:avLst/>
              <a:gdLst>
                <a:gd name="connsiteX0" fmla="*/ 0 w 2856176"/>
                <a:gd name="connsiteY0" fmla="*/ 31775 h 1405140"/>
                <a:gd name="connsiteX1" fmla="*/ 1412201 w 2856176"/>
                <a:gd name="connsiteY1" fmla="*/ 1323938 h 1405140"/>
                <a:gd name="connsiteX2" fmla="*/ 1475750 w 2856176"/>
                <a:gd name="connsiteY2" fmla="*/ 1355713 h 1405140"/>
                <a:gd name="connsiteX3" fmla="*/ 1549891 w 2856176"/>
                <a:gd name="connsiteY3" fmla="*/ 1387487 h 1405140"/>
                <a:gd name="connsiteX4" fmla="*/ 1662867 w 2856176"/>
                <a:gd name="connsiteY4" fmla="*/ 1405140 h 1405140"/>
                <a:gd name="connsiteX5" fmla="*/ 1804087 w 2856176"/>
                <a:gd name="connsiteY5" fmla="*/ 1394548 h 1405140"/>
                <a:gd name="connsiteX6" fmla="*/ 1892349 w 2856176"/>
                <a:gd name="connsiteY6" fmla="*/ 1362774 h 1405140"/>
                <a:gd name="connsiteX7" fmla="*/ 1998264 w 2856176"/>
                <a:gd name="connsiteY7" fmla="*/ 1299225 h 1405140"/>
                <a:gd name="connsiteX8" fmla="*/ 2418394 w 2856176"/>
                <a:gd name="connsiteY8" fmla="*/ 967358 h 1405140"/>
                <a:gd name="connsiteX9" fmla="*/ 2541962 w 2856176"/>
                <a:gd name="connsiteY9" fmla="*/ 815546 h 1405140"/>
                <a:gd name="connsiteX10" fmla="*/ 2707895 w 2856176"/>
                <a:gd name="connsiteY10" fmla="*/ 593124 h 1405140"/>
                <a:gd name="connsiteX11" fmla="*/ 2824402 w 2856176"/>
                <a:gd name="connsiteY11" fmla="*/ 370703 h 1405140"/>
                <a:gd name="connsiteX12" fmla="*/ 2856176 w 2856176"/>
                <a:gd name="connsiteY12" fmla="*/ 254196 h 1405140"/>
                <a:gd name="connsiteX13" fmla="*/ 2849115 w 2856176"/>
                <a:gd name="connsiteY13" fmla="*/ 148281 h 1405140"/>
                <a:gd name="connsiteX14" fmla="*/ 2817341 w 2856176"/>
                <a:gd name="connsiteY14" fmla="*/ 63549 h 1405140"/>
                <a:gd name="connsiteX15" fmla="*/ 2774975 w 2856176"/>
                <a:gd name="connsiteY15" fmla="*/ 0 h 140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56176" h="1405140">
                  <a:moveTo>
                    <a:pt x="0" y="31775"/>
                  </a:moveTo>
                  <a:lnTo>
                    <a:pt x="1412201" y="1323938"/>
                  </a:lnTo>
                  <a:lnTo>
                    <a:pt x="1475750" y="1355713"/>
                  </a:lnTo>
                  <a:lnTo>
                    <a:pt x="1549891" y="1387487"/>
                  </a:lnTo>
                  <a:lnTo>
                    <a:pt x="1662867" y="1405140"/>
                  </a:lnTo>
                  <a:lnTo>
                    <a:pt x="1804087" y="1394548"/>
                  </a:lnTo>
                  <a:lnTo>
                    <a:pt x="1892349" y="1362774"/>
                  </a:lnTo>
                  <a:lnTo>
                    <a:pt x="1998264" y="1299225"/>
                  </a:lnTo>
                  <a:lnTo>
                    <a:pt x="2418394" y="967358"/>
                  </a:lnTo>
                  <a:lnTo>
                    <a:pt x="2541962" y="815546"/>
                  </a:lnTo>
                  <a:lnTo>
                    <a:pt x="2707895" y="593124"/>
                  </a:lnTo>
                  <a:lnTo>
                    <a:pt x="2824402" y="370703"/>
                  </a:lnTo>
                  <a:lnTo>
                    <a:pt x="2856176" y="254196"/>
                  </a:lnTo>
                  <a:lnTo>
                    <a:pt x="2849115" y="148281"/>
                  </a:lnTo>
                  <a:lnTo>
                    <a:pt x="2817341" y="63549"/>
                  </a:lnTo>
                  <a:lnTo>
                    <a:pt x="2774975" y="0"/>
                  </a:lnTo>
                </a:path>
              </a:pathLst>
            </a:cu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4C6F0FEA-9738-4207-DA24-99890CE905AF}"/>
                </a:ext>
              </a:extLst>
            </p:cNvPr>
            <p:cNvSpPr/>
            <p:nvPr/>
          </p:nvSpPr>
          <p:spPr>
            <a:xfrm>
              <a:off x="8593242" y="3106842"/>
              <a:ext cx="466026" cy="409538"/>
            </a:xfrm>
            <a:custGeom>
              <a:avLst/>
              <a:gdLst>
                <a:gd name="connsiteX0" fmla="*/ 0 w 466026"/>
                <a:gd name="connsiteY0" fmla="*/ 0 h 409538"/>
                <a:gd name="connsiteX1" fmla="*/ 466026 w 466026"/>
                <a:gd name="connsiteY1" fmla="*/ 409538 h 409538"/>
                <a:gd name="connsiteX2" fmla="*/ 466026 w 466026"/>
                <a:gd name="connsiteY2" fmla="*/ 409538 h 409538"/>
              </a:gdLst>
              <a:ahLst/>
              <a:cxnLst>
                <a:cxn ang="0">
                  <a:pos x="connsiteX0" y="connsiteY0"/>
                </a:cxn>
                <a:cxn ang="0">
                  <a:pos x="connsiteX1" y="connsiteY1"/>
                </a:cxn>
                <a:cxn ang="0">
                  <a:pos x="connsiteX2" y="connsiteY2"/>
                </a:cxn>
              </a:cxnLst>
              <a:rect l="l" t="t" r="r" b="b"/>
              <a:pathLst>
                <a:path w="466026" h="409538">
                  <a:moveTo>
                    <a:pt x="0" y="0"/>
                  </a:moveTo>
                  <a:lnTo>
                    <a:pt x="466026" y="409538"/>
                  </a:lnTo>
                  <a:lnTo>
                    <a:pt x="466026" y="409538"/>
                  </a:lnTo>
                </a:path>
              </a:pathLst>
            </a:cu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C74C790C-A189-4DE7-6CAE-BAA8F7FBDE3E}"/>
                </a:ext>
              </a:extLst>
            </p:cNvPr>
            <p:cNvSpPr/>
            <p:nvPr/>
          </p:nvSpPr>
          <p:spPr>
            <a:xfrm>
              <a:off x="9016902" y="3572868"/>
              <a:ext cx="480148" cy="416599"/>
            </a:xfrm>
            <a:custGeom>
              <a:avLst/>
              <a:gdLst>
                <a:gd name="connsiteX0" fmla="*/ 0 w 480148"/>
                <a:gd name="connsiteY0" fmla="*/ 0 h 416599"/>
                <a:gd name="connsiteX1" fmla="*/ 480148 w 480148"/>
                <a:gd name="connsiteY1" fmla="*/ 416599 h 416599"/>
              </a:gdLst>
              <a:ahLst/>
              <a:cxnLst>
                <a:cxn ang="0">
                  <a:pos x="connsiteX0" y="connsiteY0"/>
                </a:cxn>
                <a:cxn ang="0">
                  <a:pos x="connsiteX1" y="connsiteY1"/>
                </a:cxn>
              </a:cxnLst>
              <a:rect l="l" t="t" r="r" b="b"/>
              <a:pathLst>
                <a:path w="480148" h="416599">
                  <a:moveTo>
                    <a:pt x="0" y="0"/>
                  </a:moveTo>
                  <a:lnTo>
                    <a:pt x="480148" y="416599"/>
                  </a:lnTo>
                </a:path>
              </a:pathLst>
            </a:cu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0D739934-00C3-63F4-2E89-0AC6867CF501}"/>
                </a:ext>
              </a:extLst>
            </p:cNvPr>
            <p:cNvSpPr/>
            <p:nvPr/>
          </p:nvSpPr>
          <p:spPr>
            <a:xfrm>
              <a:off x="9059268" y="3516381"/>
              <a:ext cx="473087" cy="409538"/>
            </a:xfrm>
            <a:custGeom>
              <a:avLst/>
              <a:gdLst>
                <a:gd name="connsiteX0" fmla="*/ 0 w 480148"/>
                <a:gd name="connsiteY0" fmla="*/ 0 h 416599"/>
                <a:gd name="connsiteX1" fmla="*/ 480148 w 480148"/>
                <a:gd name="connsiteY1" fmla="*/ 416599 h 416599"/>
              </a:gdLst>
              <a:ahLst/>
              <a:cxnLst>
                <a:cxn ang="0">
                  <a:pos x="connsiteX0" y="connsiteY0"/>
                </a:cxn>
                <a:cxn ang="0">
                  <a:pos x="connsiteX1" y="connsiteY1"/>
                </a:cxn>
              </a:cxnLst>
              <a:rect l="l" t="t" r="r" b="b"/>
              <a:pathLst>
                <a:path w="480148" h="416599">
                  <a:moveTo>
                    <a:pt x="0" y="0"/>
                  </a:moveTo>
                  <a:lnTo>
                    <a:pt x="480148" y="416599"/>
                  </a:lnTo>
                </a:path>
              </a:pathLst>
            </a:cu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EEBD573B-E26D-A23D-0EB0-E20434B9BCA1}"/>
                </a:ext>
              </a:extLst>
            </p:cNvPr>
            <p:cNvSpPr/>
            <p:nvPr/>
          </p:nvSpPr>
          <p:spPr>
            <a:xfrm>
              <a:off x="9066329" y="5105106"/>
              <a:ext cx="1451036" cy="840259"/>
            </a:xfrm>
            <a:custGeom>
              <a:avLst/>
              <a:gdLst>
                <a:gd name="connsiteX0" fmla="*/ 3530 w 1451036"/>
                <a:gd name="connsiteY0" fmla="*/ 476618 h 840259"/>
                <a:gd name="connsiteX1" fmla="*/ 56488 w 1451036"/>
                <a:gd name="connsiteY1" fmla="*/ 579002 h 840259"/>
                <a:gd name="connsiteX2" fmla="*/ 130629 w 1451036"/>
                <a:gd name="connsiteY2" fmla="*/ 656673 h 840259"/>
                <a:gd name="connsiteX3" fmla="*/ 307154 w 1451036"/>
                <a:gd name="connsiteY3" fmla="*/ 759058 h 840259"/>
                <a:gd name="connsiteX4" fmla="*/ 564880 w 1451036"/>
                <a:gd name="connsiteY4" fmla="*/ 826137 h 840259"/>
                <a:gd name="connsiteX5" fmla="*/ 783771 w 1451036"/>
                <a:gd name="connsiteY5" fmla="*/ 840259 h 840259"/>
                <a:gd name="connsiteX6" fmla="*/ 1045029 w 1451036"/>
                <a:gd name="connsiteY6" fmla="*/ 797893 h 840259"/>
                <a:gd name="connsiteX7" fmla="*/ 1210962 w 1451036"/>
                <a:gd name="connsiteY7" fmla="*/ 737875 h 840259"/>
                <a:gd name="connsiteX8" fmla="*/ 1355713 w 1451036"/>
                <a:gd name="connsiteY8" fmla="*/ 624899 h 840259"/>
                <a:gd name="connsiteX9" fmla="*/ 1443975 w 1451036"/>
                <a:gd name="connsiteY9" fmla="*/ 487209 h 840259"/>
                <a:gd name="connsiteX10" fmla="*/ 1451036 w 1451036"/>
                <a:gd name="connsiteY10" fmla="*/ 367172 h 840259"/>
                <a:gd name="connsiteX11" fmla="*/ 1401609 w 1451036"/>
                <a:gd name="connsiteY11" fmla="*/ 247135 h 840259"/>
                <a:gd name="connsiteX12" fmla="*/ 1299225 w 1451036"/>
                <a:gd name="connsiteY12" fmla="*/ 151811 h 840259"/>
                <a:gd name="connsiteX13" fmla="*/ 1066212 w 1451036"/>
                <a:gd name="connsiteY13" fmla="*/ 42366 h 840259"/>
                <a:gd name="connsiteX14" fmla="*/ 808485 w 1451036"/>
                <a:gd name="connsiteY14" fmla="*/ 0 h 840259"/>
                <a:gd name="connsiteX15" fmla="*/ 589594 w 1451036"/>
                <a:gd name="connsiteY15" fmla="*/ 3530 h 840259"/>
                <a:gd name="connsiteX16" fmla="*/ 388355 w 1451036"/>
                <a:gd name="connsiteY16" fmla="*/ 38835 h 840259"/>
                <a:gd name="connsiteX17" fmla="*/ 197708 w 1451036"/>
                <a:gd name="connsiteY17" fmla="*/ 112976 h 840259"/>
                <a:gd name="connsiteX18" fmla="*/ 56488 w 1451036"/>
                <a:gd name="connsiteY18" fmla="*/ 240074 h 840259"/>
                <a:gd name="connsiteX19" fmla="*/ 0 w 1451036"/>
                <a:gd name="connsiteY19" fmla="*/ 363641 h 840259"/>
                <a:gd name="connsiteX20" fmla="*/ 3530 w 1451036"/>
                <a:gd name="connsiteY20" fmla="*/ 476618 h 84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1036" h="840259">
                  <a:moveTo>
                    <a:pt x="3530" y="476618"/>
                  </a:moveTo>
                  <a:lnTo>
                    <a:pt x="56488" y="579002"/>
                  </a:lnTo>
                  <a:lnTo>
                    <a:pt x="130629" y="656673"/>
                  </a:lnTo>
                  <a:lnTo>
                    <a:pt x="307154" y="759058"/>
                  </a:lnTo>
                  <a:lnTo>
                    <a:pt x="564880" y="826137"/>
                  </a:lnTo>
                  <a:lnTo>
                    <a:pt x="783771" y="840259"/>
                  </a:lnTo>
                  <a:lnTo>
                    <a:pt x="1045029" y="797893"/>
                  </a:lnTo>
                  <a:lnTo>
                    <a:pt x="1210962" y="737875"/>
                  </a:lnTo>
                  <a:lnTo>
                    <a:pt x="1355713" y="624899"/>
                  </a:lnTo>
                  <a:lnTo>
                    <a:pt x="1443975" y="487209"/>
                  </a:lnTo>
                  <a:lnTo>
                    <a:pt x="1451036" y="367172"/>
                  </a:lnTo>
                  <a:lnTo>
                    <a:pt x="1401609" y="247135"/>
                  </a:lnTo>
                  <a:lnTo>
                    <a:pt x="1299225" y="151811"/>
                  </a:lnTo>
                  <a:lnTo>
                    <a:pt x="1066212" y="42366"/>
                  </a:lnTo>
                  <a:lnTo>
                    <a:pt x="808485" y="0"/>
                  </a:lnTo>
                  <a:lnTo>
                    <a:pt x="589594" y="3530"/>
                  </a:lnTo>
                  <a:lnTo>
                    <a:pt x="388355" y="38835"/>
                  </a:lnTo>
                  <a:lnTo>
                    <a:pt x="197708" y="112976"/>
                  </a:lnTo>
                  <a:lnTo>
                    <a:pt x="56488" y="240074"/>
                  </a:lnTo>
                  <a:lnTo>
                    <a:pt x="0" y="363641"/>
                  </a:lnTo>
                  <a:lnTo>
                    <a:pt x="3530" y="476618"/>
                  </a:lnTo>
                  <a:close/>
                </a:path>
              </a:pathLst>
            </a:cu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D7307F94-1B63-39D8-424F-9FB2FC613E2B}"/>
                </a:ext>
              </a:extLst>
            </p:cNvPr>
            <p:cNvSpPr/>
            <p:nvPr/>
          </p:nvSpPr>
          <p:spPr>
            <a:xfrm>
              <a:off x="9122817" y="5161594"/>
              <a:ext cx="1330999" cy="709631"/>
            </a:xfrm>
            <a:custGeom>
              <a:avLst/>
              <a:gdLst>
                <a:gd name="connsiteX0" fmla="*/ 3530 w 1451036"/>
                <a:gd name="connsiteY0" fmla="*/ 476618 h 840259"/>
                <a:gd name="connsiteX1" fmla="*/ 56488 w 1451036"/>
                <a:gd name="connsiteY1" fmla="*/ 579002 h 840259"/>
                <a:gd name="connsiteX2" fmla="*/ 130629 w 1451036"/>
                <a:gd name="connsiteY2" fmla="*/ 656673 h 840259"/>
                <a:gd name="connsiteX3" fmla="*/ 307154 w 1451036"/>
                <a:gd name="connsiteY3" fmla="*/ 759058 h 840259"/>
                <a:gd name="connsiteX4" fmla="*/ 564880 w 1451036"/>
                <a:gd name="connsiteY4" fmla="*/ 826137 h 840259"/>
                <a:gd name="connsiteX5" fmla="*/ 783771 w 1451036"/>
                <a:gd name="connsiteY5" fmla="*/ 840259 h 840259"/>
                <a:gd name="connsiteX6" fmla="*/ 1045029 w 1451036"/>
                <a:gd name="connsiteY6" fmla="*/ 797893 h 840259"/>
                <a:gd name="connsiteX7" fmla="*/ 1210962 w 1451036"/>
                <a:gd name="connsiteY7" fmla="*/ 737875 h 840259"/>
                <a:gd name="connsiteX8" fmla="*/ 1355713 w 1451036"/>
                <a:gd name="connsiteY8" fmla="*/ 624899 h 840259"/>
                <a:gd name="connsiteX9" fmla="*/ 1443975 w 1451036"/>
                <a:gd name="connsiteY9" fmla="*/ 487209 h 840259"/>
                <a:gd name="connsiteX10" fmla="*/ 1451036 w 1451036"/>
                <a:gd name="connsiteY10" fmla="*/ 367172 h 840259"/>
                <a:gd name="connsiteX11" fmla="*/ 1401609 w 1451036"/>
                <a:gd name="connsiteY11" fmla="*/ 247135 h 840259"/>
                <a:gd name="connsiteX12" fmla="*/ 1299225 w 1451036"/>
                <a:gd name="connsiteY12" fmla="*/ 151811 h 840259"/>
                <a:gd name="connsiteX13" fmla="*/ 1066212 w 1451036"/>
                <a:gd name="connsiteY13" fmla="*/ 42366 h 840259"/>
                <a:gd name="connsiteX14" fmla="*/ 808485 w 1451036"/>
                <a:gd name="connsiteY14" fmla="*/ 0 h 840259"/>
                <a:gd name="connsiteX15" fmla="*/ 589594 w 1451036"/>
                <a:gd name="connsiteY15" fmla="*/ 3530 h 840259"/>
                <a:gd name="connsiteX16" fmla="*/ 388355 w 1451036"/>
                <a:gd name="connsiteY16" fmla="*/ 38835 h 840259"/>
                <a:gd name="connsiteX17" fmla="*/ 197708 w 1451036"/>
                <a:gd name="connsiteY17" fmla="*/ 112976 h 840259"/>
                <a:gd name="connsiteX18" fmla="*/ 56488 w 1451036"/>
                <a:gd name="connsiteY18" fmla="*/ 240074 h 840259"/>
                <a:gd name="connsiteX19" fmla="*/ 0 w 1451036"/>
                <a:gd name="connsiteY19" fmla="*/ 363641 h 840259"/>
                <a:gd name="connsiteX20" fmla="*/ 3530 w 1451036"/>
                <a:gd name="connsiteY20" fmla="*/ 476618 h 84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51036" h="840259">
                  <a:moveTo>
                    <a:pt x="3530" y="476618"/>
                  </a:moveTo>
                  <a:lnTo>
                    <a:pt x="56488" y="579002"/>
                  </a:lnTo>
                  <a:lnTo>
                    <a:pt x="130629" y="656673"/>
                  </a:lnTo>
                  <a:lnTo>
                    <a:pt x="307154" y="759058"/>
                  </a:lnTo>
                  <a:lnTo>
                    <a:pt x="564880" y="826137"/>
                  </a:lnTo>
                  <a:lnTo>
                    <a:pt x="783771" y="840259"/>
                  </a:lnTo>
                  <a:lnTo>
                    <a:pt x="1045029" y="797893"/>
                  </a:lnTo>
                  <a:lnTo>
                    <a:pt x="1210962" y="737875"/>
                  </a:lnTo>
                  <a:lnTo>
                    <a:pt x="1355713" y="624899"/>
                  </a:lnTo>
                  <a:lnTo>
                    <a:pt x="1443975" y="487209"/>
                  </a:lnTo>
                  <a:lnTo>
                    <a:pt x="1451036" y="367172"/>
                  </a:lnTo>
                  <a:lnTo>
                    <a:pt x="1401609" y="247135"/>
                  </a:lnTo>
                  <a:lnTo>
                    <a:pt x="1299225" y="151811"/>
                  </a:lnTo>
                  <a:lnTo>
                    <a:pt x="1066212" y="42366"/>
                  </a:lnTo>
                  <a:lnTo>
                    <a:pt x="808485" y="0"/>
                  </a:lnTo>
                  <a:lnTo>
                    <a:pt x="589594" y="3530"/>
                  </a:lnTo>
                  <a:lnTo>
                    <a:pt x="388355" y="38835"/>
                  </a:lnTo>
                  <a:lnTo>
                    <a:pt x="197708" y="112976"/>
                  </a:lnTo>
                  <a:lnTo>
                    <a:pt x="56488" y="240074"/>
                  </a:lnTo>
                  <a:lnTo>
                    <a:pt x="0" y="363641"/>
                  </a:lnTo>
                  <a:lnTo>
                    <a:pt x="3530" y="476618"/>
                  </a:lnTo>
                  <a:close/>
                </a:path>
              </a:pathLst>
            </a:custGeom>
            <a:noFill/>
            <a:ln>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6E2E004B-4141-E289-9DFA-058D99E80B56}"/>
                </a:ext>
              </a:extLst>
            </p:cNvPr>
            <p:cNvSpPr/>
            <p:nvPr/>
          </p:nvSpPr>
          <p:spPr>
            <a:xfrm>
              <a:off x="10185498" y="1666397"/>
              <a:ext cx="974419" cy="204769"/>
            </a:xfrm>
            <a:custGeom>
              <a:avLst/>
              <a:gdLst>
                <a:gd name="connsiteX0" fmla="*/ 0 w 974419"/>
                <a:gd name="connsiteY0" fmla="*/ 0 h 204769"/>
                <a:gd name="connsiteX1" fmla="*/ 974419 w 974419"/>
                <a:gd name="connsiteY1" fmla="*/ 204769 h 204769"/>
                <a:gd name="connsiteX2" fmla="*/ 974419 w 974419"/>
                <a:gd name="connsiteY2" fmla="*/ 204769 h 204769"/>
              </a:gdLst>
              <a:ahLst/>
              <a:cxnLst>
                <a:cxn ang="0">
                  <a:pos x="connsiteX0" y="connsiteY0"/>
                </a:cxn>
                <a:cxn ang="0">
                  <a:pos x="connsiteX1" y="connsiteY1"/>
                </a:cxn>
                <a:cxn ang="0">
                  <a:pos x="connsiteX2" y="connsiteY2"/>
                </a:cxn>
              </a:cxnLst>
              <a:rect l="l" t="t" r="r" b="b"/>
              <a:pathLst>
                <a:path w="974419" h="204769">
                  <a:moveTo>
                    <a:pt x="0" y="0"/>
                  </a:moveTo>
                  <a:lnTo>
                    <a:pt x="974419" y="204769"/>
                  </a:lnTo>
                  <a:lnTo>
                    <a:pt x="974419" y="204769"/>
                  </a:lnTo>
                </a:path>
              </a:pathLst>
            </a:cu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3592274-8F43-7F89-F16E-C22B249B38A3}"/>
                </a:ext>
              </a:extLst>
            </p:cNvPr>
            <p:cNvSpPr/>
            <p:nvPr/>
          </p:nvSpPr>
          <p:spPr>
            <a:xfrm>
              <a:off x="9272588" y="5312093"/>
              <a:ext cx="285750" cy="285750"/>
            </a:xfrm>
            <a:custGeom>
              <a:avLst/>
              <a:gdLst>
                <a:gd name="connsiteX0" fmla="*/ 0 w 285750"/>
                <a:gd name="connsiteY0" fmla="*/ 120015 h 285750"/>
                <a:gd name="connsiteX1" fmla="*/ 120015 w 285750"/>
                <a:gd name="connsiteY1" fmla="*/ 285750 h 285750"/>
                <a:gd name="connsiteX2" fmla="*/ 285750 w 285750"/>
                <a:gd name="connsiteY2" fmla="*/ 157162 h 285750"/>
                <a:gd name="connsiteX3" fmla="*/ 160020 w 285750"/>
                <a:gd name="connsiteY3" fmla="*/ 0 h 285750"/>
                <a:gd name="connsiteX4" fmla="*/ 0 w 285750"/>
                <a:gd name="connsiteY4" fmla="*/ 120015 h 285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285750">
                  <a:moveTo>
                    <a:pt x="0" y="120015"/>
                  </a:moveTo>
                  <a:lnTo>
                    <a:pt x="120015" y="285750"/>
                  </a:lnTo>
                  <a:lnTo>
                    <a:pt x="285750" y="157162"/>
                  </a:lnTo>
                  <a:lnTo>
                    <a:pt x="160020" y="0"/>
                  </a:lnTo>
                  <a:lnTo>
                    <a:pt x="0" y="120015"/>
                  </a:lnTo>
                  <a:close/>
                </a:path>
              </a:pathLst>
            </a:custGeom>
            <a:noFill/>
            <a:ln>
              <a:solidFill>
                <a:schemeClr val="tx1">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9EC2E259-7621-62F6-8BC8-10D92A3FDA18}"/>
                </a:ext>
              </a:extLst>
            </p:cNvPr>
            <p:cNvCxnSpPr>
              <a:cxnSpLocks/>
            </p:cNvCxnSpPr>
            <p:nvPr/>
          </p:nvCxnSpPr>
          <p:spPr>
            <a:xfrm flipV="1">
              <a:off x="7324725" y="4619625"/>
              <a:ext cx="200025" cy="23720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41568DD-E4A6-FDBA-998E-79468C984663}"/>
                </a:ext>
              </a:extLst>
            </p:cNvPr>
            <p:cNvSpPr txBox="1"/>
            <p:nvPr/>
          </p:nvSpPr>
          <p:spPr>
            <a:xfrm>
              <a:off x="6562725" y="4741851"/>
              <a:ext cx="762000" cy="406265"/>
            </a:xfrm>
            <a:prstGeom prst="rect">
              <a:avLst/>
            </a:prstGeom>
            <a:solidFill>
              <a:schemeClr val="bg1"/>
            </a:solidFill>
          </p:spPr>
          <p:txBody>
            <a:bodyPr wrap="square" lIns="18288" tIns="18288" rIns="18288" bIns="18288" rtlCol="0" anchor="ctr" anchorCtr="0">
              <a:spAutoFit/>
            </a:bodyPr>
            <a:lstStyle/>
            <a:p>
              <a:r>
                <a:rPr lang="en-US" sz="1200"/>
                <a:t>Turbidity Curtain</a:t>
              </a:r>
            </a:p>
          </p:txBody>
        </p:sp>
        <p:sp>
          <p:nvSpPr>
            <p:cNvPr id="20" name="TextBox 19">
              <a:extLst>
                <a:ext uri="{FF2B5EF4-FFF2-40B4-BE49-F238E27FC236}">
                  <a16:creationId xmlns:a16="http://schemas.microsoft.com/office/drawing/2014/main" id="{121F0CF4-4371-3C13-5B6C-49AD233F26E7}"/>
                </a:ext>
              </a:extLst>
            </p:cNvPr>
            <p:cNvSpPr txBox="1"/>
            <p:nvPr/>
          </p:nvSpPr>
          <p:spPr>
            <a:xfrm>
              <a:off x="9644007" y="3266536"/>
              <a:ext cx="1028700" cy="221599"/>
            </a:xfrm>
            <a:prstGeom prst="rect">
              <a:avLst/>
            </a:prstGeom>
            <a:solidFill>
              <a:schemeClr val="bg1"/>
            </a:solidFill>
          </p:spPr>
          <p:txBody>
            <a:bodyPr wrap="square" lIns="18288" tIns="18288" rIns="18288" bIns="18288" rtlCol="0" anchor="ctr" anchorCtr="0">
              <a:spAutoFit/>
            </a:bodyPr>
            <a:lstStyle/>
            <a:p>
              <a:r>
                <a:rPr lang="en-US" sz="1200"/>
                <a:t>Bubble Curtain</a:t>
              </a:r>
            </a:p>
          </p:txBody>
        </p:sp>
        <p:sp>
          <p:nvSpPr>
            <p:cNvPr id="22" name="TextBox 21">
              <a:extLst>
                <a:ext uri="{FF2B5EF4-FFF2-40B4-BE49-F238E27FC236}">
                  <a16:creationId xmlns:a16="http://schemas.microsoft.com/office/drawing/2014/main" id="{202F65C2-1C22-43E8-6BA2-0D01EBEEE88B}"/>
                </a:ext>
              </a:extLst>
            </p:cNvPr>
            <p:cNvSpPr txBox="1"/>
            <p:nvPr/>
          </p:nvSpPr>
          <p:spPr>
            <a:xfrm>
              <a:off x="9148752" y="2936919"/>
              <a:ext cx="1140408" cy="221599"/>
            </a:xfrm>
            <a:prstGeom prst="rect">
              <a:avLst/>
            </a:prstGeom>
            <a:solidFill>
              <a:schemeClr val="bg1"/>
            </a:solidFill>
          </p:spPr>
          <p:txBody>
            <a:bodyPr wrap="square" lIns="18288" tIns="18288" rIns="18288" bIns="18288" rtlCol="0" anchor="ctr" anchorCtr="0">
              <a:spAutoFit/>
            </a:bodyPr>
            <a:lstStyle/>
            <a:p>
              <a:r>
                <a:rPr lang="en-US" sz="1200"/>
                <a:t>Turbidity Curtain</a:t>
              </a:r>
            </a:p>
          </p:txBody>
        </p:sp>
        <p:cxnSp>
          <p:nvCxnSpPr>
            <p:cNvPr id="23" name="Straight Arrow Connector 22">
              <a:extLst>
                <a:ext uri="{FF2B5EF4-FFF2-40B4-BE49-F238E27FC236}">
                  <a16:creationId xmlns:a16="http://schemas.microsoft.com/office/drawing/2014/main" id="{1279BBE2-70E8-A92B-894D-09D21678F2D7}"/>
                </a:ext>
              </a:extLst>
            </p:cNvPr>
            <p:cNvCxnSpPr>
              <a:cxnSpLocks/>
            </p:cNvCxnSpPr>
            <p:nvPr/>
          </p:nvCxnSpPr>
          <p:spPr>
            <a:xfrm flipH="1">
              <a:off x="8867775" y="3064386"/>
              <a:ext cx="280977" cy="30076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D5EE9C8-1B1D-2876-EF35-E7AAC22F56CE}"/>
                </a:ext>
              </a:extLst>
            </p:cNvPr>
            <p:cNvCxnSpPr>
              <a:cxnSpLocks/>
            </p:cNvCxnSpPr>
            <p:nvPr/>
          </p:nvCxnSpPr>
          <p:spPr>
            <a:xfrm flipH="1">
              <a:off x="9279622" y="3369299"/>
              <a:ext cx="364385" cy="34079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64CC463-3D2F-8199-5310-8468DACB9335}"/>
                </a:ext>
              </a:extLst>
            </p:cNvPr>
            <p:cNvCxnSpPr>
              <a:cxnSpLocks/>
            </p:cNvCxnSpPr>
            <p:nvPr/>
          </p:nvCxnSpPr>
          <p:spPr>
            <a:xfrm flipH="1">
              <a:off x="9359906" y="3404565"/>
              <a:ext cx="257964" cy="47687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D4F7B34-5230-1028-6408-4F92FFA22F5E}"/>
                </a:ext>
              </a:extLst>
            </p:cNvPr>
            <p:cNvSpPr txBox="1"/>
            <p:nvPr/>
          </p:nvSpPr>
          <p:spPr>
            <a:xfrm>
              <a:off x="10237732" y="4524749"/>
              <a:ext cx="1028700" cy="221599"/>
            </a:xfrm>
            <a:prstGeom prst="rect">
              <a:avLst/>
            </a:prstGeom>
            <a:solidFill>
              <a:schemeClr val="bg1"/>
            </a:solidFill>
          </p:spPr>
          <p:txBody>
            <a:bodyPr wrap="square" lIns="18288" tIns="18288" rIns="18288" bIns="18288" rtlCol="0" anchor="ctr" anchorCtr="0">
              <a:spAutoFit/>
            </a:bodyPr>
            <a:lstStyle/>
            <a:p>
              <a:r>
                <a:rPr lang="en-US" sz="1200"/>
                <a:t>Bubble Curtain</a:t>
              </a:r>
            </a:p>
          </p:txBody>
        </p:sp>
        <p:sp>
          <p:nvSpPr>
            <p:cNvPr id="33" name="TextBox 32">
              <a:extLst>
                <a:ext uri="{FF2B5EF4-FFF2-40B4-BE49-F238E27FC236}">
                  <a16:creationId xmlns:a16="http://schemas.microsoft.com/office/drawing/2014/main" id="{87E91129-2502-4F4C-33AF-FE62F6934F10}"/>
                </a:ext>
              </a:extLst>
            </p:cNvPr>
            <p:cNvSpPr txBox="1"/>
            <p:nvPr/>
          </p:nvSpPr>
          <p:spPr>
            <a:xfrm>
              <a:off x="10568940" y="4834183"/>
              <a:ext cx="1028700" cy="221599"/>
            </a:xfrm>
            <a:prstGeom prst="rect">
              <a:avLst/>
            </a:prstGeom>
            <a:solidFill>
              <a:schemeClr val="bg1"/>
            </a:solidFill>
          </p:spPr>
          <p:txBody>
            <a:bodyPr wrap="square" lIns="18288" tIns="18288" rIns="18288" bIns="18288" rtlCol="0" anchor="ctr" anchorCtr="0">
              <a:spAutoFit/>
            </a:bodyPr>
            <a:lstStyle/>
            <a:p>
              <a:r>
                <a:rPr lang="en-US" sz="1200"/>
                <a:t>Bubble Curtain</a:t>
              </a:r>
            </a:p>
          </p:txBody>
        </p:sp>
        <p:cxnSp>
          <p:nvCxnSpPr>
            <p:cNvPr id="34" name="Straight Arrow Connector 33">
              <a:extLst>
                <a:ext uri="{FF2B5EF4-FFF2-40B4-BE49-F238E27FC236}">
                  <a16:creationId xmlns:a16="http://schemas.microsoft.com/office/drawing/2014/main" id="{AFC54220-4619-F7A7-F715-046931AE26AB}"/>
                </a:ext>
              </a:extLst>
            </p:cNvPr>
            <p:cNvCxnSpPr>
              <a:cxnSpLocks/>
            </p:cNvCxnSpPr>
            <p:nvPr/>
          </p:nvCxnSpPr>
          <p:spPr>
            <a:xfrm flipH="1">
              <a:off x="10017125" y="4622800"/>
              <a:ext cx="220607" cy="50308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43DD524-B580-5748-EF9B-1873314A6E50}"/>
                </a:ext>
              </a:extLst>
            </p:cNvPr>
            <p:cNvCxnSpPr>
              <a:cxnSpLocks/>
            </p:cNvCxnSpPr>
            <p:nvPr/>
          </p:nvCxnSpPr>
          <p:spPr>
            <a:xfrm flipH="1">
              <a:off x="10381632" y="5054541"/>
              <a:ext cx="191033" cy="25755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6A177F2E-40BD-59E6-EB77-3A2FD16394BC}"/>
                </a:ext>
              </a:extLst>
            </p:cNvPr>
            <p:cNvSpPr txBox="1"/>
            <p:nvPr/>
          </p:nvSpPr>
          <p:spPr>
            <a:xfrm>
              <a:off x="7850028" y="3870308"/>
              <a:ext cx="595656" cy="109728"/>
            </a:xfrm>
            <a:prstGeom prst="rect">
              <a:avLst/>
            </a:prstGeom>
            <a:solidFill>
              <a:schemeClr val="bg1"/>
            </a:solidFill>
          </p:spPr>
          <p:txBody>
            <a:bodyPr wrap="square" lIns="18288" tIns="18288" rIns="18288" bIns="18288" rtlCol="0" anchor="ctr" anchorCtr="0">
              <a:spAutoFit/>
            </a:bodyPr>
            <a:lstStyle/>
            <a:p>
              <a:pPr algn="ctr"/>
              <a:r>
                <a:rPr lang="en-US" sz="900"/>
                <a:t>Area 1</a:t>
              </a:r>
            </a:p>
          </p:txBody>
        </p:sp>
        <p:sp>
          <p:nvSpPr>
            <p:cNvPr id="40" name="TextBox 39">
              <a:extLst>
                <a:ext uri="{FF2B5EF4-FFF2-40B4-BE49-F238E27FC236}">
                  <a16:creationId xmlns:a16="http://schemas.microsoft.com/office/drawing/2014/main" id="{6C0C3F15-9828-17C8-20CB-7C12EA464352}"/>
                </a:ext>
              </a:extLst>
            </p:cNvPr>
            <p:cNvSpPr txBox="1"/>
            <p:nvPr/>
          </p:nvSpPr>
          <p:spPr>
            <a:xfrm>
              <a:off x="8329651" y="4280805"/>
              <a:ext cx="595656" cy="91440"/>
            </a:xfrm>
            <a:prstGeom prst="rect">
              <a:avLst/>
            </a:prstGeom>
            <a:solidFill>
              <a:schemeClr val="bg1"/>
            </a:solidFill>
          </p:spPr>
          <p:txBody>
            <a:bodyPr wrap="square" lIns="18288" tIns="18288" rIns="18288" bIns="18288" rtlCol="0" anchor="ctr" anchorCtr="0">
              <a:spAutoFit/>
            </a:bodyPr>
            <a:lstStyle/>
            <a:p>
              <a:pPr algn="ctr"/>
              <a:r>
                <a:rPr lang="en-US" sz="900"/>
                <a:t>Area 2</a:t>
              </a:r>
            </a:p>
          </p:txBody>
        </p:sp>
        <p:sp>
          <p:nvSpPr>
            <p:cNvPr id="41" name="TextBox 40">
              <a:extLst>
                <a:ext uri="{FF2B5EF4-FFF2-40B4-BE49-F238E27FC236}">
                  <a16:creationId xmlns:a16="http://schemas.microsoft.com/office/drawing/2014/main" id="{4B9F9588-3EB5-8C7A-7AE2-DEBB0D9B43C6}"/>
                </a:ext>
              </a:extLst>
            </p:cNvPr>
            <p:cNvSpPr txBox="1"/>
            <p:nvPr/>
          </p:nvSpPr>
          <p:spPr>
            <a:xfrm>
              <a:off x="9651531" y="5431997"/>
              <a:ext cx="595656" cy="109728"/>
            </a:xfrm>
            <a:prstGeom prst="rect">
              <a:avLst/>
            </a:prstGeom>
            <a:solidFill>
              <a:schemeClr val="bg1"/>
            </a:solidFill>
          </p:spPr>
          <p:txBody>
            <a:bodyPr wrap="square" lIns="18288" tIns="18288" rIns="18288" bIns="18288" rtlCol="0" anchor="ctr" anchorCtr="0">
              <a:spAutoFit/>
            </a:bodyPr>
            <a:lstStyle/>
            <a:p>
              <a:pPr algn="ctr"/>
              <a:r>
                <a:rPr lang="en-US" sz="900"/>
                <a:t>Area 3</a:t>
              </a:r>
            </a:p>
          </p:txBody>
        </p:sp>
        <p:sp>
          <p:nvSpPr>
            <p:cNvPr id="42" name="TextBox 41">
              <a:extLst>
                <a:ext uri="{FF2B5EF4-FFF2-40B4-BE49-F238E27FC236}">
                  <a16:creationId xmlns:a16="http://schemas.microsoft.com/office/drawing/2014/main" id="{7052CEC6-0CF0-FB48-0721-091D4C13EEAC}"/>
                </a:ext>
              </a:extLst>
            </p:cNvPr>
            <p:cNvSpPr txBox="1"/>
            <p:nvPr/>
          </p:nvSpPr>
          <p:spPr>
            <a:xfrm>
              <a:off x="7611874" y="5631458"/>
              <a:ext cx="1385798" cy="406265"/>
            </a:xfrm>
            <a:prstGeom prst="rect">
              <a:avLst/>
            </a:prstGeom>
            <a:solidFill>
              <a:schemeClr val="bg1"/>
            </a:solidFill>
          </p:spPr>
          <p:txBody>
            <a:bodyPr wrap="square" lIns="18288" tIns="18288" rIns="18288" bIns="18288" rtlCol="0" anchor="ctr" anchorCtr="0">
              <a:spAutoFit/>
            </a:bodyPr>
            <a:lstStyle/>
            <a:p>
              <a:r>
                <a:rPr lang="en-US" sz="1200"/>
                <a:t>Mobile Resuspension Control System</a:t>
              </a:r>
            </a:p>
          </p:txBody>
        </p:sp>
        <p:sp>
          <p:nvSpPr>
            <p:cNvPr id="43" name="TextBox 42">
              <a:extLst>
                <a:ext uri="{FF2B5EF4-FFF2-40B4-BE49-F238E27FC236}">
                  <a16:creationId xmlns:a16="http://schemas.microsoft.com/office/drawing/2014/main" id="{216A9809-B52F-D89A-BDA3-C14EC658887F}"/>
                </a:ext>
              </a:extLst>
            </p:cNvPr>
            <p:cNvSpPr txBox="1"/>
            <p:nvPr/>
          </p:nvSpPr>
          <p:spPr>
            <a:xfrm>
              <a:off x="10249347" y="2037392"/>
              <a:ext cx="1140408" cy="221599"/>
            </a:xfrm>
            <a:prstGeom prst="rect">
              <a:avLst/>
            </a:prstGeom>
            <a:solidFill>
              <a:schemeClr val="bg1"/>
            </a:solidFill>
          </p:spPr>
          <p:txBody>
            <a:bodyPr wrap="square" lIns="18288" tIns="18288" rIns="18288" bIns="18288" rtlCol="0" anchor="ctr" anchorCtr="0">
              <a:spAutoFit/>
            </a:bodyPr>
            <a:lstStyle/>
            <a:p>
              <a:r>
                <a:rPr lang="en-US" sz="1200"/>
                <a:t>Turbidity Curtain</a:t>
              </a:r>
            </a:p>
          </p:txBody>
        </p:sp>
        <p:cxnSp>
          <p:nvCxnSpPr>
            <p:cNvPr id="45" name="Straight Arrow Connector 44">
              <a:extLst>
                <a:ext uri="{FF2B5EF4-FFF2-40B4-BE49-F238E27FC236}">
                  <a16:creationId xmlns:a16="http://schemas.microsoft.com/office/drawing/2014/main" id="{65988F44-7873-5742-B5E5-9FC6781A5B38}"/>
                </a:ext>
              </a:extLst>
            </p:cNvPr>
            <p:cNvCxnSpPr>
              <a:cxnSpLocks/>
            </p:cNvCxnSpPr>
            <p:nvPr/>
          </p:nvCxnSpPr>
          <p:spPr>
            <a:xfrm flipV="1">
              <a:off x="10665564" y="1778558"/>
              <a:ext cx="79375" cy="25883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06906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2AF21C-3985-6C4F-ED0E-73C20F3E0732}"/>
              </a:ext>
            </a:extLst>
          </p:cNvPr>
          <p:cNvSpPr>
            <a:spLocks noGrp="1"/>
          </p:cNvSpPr>
          <p:nvPr>
            <p:ph type="title"/>
          </p:nvPr>
        </p:nvSpPr>
        <p:spPr>
          <a:xfrm>
            <a:off x="612648" y="1078992"/>
            <a:ext cx="4364736" cy="685800"/>
          </a:xfrm>
        </p:spPr>
        <p:txBody>
          <a:bodyPr/>
          <a:lstStyle/>
          <a:p>
            <a:r>
              <a:rPr lang="en-US" sz="3600"/>
              <a:t>As-Built Turbidity Control Layout</a:t>
            </a:r>
          </a:p>
        </p:txBody>
      </p:sp>
      <p:pic>
        <p:nvPicPr>
          <p:cNvPr id="10" name="Picture Placeholder 17">
            <a:extLst>
              <a:ext uri="{FF2B5EF4-FFF2-40B4-BE49-F238E27FC236}">
                <a16:creationId xmlns:a16="http://schemas.microsoft.com/office/drawing/2014/main" id="{04487C88-9487-8C9D-1541-B1051D9FCF5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480" t="267" r="124"/>
          <a:stretch/>
        </p:blipFill>
        <p:spPr>
          <a:xfrm>
            <a:off x="4977384" y="0"/>
            <a:ext cx="7214616" cy="6858000"/>
          </a:xfrm>
          <a:prstGeom prst="rect">
            <a:avLst/>
          </a:prstGeom>
          <a:ln>
            <a:solidFill>
              <a:schemeClr val="bg1">
                <a:lumMod val="50000"/>
              </a:schemeClr>
            </a:solidFill>
          </a:ln>
        </p:spPr>
      </p:pic>
      <p:sp>
        <p:nvSpPr>
          <p:cNvPr id="11" name="Text Placeholder 15">
            <a:extLst>
              <a:ext uri="{FF2B5EF4-FFF2-40B4-BE49-F238E27FC236}">
                <a16:creationId xmlns:a16="http://schemas.microsoft.com/office/drawing/2014/main" id="{53FB9059-464B-F170-F3CE-6D22845CE85E}"/>
              </a:ext>
            </a:extLst>
          </p:cNvPr>
          <p:cNvSpPr txBox="1">
            <a:spLocks/>
          </p:cNvSpPr>
          <p:nvPr/>
        </p:nvSpPr>
        <p:spPr>
          <a:xfrm>
            <a:off x="9032842" y="6009813"/>
            <a:ext cx="3159158" cy="829899"/>
          </a:xfrm>
          <a:prstGeom prst="rect">
            <a:avLst/>
          </a:prstGeom>
        </p:spPr>
        <p:txBody>
          <a:bodyPr/>
          <a:lst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000">
                <a:solidFill>
                  <a:schemeClr val="bg1"/>
                </a:solidFill>
              </a:rPr>
              <a:t>Design vs. Actual Turbidity Control Layout</a:t>
            </a:r>
          </a:p>
        </p:txBody>
      </p:sp>
    </p:spTree>
    <p:extLst>
      <p:ext uri="{BB962C8B-B14F-4D97-AF65-F5344CB8AC3E}">
        <p14:creationId xmlns:p14="http://schemas.microsoft.com/office/powerpoint/2010/main" val="1162269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EB42058-F4C1-0D61-E069-0F77F8A36053}"/>
              </a:ext>
            </a:extLst>
          </p:cNvPr>
          <p:cNvSpPr>
            <a:spLocks noGrp="1"/>
          </p:cNvSpPr>
          <p:nvPr>
            <p:ph type="title"/>
          </p:nvPr>
        </p:nvSpPr>
        <p:spPr/>
        <p:txBody>
          <a:bodyPr/>
          <a:lstStyle/>
          <a:p>
            <a:r>
              <a:rPr lang="en-US" sz="3600" dirty="0"/>
              <a:t>Removal and Turbidity Controls – Areas 1 and 2</a:t>
            </a:r>
          </a:p>
        </p:txBody>
      </p:sp>
      <p:grpSp>
        <p:nvGrpSpPr>
          <p:cNvPr id="13" name="Group 12">
            <a:extLst>
              <a:ext uri="{FF2B5EF4-FFF2-40B4-BE49-F238E27FC236}">
                <a16:creationId xmlns:a16="http://schemas.microsoft.com/office/drawing/2014/main" id="{1015091F-C169-F768-49BB-B7232508E22B}"/>
              </a:ext>
            </a:extLst>
          </p:cNvPr>
          <p:cNvGrpSpPr>
            <a:grpSpLocks noChangeAspect="1"/>
          </p:cNvGrpSpPr>
          <p:nvPr/>
        </p:nvGrpSpPr>
        <p:grpSpPr>
          <a:xfrm>
            <a:off x="1760131" y="1655427"/>
            <a:ext cx="9146667" cy="5186594"/>
            <a:chOff x="1855826" y="1866392"/>
            <a:chExt cx="8480347" cy="4808759"/>
          </a:xfrm>
        </p:grpSpPr>
        <p:pic>
          <p:nvPicPr>
            <p:cNvPr id="8" name="Picture 7">
              <a:extLst>
                <a:ext uri="{FF2B5EF4-FFF2-40B4-BE49-F238E27FC236}">
                  <a16:creationId xmlns:a16="http://schemas.microsoft.com/office/drawing/2014/main" id="{E3EA2118-3CEC-8D99-A2BD-F25307F85C62}"/>
                </a:ext>
              </a:extLst>
            </p:cNvPr>
            <p:cNvPicPr>
              <a:picLocks noChangeAspect="1"/>
            </p:cNvPicPr>
            <p:nvPr/>
          </p:nvPicPr>
          <p:blipFill>
            <a:blip r:embed="rId3"/>
            <a:stretch>
              <a:fillRect/>
            </a:stretch>
          </p:blipFill>
          <p:spPr>
            <a:xfrm>
              <a:off x="1855826" y="1866392"/>
              <a:ext cx="8480347" cy="4808759"/>
            </a:xfrm>
            <a:prstGeom prst="rect">
              <a:avLst/>
            </a:prstGeom>
          </p:spPr>
        </p:pic>
        <p:sp>
          <p:nvSpPr>
            <p:cNvPr id="2" name="TextBox 1">
              <a:extLst>
                <a:ext uri="{FF2B5EF4-FFF2-40B4-BE49-F238E27FC236}">
                  <a16:creationId xmlns:a16="http://schemas.microsoft.com/office/drawing/2014/main" id="{2869CC4C-5C96-D5DE-E8A0-6A040BABCC83}"/>
                </a:ext>
              </a:extLst>
            </p:cNvPr>
            <p:cNvSpPr txBox="1"/>
            <p:nvPr/>
          </p:nvSpPr>
          <p:spPr>
            <a:xfrm>
              <a:off x="4826000" y="1939675"/>
              <a:ext cx="1930400" cy="221599"/>
            </a:xfrm>
            <a:prstGeom prst="rect">
              <a:avLst/>
            </a:prstGeom>
            <a:solidFill>
              <a:schemeClr val="bg1"/>
            </a:solidFill>
          </p:spPr>
          <p:txBody>
            <a:bodyPr wrap="square" lIns="18288" tIns="18288" rIns="18288" bIns="18288" rtlCol="0" anchor="ctr" anchorCtr="0">
              <a:spAutoFit/>
            </a:bodyPr>
            <a:lstStyle/>
            <a:p>
              <a:pPr algn="r"/>
              <a:r>
                <a:rPr lang="en-US" sz="1200"/>
                <a:t>Barge-Mounted Crane</a:t>
              </a:r>
            </a:p>
          </p:txBody>
        </p:sp>
        <p:sp>
          <p:nvSpPr>
            <p:cNvPr id="3" name="Rectangle 2">
              <a:extLst>
                <a:ext uri="{FF2B5EF4-FFF2-40B4-BE49-F238E27FC236}">
                  <a16:creationId xmlns:a16="http://schemas.microsoft.com/office/drawing/2014/main" id="{B717E3FA-4FF0-EA13-5102-C916C040EFFD}"/>
                </a:ext>
              </a:extLst>
            </p:cNvPr>
            <p:cNvSpPr/>
            <p:nvPr/>
          </p:nvSpPr>
          <p:spPr>
            <a:xfrm>
              <a:off x="2057400" y="2362200"/>
              <a:ext cx="2880360" cy="396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5304838-5141-281D-BF8D-CF3F1D80EC29}"/>
                </a:ext>
              </a:extLst>
            </p:cNvPr>
            <p:cNvSpPr txBox="1"/>
            <p:nvPr/>
          </p:nvSpPr>
          <p:spPr>
            <a:xfrm>
              <a:off x="8186420" y="3014095"/>
              <a:ext cx="1930400" cy="221599"/>
            </a:xfrm>
            <a:prstGeom prst="rect">
              <a:avLst/>
            </a:prstGeom>
            <a:solidFill>
              <a:schemeClr val="bg1"/>
            </a:solidFill>
          </p:spPr>
          <p:txBody>
            <a:bodyPr wrap="square" lIns="18288" tIns="18288" rIns="18288" bIns="18288" rtlCol="0" anchor="ctr" anchorCtr="0">
              <a:spAutoFit/>
            </a:bodyPr>
            <a:lstStyle/>
            <a:p>
              <a:r>
                <a:rPr lang="en-US" sz="1200" dirty="0"/>
                <a:t>Perimeter Turbidity Curtain</a:t>
              </a:r>
            </a:p>
          </p:txBody>
        </p:sp>
        <p:sp>
          <p:nvSpPr>
            <p:cNvPr id="5" name="TextBox 4">
              <a:extLst>
                <a:ext uri="{FF2B5EF4-FFF2-40B4-BE49-F238E27FC236}">
                  <a16:creationId xmlns:a16="http://schemas.microsoft.com/office/drawing/2014/main" id="{64F9A5D4-6C13-73C0-5DC0-05494CE7B551}"/>
                </a:ext>
              </a:extLst>
            </p:cNvPr>
            <p:cNvSpPr txBox="1"/>
            <p:nvPr/>
          </p:nvSpPr>
          <p:spPr>
            <a:xfrm>
              <a:off x="3529343" y="4605995"/>
              <a:ext cx="2293620" cy="221599"/>
            </a:xfrm>
            <a:prstGeom prst="rect">
              <a:avLst/>
            </a:prstGeom>
            <a:solidFill>
              <a:schemeClr val="bg1"/>
            </a:solidFill>
          </p:spPr>
          <p:txBody>
            <a:bodyPr wrap="square" lIns="18288" tIns="18288" rIns="18288" bIns="18288" rtlCol="0" anchor="ctr" anchorCtr="0">
              <a:spAutoFit/>
            </a:bodyPr>
            <a:lstStyle/>
            <a:p>
              <a:pPr algn="ctr"/>
              <a:r>
                <a:rPr lang="en-US" sz="1200" dirty="0"/>
                <a:t>Area 1: Complete Sweep</a:t>
              </a:r>
            </a:p>
          </p:txBody>
        </p:sp>
        <p:sp>
          <p:nvSpPr>
            <p:cNvPr id="6" name="TextBox 5">
              <a:extLst>
                <a:ext uri="{FF2B5EF4-FFF2-40B4-BE49-F238E27FC236}">
                  <a16:creationId xmlns:a16="http://schemas.microsoft.com/office/drawing/2014/main" id="{71EB3405-D644-A13F-07D9-F4F73C38DE66}"/>
                </a:ext>
              </a:extLst>
            </p:cNvPr>
            <p:cNvSpPr txBox="1"/>
            <p:nvPr/>
          </p:nvSpPr>
          <p:spPr>
            <a:xfrm>
              <a:off x="8328660" y="5105722"/>
              <a:ext cx="1485900" cy="406265"/>
            </a:xfrm>
            <a:prstGeom prst="rect">
              <a:avLst/>
            </a:prstGeom>
            <a:solidFill>
              <a:schemeClr val="bg1"/>
            </a:solidFill>
          </p:spPr>
          <p:txBody>
            <a:bodyPr wrap="square" lIns="18288" tIns="18288" rIns="18288" bIns="18288" rtlCol="0" anchor="ctr" anchorCtr="0">
              <a:spAutoFit/>
            </a:bodyPr>
            <a:lstStyle/>
            <a:p>
              <a:pPr algn="ctr"/>
              <a:r>
                <a:rPr lang="en-US" sz="1200"/>
                <a:t>Area 2: </a:t>
              </a:r>
            </a:p>
            <a:p>
              <a:pPr algn="ctr"/>
              <a:r>
                <a:rPr lang="en-US" sz="1200"/>
                <a:t>Targeted Removal</a:t>
              </a:r>
            </a:p>
          </p:txBody>
        </p:sp>
        <p:sp>
          <p:nvSpPr>
            <p:cNvPr id="7" name="TextBox 6">
              <a:extLst>
                <a:ext uri="{FF2B5EF4-FFF2-40B4-BE49-F238E27FC236}">
                  <a16:creationId xmlns:a16="http://schemas.microsoft.com/office/drawing/2014/main" id="{9F621EA2-7B24-D280-F869-F4487BFDFB80}"/>
                </a:ext>
              </a:extLst>
            </p:cNvPr>
            <p:cNvSpPr txBox="1"/>
            <p:nvPr/>
          </p:nvSpPr>
          <p:spPr>
            <a:xfrm>
              <a:off x="5569140" y="6340768"/>
              <a:ext cx="541020" cy="221599"/>
            </a:xfrm>
            <a:prstGeom prst="rect">
              <a:avLst/>
            </a:prstGeom>
            <a:solidFill>
              <a:schemeClr val="bg1"/>
            </a:solidFill>
          </p:spPr>
          <p:txBody>
            <a:bodyPr wrap="square" lIns="18288" tIns="18288" rIns="18288" bIns="18288" rtlCol="0" anchor="ctr" anchorCtr="0">
              <a:spAutoFit/>
            </a:bodyPr>
            <a:lstStyle/>
            <a:p>
              <a:pPr algn="ctr"/>
              <a:r>
                <a:rPr lang="en-US" sz="1200"/>
                <a:t>Area 1</a:t>
              </a:r>
            </a:p>
          </p:txBody>
        </p:sp>
        <p:sp>
          <p:nvSpPr>
            <p:cNvPr id="10" name="TextBox 9">
              <a:extLst>
                <a:ext uri="{FF2B5EF4-FFF2-40B4-BE49-F238E27FC236}">
                  <a16:creationId xmlns:a16="http://schemas.microsoft.com/office/drawing/2014/main" id="{D0FA462C-36AF-AA62-B7E3-3515990EF5C6}"/>
                </a:ext>
              </a:extLst>
            </p:cNvPr>
            <p:cNvSpPr txBox="1"/>
            <p:nvPr/>
          </p:nvSpPr>
          <p:spPr>
            <a:xfrm>
              <a:off x="7879715" y="6358680"/>
              <a:ext cx="541020" cy="221599"/>
            </a:xfrm>
            <a:prstGeom prst="rect">
              <a:avLst/>
            </a:prstGeom>
            <a:solidFill>
              <a:schemeClr val="bg1"/>
            </a:solidFill>
          </p:spPr>
          <p:txBody>
            <a:bodyPr wrap="square" lIns="18288" tIns="18288" rIns="18288" bIns="18288" rtlCol="0" anchor="ctr" anchorCtr="0">
              <a:spAutoFit/>
            </a:bodyPr>
            <a:lstStyle/>
            <a:p>
              <a:pPr algn="ctr"/>
              <a:r>
                <a:rPr lang="en-US" sz="1200"/>
                <a:t>Area 2</a:t>
              </a:r>
            </a:p>
          </p:txBody>
        </p:sp>
        <p:sp>
          <p:nvSpPr>
            <p:cNvPr id="12" name="TextBox 11">
              <a:extLst>
                <a:ext uri="{FF2B5EF4-FFF2-40B4-BE49-F238E27FC236}">
                  <a16:creationId xmlns:a16="http://schemas.microsoft.com/office/drawing/2014/main" id="{B0B0B0C8-2463-B607-1EDA-F8E6E97C550E}"/>
                </a:ext>
              </a:extLst>
            </p:cNvPr>
            <p:cNvSpPr txBox="1"/>
            <p:nvPr/>
          </p:nvSpPr>
          <p:spPr>
            <a:xfrm>
              <a:off x="4826000" y="2827518"/>
              <a:ext cx="904938" cy="221599"/>
            </a:xfrm>
            <a:prstGeom prst="rect">
              <a:avLst/>
            </a:prstGeom>
            <a:solidFill>
              <a:schemeClr val="bg1"/>
            </a:solidFill>
          </p:spPr>
          <p:txBody>
            <a:bodyPr wrap="square" lIns="18288" tIns="18288" rIns="18288" bIns="18288" rtlCol="0" anchor="ctr" anchorCtr="0">
              <a:spAutoFit/>
            </a:bodyPr>
            <a:lstStyle/>
            <a:p>
              <a:pPr algn="ctr"/>
              <a:r>
                <a:rPr lang="en-US" sz="1200"/>
                <a:t>Spill Control</a:t>
              </a:r>
            </a:p>
          </p:txBody>
        </p:sp>
      </p:grpSp>
    </p:spTree>
    <p:extLst>
      <p:ext uri="{BB962C8B-B14F-4D97-AF65-F5344CB8AC3E}">
        <p14:creationId xmlns:p14="http://schemas.microsoft.com/office/powerpoint/2010/main" val="330241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1FABF0-67EF-9205-77B2-80209F0EF203}"/>
              </a:ext>
            </a:extLst>
          </p:cNvPr>
          <p:cNvSpPr>
            <a:spLocks noGrp="1"/>
          </p:cNvSpPr>
          <p:nvPr>
            <p:ph type="title"/>
          </p:nvPr>
        </p:nvSpPr>
        <p:spPr/>
        <p:txBody>
          <a:bodyPr/>
          <a:lstStyle/>
          <a:p>
            <a:r>
              <a:rPr lang="en-US" sz="3600"/>
              <a:t>Removal and Turbidity Controls – Area 3</a:t>
            </a:r>
          </a:p>
        </p:txBody>
      </p:sp>
      <p:grpSp>
        <p:nvGrpSpPr>
          <p:cNvPr id="14" name="Group 13">
            <a:extLst>
              <a:ext uri="{FF2B5EF4-FFF2-40B4-BE49-F238E27FC236}">
                <a16:creationId xmlns:a16="http://schemas.microsoft.com/office/drawing/2014/main" id="{61FDDFC0-6C5D-ACA4-47F9-79ED8A9A4ACE}"/>
              </a:ext>
            </a:extLst>
          </p:cNvPr>
          <p:cNvGrpSpPr/>
          <p:nvPr/>
        </p:nvGrpSpPr>
        <p:grpSpPr>
          <a:xfrm>
            <a:off x="1640065" y="1653733"/>
            <a:ext cx="8996934" cy="4916074"/>
            <a:chOff x="1597533" y="1760062"/>
            <a:chExt cx="8996934" cy="4916074"/>
          </a:xfrm>
        </p:grpSpPr>
        <p:pic>
          <p:nvPicPr>
            <p:cNvPr id="2" name="Picture 1">
              <a:extLst>
                <a:ext uri="{FF2B5EF4-FFF2-40B4-BE49-F238E27FC236}">
                  <a16:creationId xmlns:a16="http://schemas.microsoft.com/office/drawing/2014/main" id="{714671A7-8830-42A8-FD7B-766E931F407F}"/>
                </a:ext>
              </a:extLst>
            </p:cNvPr>
            <p:cNvPicPr>
              <a:picLocks noChangeAspect="1"/>
            </p:cNvPicPr>
            <p:nvPr/>
          </p:nvPicPr>
          <p:blipFill>
            <a:blip r:embed="rId2"/>
            <a:stretch>
              <a:fillRect/>
            </a:stretch>
          </p:blipFill>
          <p:spPr>
            <a:xfrm>
              <a:off x="1597533" y="1760062"/>
              <a:ext cx="8996934" cy="4809744"/>
            </a:xfrm>
            <a:prstGeom prst="rect">
              <a:avLst/>
            </a:prstGeom>
          </p:spPr>
        </p:pic>
        <p:sp>
          <p:nvSpPr>
            <p:cNvPr id="4" name="TextBox 3">
              <a:extLst>
                <a:ext uri="{FF2B5EF4-FFF2-40B4-BE49-F238E27FC236}">
                  <a16:creationId xmlns:a16="http://schemas.microsoft.com/office/drawing/2014/main" id="{24638F3A-B35E-59A8-AB58-B21DF18EE07E}"/>
                </a:ext>
              </a:extLst>
            </p:cNvPr>
            <p:cNvSpPr txBox="1"/>
            <p:nvPr/>
          </p:nvSpPr>
          <p:spPr>
            <a:xfrm>
              <a:off x="4892675" y="1957807"/>
              <a:ext cx="1930400" cy="221599"/>
            </a:xfrm>
            <a:prstGeom prst="rect">
              <a:avLst/>
            </a:prstGeom>
            <a:solidFill>
              <a:schemeClr val="bg1"/>
            </a:solidFill>
          </p:spPr>
          <p:txBody>
            <a:bodyPr wrap="square" lIns="18288" tIns="18288" rIns="18288" bIns="18288" rtlCol="0" anchor="ctr" anchorCtr="0">
              <a:spAutoFit/>
            </a:bodyPr>
            <a:lstStyle/>
            <a:p>
              <a:pPr algn="r"/>
              <a:r>
                <a:rPr lang="en-US" sz="1200" dirty="0"/>
                <a:t>Barge-Mounted Crane</a:t>
              </a:r>
            </a:p>
          </p:txBody>
        </p:sp>
        <p:sp>
          <p:nvSpPr>
            <p:cNvPr id="6" name="TextBox 5">
              <a:extLst>
                <a:ext uri="{FF2B5EF4-FFF2-40B4-BE49-F238E27FC236}">
                  <a16:creationId xmlns:a16="http://schemas.microsoft.com/office/drawing/2014/main" id="{79EE8E8B-EFF7-50B4-D2F1-18EF008CDB82}"/>
                </a:ext>
              </a:extLst>
            </p:cNvPr>
            <p:cNvSpPr txBox="1"/>
            <p:nvPr/>
          </p:nvSpPr>
          <p:spPr>
            <a:xfrm>
              <a:off x="8336604" y="2999441"/>
              <a:ext cx="1930400" cy="221599"/>
            </a:xfrm>
            <a:prstGeom prst="rect">
              <a:avLst/>
            </a:prstGeom>
            <a:solidFill>
              <a:schemeClr val="bg1"/>
            </a:solidFill>
          </p:spPr>
          <p:txBody>
            <a:bodyPr wrap="square" lIns="18288" tIns="18288" rIns="18288" bIns="18288" rtlCol="0" anchor="ctr" anchorCtr="0">
              <a:spAutoFit/>
            </a:bodyPr>
            <a:lstStyle/>
            <a:p>
              <a:r>
                <a:rPr lang="en-US" sz="1200"/>
                <a:t>Mobile “Moon Pool”</a:t>
              </a:r>
            </a:p>
          </p:txBody>
        </p:sp>
        <p:sp>
          <p:nvSpPr>
            <p:cNvPr id="7" name="TextBox 6">
              <a:extLst>
                <a:ext uri="{FF2B5EF4-FFF2-40B4-BE49-F238E27FC236}">
                  <a16:creationId xmlns:a16="http://schemas.microsoft.com/office/drawing/2014/main" id="{52CB6D51-160D-FD38-516C-30B8020ECEF8}"/>
                </a:ext>
              </a:extLst>
            </p:cNvPr>
            <p:cNvSpPr txBox="1"/>
            <p:nvPr/>
          </p:nvSpPr>
          <p:spPr>
            <a:xfrm>
              <a:off x="9395459" y="4164934"/>
              <a:ext cx="1199007" cy="221599"/>
            </a:xfrm>
            <a:prstGeom prst="rect">
              <a:avLst/>
            </a:prstGeom>
            <a:solidFill>
              <a:schemeClr val="bg1"/>
            </a:solidFill>
          </p:spPr>
          <p:txBody>
            <a:bodyPr wrap="square" lIns="18288" tIns="18288" rIns="18288" bIns="18288" rtlCol="0" anchor="ctr" anchorCtr="0">
              <a:spAutoFit/>
            </a:bodyPr>
            <a:lstStyle/>
            <a:p>
              <a:pPr algn="ctr"/>
              <a:r>
                <a:rPr lang="en-US" sz="1200" dirty="0"/>
                <a:t>Bubble Curtain</a:t>
              </a:r>
            </a:p>
          </p:txBody>
        </p:sp>
        <p:sp>
          <p:nvSpPr>
            <p:cNvPr id="8" name="TextBox 7">
              <a:extLst>
                <a:ext uri="{FF2B5EF4-FFF2-40B4-BE49-F238E27FC236}">
                  <a16:creationId xmlns:a16="http://schemas.microsoft.com/office/drawing/2014/main" id="{CD2D2C0D-F92D-5152-92A9-1DA47399F45D}"/>
                </a:ext>
              </a:extLst>
            </p:cNvPr>
            <p:cNvSpPr txBox="1"/>
            <p:nvPr/>
          </p:nvSpPr>
          <p:spPr>
            <a:xfrm>
              <a:off x="7816850" y="6454537"/>
              <a:ext cx="541020" cy="221599"/>
            </a:xfrm>
            <a:prstGeom prst="rect">
              <a:avLst/>
            </a:prstGeom>
            <a:solidFill>
              <a:schemeClr val="bg1"/>
            </a:solidFill>
          </p:spPr>
          <p:txBody>
            <a:bodyPr wrap="square" lIns="18288" tIns="18288" rIns="18288" bIns="18288" rtlCol="0" anchor="ctr" anchorCtr="0">
              <a:spAutoFit/>
            </a:bodyPr>
            <a:lstStyle/>
            <a:p>
              <a:pPr algn="ctr"/>
              <a:r>
                <a:rPr lang="en-US" sz="1200"/>
                <a:t>Area 3</a:t>
              </a:r>
            </a:p>
          </p:txBody>
        </p:sp>
        <p:sp>
          <p:nvSpPr>
            <p:cNvPr id="9" name="TextBox 8">
              <a:extLst>
                <a:ext uri="{FF2B5EF4-FFF2-40B4-BE49-F238E27FC236}">
                  <a16:creationId xmlns:a16="http://schemas.microsoft.com/office/drawing/2014/main" id="{8C7EC406-A9AF-7BDF-725A-4F4B2DF118D7}"/>
                </a:ext>
              </a:extLst>
            </p:cNvPr>
            <p:cNvSpPr txBox="1"/>
            <p:nvPr/>
          </p:nvSpPr>
          <p:spPr>
            <a:xfrm>
              <a:off x="5270773" y="2906455"/>
              <a:ext cx="904938" cy="221599"/>
            </a:xfrm>
            <a:prstGeom prst="rect">
              <a:avLst/>
            </a:prstGeom>
            <a:solidFill>
              <a:schemeClr val="bg1"/>
            </a:solidFill>
          </p:spPr>
          <p:txBody>
            <a:bodyPr wrap="square" lIns="18288" tIns="18288" rIns="18288" bIns="18288" rtlCol="0" anchor="ctr" anchorCtr="0">
              <a:spAutoFit/>
            </a:bodyPr>
            <a:lstStyle/>
            <a:p>
              <a:pPr algn="ctr"/>
              <a:r>
                <a:rPr lang="en-US" sz="1200" dirty="0"/>
                <a:t>Spill Control</a:t>
              </a:r>
            </a:p>
          </p:txBody>
        </p:sp>
        <p:sp>
          <p:nvSpPr>
            <p:cNvPr id="10" name="TextBox 9">
              <a:extLst>
                <a:ext uri="{FF2B5EF4-FFF2-40B4-BE49-F238E27FC236}">
                  <a16:creationId xmlns:a16="http://schemas.microsoft.com/office/drawing/2014/main" id="{AE383E9B-05A1-BB99-EE95-1883A32534C1}"/>
                </a:ext>
              </a:extLst>
            </p:cNvPr>
            <p:cNvSpPr txBox="1"/>
            <p:nvPr/>
          </p:nvSpPr>
          <p:spPr>
            <a:xfrm>
              <a:off x="4645543" y="2922935"/>
              <a:ext cx="511238" cy="221599"/>
            </a:xfrm>
            <a:prstGeom prst="rect">
              <a:avLst/>
            </a:prstGeom>
            <a:solidFill>
              <a:schemeClr val="bg1"/>
            </a:solidFill>
          </p:spPr>
          <p:txBody>
            <a:bodyPr wrap="square" lIns="18288" tIns="18288" rIns="18288" bIns="18288" rtlCol="0" anchor="ctr" anchorCtr="0">
              <a:spAutoFit/>
            </a:bodyPr>
            <a:lstStyle/>
            <a:p>
              <a:pPr algn="ctr"/>
              <a:r>
                <a:rPr lang="en-US" sz="1200" dirty="0"/>
                <a:t>Scow</a:t>
              </a:r>
            </a:p>
          </p:txBody>
        </p:sp>
        <p:sp>
          <p:nvSpPr>
            <p:cNvPr id="11" name="TextBox 10">
              <a:extLst>
                <a:ext uri="{FF2B5EF4-FFF2-40B4-BE49-F238E27FC236}">
                  <a16:creationId xmlns:a16="http://schemas.microsoft.com/office/drawing/2014/main" id="{6B7DF3AC-4B72-D4B9-AA73-7523AC51EDF7}"/>
                </a:ext>
              </a:extLst>
            </p:cNvPr>
            <p:cNvSpPr txBox="1"/>
            <p:nvPr/>
          </p:nvSpPr>
          <p:spPr>
            <a:xfrm>
              <a:off x="5496496" y="4109664"/>
              <a:ext cx="1199007" cy="221599"/>
            </a:xfrm>
            <a:prstGeom prst="rect">
              <a:avLst/>
            </a:prstGeom>
            <a:solidFill>
              <a:schemeClr val="bg1"/>
            </a:solidFill>
          </p:spPr>
          <p:txBody>
            <a:bodyPr wrap="square" lIns="18288" tIns="18288" rIns="18288" bIns="18288" rtlCol="0" anchor="ctr" anchorCtr="0">
              <a:spAutoFit/>
            </a:bodyPr>
            <a:lstStyle/>
            <a:p>
              <a:pPr algn="ctr"/>
              <a:r>
                <a:rPr lang="en-US" sz="1200" dirty="0"/>
                <a:t>Bubble Curtain</a:t>
              </a:r>
            </a:p>
          </p:txBody>
        </p:sp>
        <p:sp>
          <p:nvSpPr>
            <p:cNvPr id="12" name="TextBox 11">
              <a:extLst>
                <a:ext uri="{FF2B5EF4-FFF2-40B4-BE49-F238E27FC236}">
                  <a16:creationId xmlns:a16="http://schemas.microsoft.com/office/drawing/2014/main" id="{D80D13A5-C417-1F06-7908-B0642AD31C0B}"/>
                </a:ext>
              </a:extLst>
            </p:cNvPr>
            <p:cNvSpPr txBox="1"/>
            <p:nvPr/>
          </p:nvSpPr>
          <p:spPr>
            <a:xfrm>
              <a:off x="5209603" y="5012875"/>
              <a:ext cx="1485900" cy="406265"/>
            </a:xfrm>
            <a:prstGeom prst="rect">
              <a:avLst/>
            </a:prstGeom>
            <a:solidFill>
              <a:schemeClr val="bg1"/>
            </a:solidFill>
          </p:spPr>
          <p:txBody>
            <a:bodyPr wrap="square" lIns="18288" tIns="18288" rIns="18288" bIns="18288" rtlCol="0" anchor="ctr" anchorCtr="0">
              <a:spAutoFit/>
            </a:bodyPr>
            <a:lstStyle/>
            <a:p>
              <a:pPr algn="ctr"/>
              <a:r>
                <a:rPr lang="en-US" sz="1200" dirty="0"/>
                <a:t>Area 3: </a:t>
              </a:r>
            </a:p>
            <a:p>
              <a:pPr algn="ctr"/>
              <a:r>
                <a:rPr lang="en-US" sz="1200" dirty="0"/>
                <a:t>Targeted Removal</a:t>
              </a:r>
            </a:p>
          </p:txBody>
        </p:sp>
        <p:sp>
          <p:nvSpPr>
            <p:cNvPr id="13" name="Rectangle 12">
              <a:extLst>
                <a:ext uri="{FF2B5EF4-FFF2-40B4-BE49-F238E27FC236}">
                  <a16:creationId xmlns:a16="http://schemas.microsoft.com/office/drawing/2014/main" id="{C4C1C39B-467F-E61E-8AAD-9E7A416DC275}"/>
                </a:ext>
              </a:extLst>
            </p:cNvPr>
            <p:cNvSpPr/>
            <p:nvPr/>
          </p:nvSpPr>
          <p:spPr>
            <a:xfrm>
              <a:off x="2012315" y="2425062"/>
              <a:ext cx="2880360" cy="3962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4287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AEF887A-8F5B-9D24-A354-06A6AF99037C}"/>
              </a:ext>
            </a:extLst>
          </p:cNvPr>
          <p:cNvPicPr>
            <a:picLocks noGrp="1" noChangeAspect="1"/>
          </p:cNvPicPr>
          <p:nvPr>
            <p:ph type="pic" sz="quarter" idx="12"/>
          </p:nvPr>
        </p:nvPicPr>
        <p:blipFill>
          <a:blip r:embed="rId2"/>
          <a:srcRect l="1114" t="4603" r="383" b="10571"/>
          <a:stretch/>
        </p:blipFill>
        <p:spPr>
          <a:xfrm>
            <a:off x="5878513" y="980281"/>
            <a:ext cx="5726112" cy="5377657"/>
          </a:xfrm>
          <a:ln>
            <a:solidFill>
              <a:schemeClr val="bg1">
                <a:lumMod val="50000"/>
              </a:schemeClr>
            </a:solidFill>
          </a:ln>
        </p:spPr>
      </p:pic>
      <p:sp>
        <p:nvSpPr>
          <p:cNvPr id="13" name="Title 12">
            <a:extLst>
              <a:ext uri="{FF2B5EF4-FFF2-40B4-BE49-F238E27FC236}">
                <a16:creationId xmlns:a16="http://schemas.microsoft.com/office/drawing/2014/main" id="{7895ED02-E703-C7C1-50F4-6BB31D88CB54}"/>
              </a:ext>
            </a:extLst>
          </p:cNvPr>
          <p:cNvSpPr>
            <a:spLocks noGrp="1"/>
          </p:cNvSpPr>
          <p:nvPr>
            <p:ph type="title"/>
          </p:nvPr>
        </p:nvSpPr>
        <p:spPr>
          <a:xfrm>
            <a:off x="612648" y="1078992"/>
            <a:ext cx="10984992" cy="685800"/>
          </a:xfrm>
        </p:spPr>
        <p:txBody>
          <a:bodyPr/>
          <a:lstStyle/>
          <a:p>
            <a:r>
              <a:rPr lang="en-US" dirty="0"/>
              <a:t>Monitoring Approach</a:t>
            </a:r>
          </a:p>
        </p:txBody>
      </p:sp>
      <p:sp>
        <p:nvSpPr>
          <p:cNvPr id="14" name="Content Placeholder 13">
            <a:extLst>
              <a:ext uri="{FF2B5EF4-FFF2-40B4-BE49-F238E27FC236}">
                <a16:creationId xmlns:a16="http://schemas.microsoft.com/office/drawing/2014/main" id="{4EEFF428-1954-B8DE-4021-E87AE37CBF68}"/>
              </a:ext>
            </a:extLst>
          </p:cNvPr>
          <p:cNvSpPr>
            <a:spLocks noGrp="1"/>
          </p:cNvSpPr>
          <p:nvPr>
            <p:ph idx="1"/>
          </p:nvPr>
        </p:nvSpPr>
        <p:spPr>
          <a:xfrm>
            <a:off x="609600" y="2057400"/>
            <a:ext cx="5262976" cy="3657600"/>
          </a:xfrm>
        </p:spPr>
        <p:txBody>
          <a:bodyPr/>
          <a:lstStyle/>
          <a:p>
            <a:pPr lvl="0"/>
            <a:r>
              <a:rPr lang="en-US" sz="2000" dirty="0"/>
              <a:t>Water quality monitoring</a:t>
            </a:r>
          </a:p>
          <a:p>
            <a:pPr lvl="2"/>
            <a:r>
              <a:rPr lang="en-US" sz="1800" dirty="0"/>
              <a:t>Real-time turbidity measurements</a:t>
            </a:r>
          </a:p>
          <a:p>
            <a:pPr lvl="2"/>
            <a:r>
              <a:rPr lang="en-US" sz="1800" dirty="0"/>
              <a:t>Water column sampling before and during in‑water work	</a:t>
            </a:r>
          </a:p>
          <a:p>
            <a:r>
              <a:rPr lang="en-US" sz="2000" dirty="0"/>
              <a:t>Sediment traps</a:t>
            </a:r>
          </a:p>
          <a:p>
            <a:pPr lvl="2"/>
            <a:r>
              <a:rPr lang="en-US" sz="1800" dirty="0"/>
              <a:t>Evaluate release and redeposition</a:t>
            </a:r>
          </a:p>
          <a:p>
            <a:pPr lvl="1"/>
            <a:endParaRPr lang="en-US" sz="1800" dirty="0"/>
          </a:p>
        </p:txBody>
      </p:sp>
      <p:sp>
        <p:nvSpPr>
          <p:cNvPr id="16" name="Text Placeholder 15">
            <a:extLst>
              <a:ext uri="{FF2B5EF4-FFF2-40B4-BE49-F238E27FC236}">
                <a16:creationId xmlns:a16="http://schemas.microsoft.com/office/drawing/2014/main" id="{F4A4DC83-A749-483D-10BC-6BBB8A4BB2F7}"/>
              </a:ext>
            </a:extLst>
          </p:cNvPr>
          <p:cNvSpPr>
            <a:spLocks noGrp="1"/>
          </p:cNvSpPr>
          <p:nvPr>
            <p:ph type="body" sz="quarter" idx="13"/>
          </p:nvPr>
        </p:nvSpPr>
        <p:spPr>
          <a:xfrm>
            <a:off x="5884895" y="6457157"/>
            <a:ext cx="5157787" cy="198438"/>
          </a:xfrm>
        </p:spPr>
        <p:txBody>
          <a:bodyPr/>
          <a:lstStyle/>
          <a:p>
            <a:r>
              <a:rPr lang="en-US" dirty="0"/>
              <a:t>Water Quality Monitoring Locations</a:t>
            </a:r>
          </a:p>
        </p:txBody>
      </p:sp>
      <p:sp>
        <p:nvSpPr>
          <p:cNvPr id="17" name="Text Placeholder 16">
            <a:extLst>
              <a:ext uri="{FF2B5EF4-FFF2-40B4-BE49-F238E27FC236}">
                <a16:creationId xmlns:a16="http://schemas.microsoft.com/office/drawing/2014/main" id="{57C96C75-7462-F730-8C4F-522568F2F5C2}"/>
              </a:ext>
            </a:extLst>
          </p:cNvPr>
          <p:cNvSpPr>
            <a:spLocks noGrp="1"/>
          </p:cNvSpPr>
          <p:nvPr>
            <p:ph type="body" sz="quarter" idx="14"/>
          </p:nvPr>
        </p:nvSpPr>
        <p:spPr>
          <a:xfrm>
            <a:off x="609600" y="6457157"/>
            <a:ext cx="5157787" cy="198438"/>
          </a:xfrm>
        </p:spPr>
        <p:txBody>
          <a:bodyPr/>
          <a:lstStyle/>
          <a:p>
            <a:r>
              <a:rPr lang="en-US" dirty="0"/>
              <a:t>Sediment Traps Pre- and Post-Deployment</a:t>
            </a:r>
          </a:p>
        </p:txBody>
      </p:sp>
      <p:pic>
        <p:nvPicPr>
          <p:cNvPr id="3" name="Picture 2" descr="Several boxes on a gravel surface&#10;&#10;Description automatically generated with medium confidence">
            <a:extLst>
              <a:ext uri="{FF2B5EF4-FFF2-40B4-BE49-F238E27FC236}">
                <a16:creationId xmlns:a16="http://schemas.microsoft.com/office/drawing/2014/main" id="{C1D1CC1B-9D1C-F5E9-E149-3EE817EBA6D1}"/>
              </a:ext>
            </a:extLst>
          </p:cNvPr>
          <p:cNvPicPr>
            <a:picLocks noChangeAspect="1"/>
          </p:cNvPicPr>
          <p:nvPr/>
        </p:nvPicPr>
        <p:blipFill>
          <a:blip r:embed="rId3" cstate="print">
            <a:extLst>
              <a:ext uri="{28A0092B-C50C-407E-A947-70E740481C1C}">
                <a14:useLocalDpi xmlns:a14="http://schemas.microsoft.com/office/drawing/2010/main" val="0"/>
              </a:ext>
            </a:extLst>
          </a:blip>
          <a:srcRect t="13530" r="19896" b="5983"/>
          <a:stretch/>
        </p:blipFill>
        <p:spPr>
          <a:xfrm>
            <a:off x="615950" y="4626642"/>
            <a:ext cx="2298009" cy="1731296"/>
          </a:xfrm>
          <a:prstGeom prst="rect">
            <a:avLst/>
          </a:prstGeom>
        </p:spPr>
      </p:pic>
      <p:pic>
        <p:nvPicPr>
          <p:cNvPr id="4" name="Picture 3">
            <a:extLst>
              <a:ext uri="{FF2B5EF4-FFF2-40B4-BE49-F238E27FC236}">
                <a16:creationId xmlns:a16="http://schemas.microsoft.com/office/drawing/2014/main" id="{4147CFED-1CA6-FC50-6026-48940785986E}"/>
              </a:ext>
            </a:extLst>
          </p:cNvPr>
          <p:cNvPicPr>
            <a:picLocks noChangeAspect="1"/>
          </p:cNvPicPr>
          <p:nvPr/>
        </p:nvPicPr>
        <p:blipFill>
          <a:blip r:embed="rId4"/>
          <a:stretch>
            <a:fillRect/>
          </a:stretch>
        </p:blipFill>
        <p:spPr>
          <a:xfrm>
            <a:off x="3188493" y="4626642"/>
            <a:ext cx="2308395" cy="1731296"/>
          </a:xfrm>
          <a:prstGeom prst="rect">
            <a:avLst/>
          </a:prstGeom>
        </p:spPr>
      </p:pic>
      <p:pic>
        <p:nvPicPr>
          <p:cNvPr id="6" name="Picture 5">
            <a:extLst>
              <a:ext uri="{FF2B5EF4-FFF2-40B4-BE49-F238E27FC236}">
                <a16:creationId xmlns:a16="http://schemas.microsoft.com/office/drawing/2014/main" id="{074F4400-545D-13A3-6CEE-E07F35C1EBF6}"/>
              </a:ext>
            </a:extLst>
          </p:cNvPr>
          <p:cNvPicPr>
            <a:picLocks noChangeAspect="1"/>
          </p:cNvPicPr>
          <p:nvPr/>
        </p:nvPicPr>
        <p:blipFill>
          <a:blip r:embed="rId5"/>
          <a:stretch>
            <a:fillRect/>
          </a:stretch>
        </p:blipFill>
        <p:spPr>
          <a:xfrm>
            <a:off x="5884895" y="980281"/>
            <a:ext cx="3114328" cy="1546643"/>
          </a:xfrm>
          <a:prstGeom prst="rect">
            <a:avLst/>
          </a:prstGeom>
          <a:ln>
            <a:solidFill>
              <a:schemeClr val="bg1">
                <a:lumMod val="50000"/>
              </a:schemeClr>
            </a:solidFill>
          </a:ln>
        </p:spPr>
      </p:pic>
    </p:spTree>
    <p:extLst>
      <p:ext uri="{BB962C8B-B14F-4D97-AF65-F5344CB8AC3E}">
        <p14:creationId xmlns:p14="http://schemas.microsoft.com/office/powerpoint/2010/main" val="2754613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D3C82B1-3032-A69B-9B09-7A9A5CD61D16}"/>
              </a:ext>
            </a:extLst>
          </p:cNvPr>
          <p:cNvSpPr>
            <a:spLocks noGrp="1"/>
          </p:cNvSpPr>
          <p:nvPr>
            <p:ph type="body" sz="quarter" idx="12"/>
          </p:nvPr>
        </p:nvSpPr>
        <p:spPr/>
        <p:txBody>
          <a:bodyPr/>
          <a:lstStyle/>
          <a:p>
            <a:pPr marL="571500" indent="-571500">
              <a:buFont typeface="Arial" panose="020B0604020202020204" pitchFamily="34" charset="0"/>
              <a:buChar char="•"/>
            </a:pPr>
            <a:r>
              <a:rPr lang="en-US" sz="2800"/>
              <a:t>Accurate identification of drum locations is critical</a:t>
            </a:r>
          </a:p>
          <a:p>
            <a:pPr marL="571500" indent="-571500">
              <a:buFont typeface="Arial" panose="020B0604020202020204" pitchFamily="34" charset="0"/>
              <a:buChar char="•"/>
            </a:pPr>
            <a:r>
              <a:rPr lang="en-US" sz="2800"/>
              <a:t>Drum removal was generally effective</a:t>
            </a:r>
          </a:p>
          <a:p>
            <a:pPr marL="571500" indent="-571500">
              <a:buFont typeface="Arial" panose="020B0604020202020204" pitchFamily="34" charset="0"/>
              <a:buChar char="•"/>
            </a:pPr>
            <a:r>
              <a:rPr lang="en-US" sz="2800"/>
              <a:t>Turbidity curtains were effective; Bubble curtains were somewhat effective</a:t>
            </a:r>
          </a:p>
          <a:p>
            <a:pPr marL="571500" indent="-571500">
              <a:buFont typeface="Arial" panose="020B0604020202020204" pitchFamily="34" charset="0"/>
              <a:buChar char="•"/>
            </a:pPr>
            <a:r>
              <a:rPr lang="en-US" sz="2800"/>
              <a:t>Drums removed from lake were unidentifiable following post-removal handling</a:t>
            </a:r>
          </a:p>
          <a:p>
            <a:pPr marL="571500" indent="-571500">
              <a:buFont typeface="Arial" panose="020B0604020202020204" pitchFamily="34" charset="0"/>
              <a:buChar char="•"/>
            </a:pPr>
            <a:r>
              <a:rPr lang="en-US" sz="2800"/>
              <a:t>Sediment processing was challenging </a:t>
            </a:r>
          </a:p>
          <a:p>
            <a:pPr marL="571500" indent="-571500">
              <a:buFont typeface="Arial" panose="020B0604020202020204" pitchFamily="34" charset="0"/>
              <a:buChar char="•"/>
            </a:pPr>
            <a:endParaRPr lang="en-US" sz="2800"/>
          </a:p>
        </p:txBody>
      </p:sp>
    </p:spTree>
    <p:extLst>
      <p:ext uri="{BB962C8B-B14F-4D97-AF65-F5344CB8AC3E}">
        <p14:creationId xmlns:p14="http://schemas.microsoft.com/office/powerpoint/2010/main" val="883418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9DA4EC0C-C9A5-86E8-06DC-05DD68C067EA}"/>
              </a:ext>
            </a:extLst>
          </p:cNvPr>
          <p:cNvSpPr/>
          <p:nvPr/>
        </p:nvSpPr>
        <p:spPr>
          <a:xfrm>
            <a:off x="6092964" y="1146777"/>
            <a:ext cx="5620215" cy="61579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C047A63-C650-97F8-007F-4EC83C05A034}"/>
              </a:ext>
            </a:extLst>
          </p:cNvPr>
          <p:cNvSpPr>
            <a:spLocks noGrp="1"/>
          </p:cNvSpPr>
          <p:nvPr>
            <p:ph type="title"/>
          </p:nvPr>
        </p:nvSpPr>
        <p:spPr>
          <a:xfrm>
            <a:off x="612648" y="1078992"/>
            <a:ext cx="5262976" cy="685800"/>
          </a:xfrm>
        </p:spPr>
        <p:txBody>
          <a:bodyPr anchor="t">
            <a:normAutofit/>
          </a:bodyPr>
          <a:lstStyle/>
          <a:p>
            <a:r>
              <a:rPr lang="en-US"/>
              <a:t>Drum Locations</a:t>
            </a:r>
          </a:p>
        </p:txBody>
      </p:sp>
      <p:sp>
        <p:nvSpPr>
          <p:cNvPr id="81" name="Content Placeholder 80">
            <a:extLst>
              <a:ext uri="{FF2B5EF4-FFF2-40B4-BE49-F238E27FC236}">
                <a16:creationId xmlns:a16="http://schemas.microsoft.com/office/drawing/2014/main" id="{C7AFF818-5229-DB43-FB5C-F5464B52F419}"/>
              </a:ext>
            </a:extLst>
          </p:cNvPr>
          <p:cNvSpPr>
            <a:spLocks noGrp="1"/>
          </p:cNvSpPr>
          <p:nvPr>
            <p:ph idx="1"/>
          </p:nvPr>
        </p:nvSpPr>
        <p:spPr/>
        <p:txBody>
          <a:bodyPr/>
          <a:lstStyle/>
          <a:p>
            <a:r>
              <a:rPr lang="en-US" dirty="0"/>
              <a:t>ROV drum surveys from FFS lack sufficient accuracy for construction; pre-construction was more accurate </a:t>
            </a:r>
          </a:p>
          <a:p>
            <a:r>
              <a:rPr lang="en-US" dirty="0"/>
              <a:t>Dredging operator was able to target specific drums with sufficient accuracy based on pre-construction ROV/</a:t>
            </a:r>
            <a:br>
              <a:rPr lang="en-US" dirty="0"/>
            </a:br>
            <a:r>
              <a:rPr lang="en-US" dirty="0"/>
              <a:t>multibeam surveys</a:t>
            </a:r>
          </a:p>
          <a:p>
            <a:endParaRPr lang="en-US" dirty="0"/>
          </a:p>
          <a:p>
            <a:endParaRPr lang="en-US" dirty="0"/>
          </a:p>
        </p:txBody>
      </p:sp>
      <p:sp>
        <p:nvSpPr>
          <p:cNvPr id="4" name="Oval 3">
            <a:extLst>
              <a:ext uri="{FF2B5EF4-FFF2-40B4-BE49-F238E27FC236}">
                <a16:creationId xmlns:a16="http://schemas.microsoft.com/office/drawing/2014/main" id="{3CEF6AE3-7D4C-245B-50EA-27ABFAA108C1}"/>
              </a:ext>
            </a:extLst>
          </p:cNvPr>
          <p:cNvSpPr/>
          <p:nvPr/>
        </p:nvSpPr>
        <p:spPr>
          <a:xfrm>
            <a:off x="6219825" y="1217010"/>
            <a:ext cx="190500" cy="192182"/>
          </a:xfrm>
          <a:prstGeom prst="ellipse">
            <a:avLst/>
          </a:prstGeom>
          <a:noFill/>
          <a:ln w="317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624A97B-8494-7EFF-BBCD-22F22EB448A8}"/>
              </a:ext>
            </a:extLst>
          </p:cNvPr>
          <p:cNvSpPr txBox="1"/>
          <p:nvPr/>
        </p:nvSpPr>
        <p:spPr>
          <a:xfrm>
            <a:off x="6383759" y="1171931"/>
            <a:ext cx="3402022" cy="276999"/>
          </a:xfrm>
          <a:prstGeom prst="rect">
            <a:avLst/>
          </a:prstGeom>
          <a:noFill/>
        </p:spPr>
        <p:txBody>
          <a:bodyPr wrap="none" rtlCol="0">
            <a:spAutoFit/>
          </a:bodyPr>
          <a:lstStyle/>
          <a:p>
            <a:r>
              <a:rPr lang="en-US" sz="1200">
                <a:solidFill>
                  <a:schemeClr val="bg1"/>
                </a:solidFill>
                <a:effectLst/>
                <a:latin typeface="Segoe UI" panose="020B0502040204020203" pitchFamily="34" charset="0"/>
              </a:rPr>
              <a:t>Drum location based on 2020/2021 ROV survey</a:t>
            </a:r>
            <a:endParaRPr lang="en-US" sz="1200">
              <a:solidFill>
                <a:schemeClr val="bg1"/>
              </a:solidFill>
            </a:endParaRPr>
          </a:p>
        </p:txBody>
      </p:sp>
      <p:sp>
        <p:nvSpPr>
          <p:cNvPr id="7" name="Oval 6">
            <a:extLst>
              <a:ext uri="{FF2B5EF4-FFF2-40B4-BE49-F238E27FC236}">
                <a16:creationId xmlns:a16="http://schemas.microsoft.com/office/drawing/2014/main" id="{6665BE38-C5F2-E49D-57B4-EBD22FD00D5E}"/>
              </a:ext>
            </a:extLst>
          </p:cNvPr>
          <p:cNvSpPr/>
          <p:nvPr/>
        </p:nvSpPr>
        <p:spPr>
          <a:xfrm>
            <a:off x="6219825" y="1469167"/>
            <a:ext cx="190500" cy="192182"/>
          </a:xfrm>
          <a:prstGeom prst="ellipse">
            <a:avLst/>
          </a:prstGeom>
          <a:no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2FED9A2-4021-4AD8-6B6D-CFF95F236831}"/>
              </a:ext>
            </a:extLst>
          </p:cNvPr>
          <p:cNvSpPr txBox="1"/>
          <p:nvPr/>
        </p:nvSpPr>
        <p:spPr>
          <a:xfrm>
            <a:off x="6383759" y="1439454"/>
            <a:ext cx="5358133" cy="276999"/>
          </a:xfrm>
          <a:prstGeom prst="rect">
            <a:avLst/>
          </a:prstGeom>
          <a:noFill/>
        </p:spPr>
        <p:txBody>
          <a:bodyPr wrap="none" rtlCol="0">
            <a:spAutoFit/>
          </a:bodyPr>
          <a:lstStyle/>
          <a:p>
            <a:r>
              <a:rPr lang="en-US" sz="1200">
                <a:solidFill>
                  <a:schemeClr val="bg1"/>
                </a:solidFill>
                <a:effectLst/>
                <a:latin typeface="Segoe UI" panose="020B0502040204020203" pitchFamily="34" charset="0"/>
              </a:rPr>
              <a:t>Drum location based on 2024 pre-construction ROV and bathymetry surveys</a:t>
            </a:r>
            <a:endParaRPr lang="en-US" sz="1200">
              <a:solidFill>
                <a:schemeClr val="bg1"/>
              </a:solidFill>
            </a:endParaRPr>
          </a:p>
        </p:txBody>
      </p:sp>
      <p:grpSp>
        <p:nvGrpSpPr>
          <p:cNvPr id="72" name="Group 71">
            <a:extLst>
              <a:ext uri="{FF2B5EF4-FFF2-40B4-BE49-F238E27FC236}">
                <a16:creationId xmlns:a16="http://schemas.microsoft.com/office/drawing/2014/main" id="{23E7AE90-D769-E356-0D6A-E790149A92D4}"/>
              </a:ext>
            </a:extLst>
          </p:cNvPr>
          <p:cNvGrpSpPr/>
          <p:nvPr/>
        </p:nvGrpSpPr>
        <p:grpSpPr>
          <a:xfrm>
            <a:off x="6096000" y="1764792"/>
            <a:ext cx="5620215" cy="4313513"/>
            <a:chOff x="6096000" y="1764792"/>
            <a:chExt cx="5620215" cy="4313513"/>
          </a:xfrm>
        </p:grpSpPr>
        <p:pic>
          <p:nvPicPr>
            <p:cNvPr id="6" name="Picture 5">
              <a:extLst>
                <a:ext uri="{FF2B5EF4-FFF2-40B4-BE49-F238E27FC236}">
                  <a16:creationId xmlns:a16="http://schemas.microsoft.com/office/drawing/2014/main" id="{9C0E7BC5-0024-FD61-CC8E-E2150BBA2713}"/>
                </a:ext>
              </a:extLst>
            </p:cNvPr>
            <p:cNvPicPr>
              <a:picLocks noChangeAspect="1"/>
            </p:cNvPicPr>
            <p:nvPr/>
          </p:nvPicPr>
          <p:blipFill>
            <a:blip r:embed="rId3"/>
            <a:stretch>
              <a:fillRect/>
            </a:stretch>
          </p:blipFill>
          <p:spPr>
            <a:xfrm>
              <a:off x="6096000" y="1764792"/>
              <a:ext cx="5620215" cy="4313513"/>
            </a:xfrm>
            <a:prstGeom prst="rect">
              <a:avLst/>
            </a:prstGeom>
            <a:noFill/>
          </p:spPr>
        </p:pic>
        <p:sp>
          <p:nvSpPr>
            <p:cNvPr id="9" name="Oval 8">
              <a:extLst>
                <a:ext uri="{FF2B5EF4-FFF2-40B4-BE49-F238E27FC236}">
                  <a16:creationId xmlns:a16="http://schemas.microsoft.com/office/drawing/2014/main" id="{559E8D2C-2F8B-2D99-D629-09575E0C1B05}"/>
                </a:ext>
              </a:extLst>
            </p:cNvPr>
            <p:cNvSpPr/>
            <p:nvPr/>
          </p:nvSpPr>
          <p:spPr>
            <a:xfrm>
              <a:off x="7542213" y="3405189"/>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958D4C2-FCBD-85D2-6E24-1E84CE4D6630}"/>
                </a:ext>
              </a:extLst>
            </p:cNvPr>
            <p:cNvSpPr/>
            <p:nvPr/>
          </p:nvSpPr>
          <p:spPr>
            <a:xfrm>
              <a:off x="7559676" y="3022779"/>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AE6B112-A089-FADB-96A5-EFBD5676F289}"/>
                </a:ext>
              </a:extLst>
            </p:cNvPr>
            <p:cNvSpPr/>
            <p:nvPr/>
          </p:nvSpPr>
          <p:spPr>
            <a:xfrm>
              <a:off x="7966076" y="3524252"/>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073DC03-93E4-F72A-1035-11C1B3E6B6A5}"/>
                </a:ext>
              </a:extLst>
            </p:cNvPr>
            <p:cNvSpPr/>
            <p:nvPr/>
          </p:nvSpPr>
          <p:spPr>
            <a:xfrm>
              <a:off x="7811294" y="3238502"/>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780C361-617B-5760-808D-16CDC4255584}"/>
                </a:ext>
              </a:extLst>
            </p:cNvPr>
            <p:cNvSpPr/>
            <p:nvPr/>
          </p:nvSpPr>
          <p:spPr>
            <a:xfrm>
              <a:off x="9213851" y="3551114"/>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3145920-3737-1234-DBD1-2BBBCDD67FA0}"/>
                </a:ext>
              </a:extLst>
            </p:cNvPr>
            <p:cNvSpPr/>
            <p:nvPr/>
          </p:nvSpPr>
          <p:spPr>
            <a:xfrm>
              <a:off x="7993065" y="2693195"/>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76BA3A8-FB71-EE3A-7EFD-5C9334D70C19}"/>
                </a:ext>
              </a:extLst>
            </p:cNvPr>
            <p:cNvSpPr/>
            <p:nvPr/>
          </p:nvSpPr>
          <p:spPr>
            <a:xfrm>
              <a:off x="7694613" y="3557589"/>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59D263D-D926-CCC9-2762-A570491358F0}"/>
                </a:ext>
              </a:extLst>
            </p:cNvPr>
            <p:cNvSpPr/>
            <p:nvPr/>
          </p:nvSpPr>
          <p:spPr>
            <a:xfrm>
              <a:off x="9332913" y="2988774"/>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1392198-28C0-B1B8-8C82-DB8358B016A8}"/>
                </a:ext>
              </a:extLst>
            </p:cNvPr>
            <p:cNvSpPr/>
            <p:nvPr/>
          </p:nvSpPr>
          <p:spPr>
            <a:xfrm>
              <a:off x="9032877" y="2635379"/>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33181AC-EC99-E35B-00E2-90BDB14F4674}"/>
                </a:ext>
              </a:extLst>
            </p:cNvPr>
            <p:cNvSpPr/>
            <p:nvPr/>
          </p:nvSpPr>
          <p:spPr>
            <a:xfrm>
              <a:off x="7916318" y="2757390"/>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F463360-538A-0B67-6ABC-FDFEDEB529DB}"/>
                </a:ext>
              </a:extLst>
            </p:cNvPr>
            <p:cNvSpPr/>
            <p:nvPr/>
          </p:nvSpPr>
          <p:spPr>
            <a:xfrm>
              <a:off x="8140701" y="3106022"/>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2EDCEF16-CDC5-A801-0F2F-AB516FBE2C21}"/>
                </a:ext>
              </a:extLst>
            </p:cNvPr>
            <p:cNvSpPr/>
            <p:nvPr/>
          </p:nvSpPr>
          <p:spPr>
            <a:xfrm>
              <a:off x="8145463" y="2932022"/>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2587C44-AE48-23D3-442C-827AEADA3C22}"/>
                </a:ext>
              </a:extLst>
            </p:cNvPr>
            <p:cNvSpPr/>
            <p:nvPr/>
          </p:nvSpPr>
          <p:spPr>
            <a:xfrm>
              <a:off x="8550277" y="3390233"/>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F49F2B3-42C9-DD83-F627-33CAAC5D4962}"/>
                </a:ext>
              </a:extLst>
            </p:cNvPr>
            <p:cNvSpPr/>
            <p:nvPr/>
          </p:nvSpPr>
          <p:spPr>
            <a:xfrm>
              <a:off x="8642312" y="3642266"/>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90A5118-F4FC-CA3F-5650-FFB4F420455D}"/>
                </a:ext>
              </a:extLst>
            </p:cNvPr>
            <p:cNvSpPr/>
            <p:nvPr/>
          </p:nvSpPr>
          <p:spPr>
            <a:xfrm>
              <a:off x="8630446" y="2717008"/>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B42B150-3225-1E50-6C2B-290F1CF50515}"/>
                </a:ext>
              </a:extLst>
            </p:cNvPr>
            <p:cNvSpPr/>
            <p:nvPr/>
          </p:nvSpPr>
          <p:spPr>
            <a:xfrm>
              <a:off x="8417719" y="2055019"/>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A2A1B3A-1F7B-4E37-933F-3B84B4498C97}"/>
                </a:ext>
              </a:extLst>
            </p:cNvPr>
            <p:cNvSpPr/>
            <p:nvPr/>
          </p:nvSpPr>
          <p:spPr>
            <a:xfrm>
              <a:off x="8889206" y="2026699"/>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4094DF0C-0464-52D4-627E-7B3773F8268D}"/>
                </a:ext>
              </a:extLst>
            </p:cNvPr>
            <p:cNvSpPr/>
            <p:nvPr/>
          </p:nvSpPr>
          <p:spPr>
            <a:xfrm>
              <a:off x="9255126" y="2092932"/>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11BD59EE-5005-F555-60FF-A3A3090F56AF}"/>
                </a:ext>
              </a:extLst>
            </p:cNvPr>
            <p:cNvSpPr/>
            <p:nvPr/>
          </p:nvSpPr>
          <p:spPr>
            <a:xfrm>
              <a:off x="9698469" y="1896064"/>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48CF5C17-CDB8-956C-7E28-26D03F0302B8}"/>
                </a:ext>
              </a:extLst>
            </p:cNvPr>
            <p:cNvSpPr/>
            <p:nvPr/>
          </p:nvSpPr>
          <p:spPr>
            <a:xfrm>
              <a:off x="9792924" y="1929288"/>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30B9E7A-A056-3D7D-E59A-EC6FB2AE34A5}"/>
                </a:ext>
              </a:extLst>
            </p:cNvPr>
            <p:cNvSpPr/>
            <p:nvPr/>
          </p:nvSpPr>
          <p:spPr>
            <a:xfrm>
              <a:off x="9880236" y="2495550"/>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7E53A8A-4B7C-7034-27E5-B8A07FD265AF}"/>
                </a:ext>
              </a:extLst>
            </p:cNvPr>
            <p:cNvSpPr/>
            <p:nvPr/>
          </p:nvSpPr>
          <p:spPr>
            <a:xfrm>
              <a:off x="9990566" y="2186228"/>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E7409032-6D30-47D7-CA51-A0C2CFF972E7}"/>
                </a:ext>
              </a:extLst>
            </p:cNvPr>
            <p:cNvSpPr/>
            <p:nvPr/>
          </p:nvSpPr>
          <p:spPr>
            <a:xfrm>
              <a:off x="9792924" y="2999145"/>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2CE9F8F1-B211-A186-9AB3-25B17617D770}"/>
                </a:ext>
              </a:extLst>
            </p:cNvPr>
            <p:cNvSpPr/>
            <p:nvPr/>
          </p:nvSpPr>
          <p:spPr>
            <a:xfrm>
              <a:off x="10166780" y="3316036"/>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FA474BE3-EECF-EF60-D5F3-EA34FC4CE22D}"/>
                </a:ext>
              </a:extLst>
            </p:cNvPr>
            <p:cNvSpPr/>
            <p:nvPr/>
          </p:nvSpPr>
          <p:spPr>
            <a:xfrm>
              <a:off x="10583498" y="2888493"/>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2EB59EE-F762-19CF-6DCB-B5E21F706529}"/>
                </a:ext>
              </a:extLst>
            </p:cNvPr>
            <p:cNvSpPr/>
            <p:nvPr/>
          </p:nvSpPr>
          <p:spPr>
            <a:xfrm>
              <a:off x="10622392" y="2830319"/>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5D159F0E-8BC7-B290-42E4-3F75D43A9CB6}"/>
                </a:ext>
              </a:extLst>
            </p:cNvPr>
            <p:cNvSpPr/>
            <p:nvPr/>
          </p:nvSpPr>
          <p:spPr>
            <a:xfrm>
              <a:off x="10238356" y="2268524"/>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3F4238C2-C8D7-ADC7-479E-82CCD9E81D64}"/>
                </a:ext>
              </a:extLst>
            </p:cNvPr>
            <p:cNvSpPr/>
            <p:nvPr/>
          </p:nvSpPr>
          <p:spPr>
            <a:xfrm>
              <a:off x="10400143" y="2495550"/>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16E2CD29-856A-4B73-1DCE-452D7DB88A7B}"/>
                </a:ext>
              </a:extLst>
            </p:cNvPr>
            <p:cNvSpPr/>
            <p:nvPr/>
          </p:nvSpPr>
          <p:spPr>
            <a:xfrm>
              <a:off x="10511695" y="2126937"/>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546594FB-CF8B-CF89-60DC-D71D0AB6F37B}"/>
                </a:ext>
              </a:extLst>
            </p:cNvPr>
            <p:cNvSpPr/>
            <p:nvPr/>
          </p:nvSpPr>
          <p:spPr>
            <a:xfrm>
              <a:off x="10845436" y="3147170"/>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0EF68B2C-67A0-0A11-A6B1-F02EBEF524CB}"/>
                </a:ext>
              </a:extLst>
            </p:cNvPr>
            <p:cNvSpPr/>
            <p:nvPr/>
          </p:nvSpPr>
          <p:spPr>
            <a:xfrm>
              <a:off x="9875474" y="3524252"/>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12E4E102-CB66-316A-87D7-F5F474AAF21F}"/>
                </a:ext>
              </a:extLst>
            </p:cNvPr>
            <p:cNvSpPr/>
            <p:nvPr/>
          </p:nvSpPr>
          <p:spPr>
            <a:xfrm>
              <a:off x="10733089" y="3487485"/>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8442C371-02CF-400F-0645-9012C5866BC6}"/>
                </a:ext>
              </a:extLst>
            </p:cNvPr>
            <p:cNvSpPr/>
            <p:nvPr/>
          </p:nvSpPr>
          <p:spPr>
            <a:xfrm>
              <a:off x="10367233" y="3852195"/>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2C5D02C-7671-F6F3-4299-4A264F81024C}"/>
                </a:ext>
              </a:extLst>
            </p:cNvPr>
            <p:cNvSpPr/>
            <p:nvPr/>
          </p:nvSpPr>
          <p:spPr>
            <a:xfrm>
              <a:off x="10421636" y="3941682"/>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33E3955-A724-31A7-6E73-61D0C98D4077}"/>
                </a:ext>
              </a:extLst>
            </p:cNvPr>
            <p:cNvSpPr/>
            <p:nvPr/>
          </p:nvSpPr>
          <p:spPr>
            <a:xfrm>
              <a:off x="10663667" y="3859386"/>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1A1813E4-C7C8-FA32-C043-C6062808D937}"/>
                </a:ext>
              </a:extLst>
            </p:cNvPr>
            <p:cNvSpPr/>
            <p:nvPr/>
          </p:nvSpPr>
          <p:spPr>
            <a:xfrm>
              <a:off x="10082640" y="3826178"/>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077F7F6A-CC88-9B76-7821-1E0BBE33C4F6}"/>
                </a:ext>
              </a:extLst>
            </p:cNvPr>
            <p:cNvSpPr/>
            <p:nvPr/>
          </p:nvSpPr>
          <p:spPr>
            <a:xfrm>
              <a:off x="9420477" y="3580357"/>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6B767473-C4C4-0960-9A16-60AE150F3BA1}"/>
                </a:ext>
              </a:extLst>
            </p:cNvPr>
            <p:cNvSpPr/>
            <p:nvPr/>
          </p:nvSpPr>
          <p:spPr>
            <a:xfrm>
              <a:off x="10091089" y="3529700"/>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0B4EB265-E9BF-ED14-113F-4B759292390D}"/>
                </a:ext>
              </a:extLst>
            </p:cNvPr>
            <p:cNvSpPr/>
            <p:nvPr/>
          </p:nvSpPr>
          <p:spPr>
            <a:xfrm>
              <a:off x="10312540" y="3772280"/>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66F4251-FC0A-2019-2559-4E376DA2ADED}"/>
                </a:ext>
              </a:extLst>
            </p:cNvPr>
            <p:cNvSpPr/>
            <p:nvPr/>
          </p:nvSpPr>
          <p:spPr>
            <a:xfrm>
              <a:off x="10371997" y="3997962"/>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680170B4-E6BC-7AEA-85AD-731C0A6B8626}"/>
                </a:ext>
              </a:extLst>
            </p:cNvPr>
            <p:cNvSpPr/>
            <p:nvPr/>
          </p:nvSpPr>
          <p:spPr>
            <a:xfrm>
              <a:off x="10709706" y="3323179"/>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2A50CE7-9A20-33D6-A7F5-5BE4A18F6044}"/>
                </a:ext>
              </a:extLst>
            </p:cNvPr>
            <p:cNvSpPr/>
            <p:nvPr/>
          </p:nvSpPr>
          <p:spPr>
            <a:xfrm>
              <a:off x="10886711" y="3332708"/>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2061049-88A6-AF85-0AA6-21435A63E6F7}"/>
                </a:ext>
              </a:extLst>
            </p:cNvPr>
            <p:cNvSpPr/>
            <p:nvPr/>
          </p:nvSpPr>
          <p:spPr>
            <a:xfrm>
              <a:off x="10771983" y="3872088"/>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A9C7B1E4-E144-9DCD-7183-6248DD4F1FD7}"/>
                </a:ext>
              </a:extLst>
            </p:cNvPr>
            <p:cNvSpPr/>
            <p:nvPr/>
          </p:nvSpPr>
          <p:spPr>
            <a:xfrm>
              <a:off x="10956794" y="4096927"/>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C4D56FD4-1537-3100-6B6A-59279521B188}"/>
                </a:ext>
              </a:extLst>
            </p:cNvPr>
            <p:cNvSpPr/>
            <p:nvPr/>
          </p:nvSpPr>
          <p:spPr>
            <a:xfrm>
              <a:off x="9971516" y="2813631"/>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A40FF6A9-AC5B-794A-27FE-394288CF5709}"/>
                </a:ext>
              </a:extLst>
            </p:cNvPr>
            <p:cNvSpPr/>
            <p:nvPr/>
          </p:nvSpPr>
          <p:spPr>
            <a:xfrm>
              <a:off x="10014806" y="2677923"/>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1D257453-0C0E-2C06-FCB0-4A2EE5D9C197}"/>
                </a:ext>
              </a:extLst>
            </p:cNvPr>
            <p:cNvSpPr/>
            <p:nvPr/>
          </p:nvSpPr>
          <p:spPr>
            <a:xfrm>
              <a:off x="9937021" y="2716242"/>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1DD49209-0FEB-B373-4777-C07E98A9F03C}"/>
                </a:ext>
              </a:extLst>
            </p:cNvPr>
            <p:cNvSpPr/>
            <p:nvPr/>
          </p:nvSpPr>
          <p:spPr>
            <a:xfrm>
              <a:off x="9313500" y="2447703"/>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63B605EF-B7D3-1C11-3EA3-3D46705AFC9B}"/>
                </a:ext>
              </a:extLst>
            </p:cNvPr>
            <p:cNvSpPr/>
            <p:nvPr/>
          </p:nvSpPr>
          <p:spPr>
            <a:xfrm>
              <a:off x="10082640" y="2050355"/>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6E35FB5E-1B81-29F2-D3CA-9E672000E015}"/>
                </a:ext>
              </a:extLst>
            </p:cNvPr>
            <p:cNvSpPr/>
            <p:nvPr/>
          </p:nvSpPr>
          <p:spPr>
            <a:xfrm>
              <a:off x="10127237" y="2092027"/>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E856FF8D-7125-D81D-EE06-259448C1ECC3}"/>
                </a:ext>
              </a:extLst>
            </p:cNvPr>
            <p:cNvSpPr/>
            <p:nvPr/>
          </p:nvSpPr>
          <p:spPr>
            <a:xfrm>
              <a:off x="10622029" y="2007039"/>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D87F893C-C7C5-0CA0-32ED-668F22852535}"/>
                </a:ext>
              </a:extLst>
            </p:cNvPr>
            <p:cNvSpPr/>
            <p:nvPr/>
          </p:nvSpPr>
          <p:spPr>
            <a:xfrm>
              <a:off x="11368751" y="4494596"/>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CEA3D8E-B17B-41BA-DCB8-0FF72B8BEA9C}"/>
                </a:ext>
              </a:extLst>
            </p:cNvPr>
            <p:cNvSpPr/>
            <p:nvPr/>
          </p:nvSpPr>
          <p:spPr>
            <a:xfrm>
              <a:off x="10779126" y="4948334"/>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E4FB093F-5CBD-5C51-0B40-7B1B5B5D51EF}"/>
                </a:ext>
              </a:extLst>
            </p:cNvPr>
            <p:cNvSpPr/>
            <p:nvPr/>
          </p:nvSpPr>
          <p:spPr>
            <a:xfrm>
              <a:off x="10626728" y="4900043"/>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7DEBAFB4-F9F1-53C8-039C-43038BE27A32}"/>
                </a:ext>
              </a:extLst>
            </p:cNvPr>
            <p:cNvSpPr/>
            <p:nvPr/>
          </p:nvSpPr>
          <p:spPr>
            <a:xfrm>
              <a:off x="10422797" y="4951075"/>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B11E0DF9-4A62-1040-72C2-9EA8D865ECEB}"/>
                </a:ext>
              </a:extLst>
            </p:cNvPr>
            <p:cNvSpPr/>
            <p:nvPr/>
          </p:nvSpPr>
          <p:spPr>
            <a:xfrm>
              <a:off x="10325958" y="4934816"/>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4500531D-3442-C09F-5477-EBCB868FB572}"/>
                </a:ext>
              </a:extLst>
            </p:cNvPr>
            <p:cNvSpPr/>
            <p:nvPr/>
          </p:nvSpPr>
          <p:spPr>
            <a:xfrm>
              <a:off x="10240737" y="4900811"/>
              <a:ext cx="82550" cy="82296"/>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DAB27332-63A9-2FFD-204D-D71ACC42A183}"/>
                </a:ext>
              </a:extLst>
            </p:cNvPr>
            <p:cNvSpPr/>
            <p:nvPr/>
          </p:nvSpPr>
          <p:spPr>
            <a:xfrm>
              <a:off x="10312540" y="4359500"/>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D958E48-B593-4A0B-B258-AC5B58985002}"/>
                </a:ext>
              </a:extLst>
            </p:cNvPr>
            <p:cNvSpPr/>
            <p:nvPr/>
          </p:nvSpPr>
          <p:spPr>
            <a:xfrm>
              <a:off x="10315778" y="4655822"/>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89DD69F0-2D0D-63C4-71A0-54182828FB7D}"/>
                </a:ext>
              </a:extLst>
            </p:cNvPr>
            <p:cNvSpPr/>
            <p:nvPr/>
          </p:nvSpPr>
          <p:spPr>
            <a:xfrm>
              <a:off x="10739074" y="4327915"/>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51A46DF7-D1DC-7D7A-115F-AABCE369C7B1}"/>
                </a:ext>
              </a:extLst>
            </p:cNvPr>
            <p:cNvSpPr/>
            <p:nvPr/>
          </p:nvSpPr>
          <p:spPr>
            <a:xfrm>
              <a:off x="11410519" y="4197321"/>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6DACCA40-8B6A-7481-F287-754A8C122741}"/>
                </a:ext>
              </a:extLst>
            </p:cNvPr>
            <p:cNvSpPr/>
            <p:nvPr/>
          </p:nvSpPr>
          <p:spPr>
            <a:xfrm>
              <a:off x="11348383" y="4494596"/>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Oval 73">
            <a:extLst>
              <a:ext uri="{FF2B5EF4-FFF2-40B4-BE49-F238E27FC236}">
                <a16:creationId xmlns:a16="http://schemas.microsoft.com/office/drawing/2014/main" id="{9288D1FF-6F10-DD5F-9C74-41100B280CAF}"/>
              </a:ext>
            </a:extLst>
          </p:cNvPr>
          <p:cNvSpPr/>
          <p:nvPr/>
        </p:nvSpPr>
        <p:spPr>
          <a:xfrm>
            <a:off x="7088189" y="4168078"/>
            <a:ext cx="82550" cy="82296"/>
          </a:xfrm>
          <a:prstGeom prst="ellipse">
            <a:avLst/>
          </a:prstGeom>
          <a:noFill/>
          <a:ln>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ext Placeholder 4">
            <a:extLst>
              <a:ext uri="{FF2B5EF4-FFF2-40B4-BE49-F238E27FC236}">
                <a16:creationId xmlns:a16="http://schemas.microsoft.com/office/drawing/2014/main" id="{5579BB6B-6304-3E84-632E-64D47C2FD649}"/>
              </a:ext>
            </a:extLst>
          </p:cNvPr>
          <p:cNvSpPr txBox="1">
            <a:spLocks/>
          </p:cNvSpPr>
          <p:nvPr/>
        </p:nvSpPr>
        <p:spPr>
          <a:xfrm>
            <a:off x="6092964" y="6170301"/>
            <a:ext cx="5157787" cy="198438"/>
          </a:xfrm>
          <a:prstGeom prst="rect">
            <a:avLst/>
          </a:prstGeom>
        </p:spPr>
        <p:txBody>
          <a:bodyPr vert="horz" lIns="0" tIns="0" rIns="0" bIns="0" rtlCol="0" anchor="t" anchorCtr="0">
            <a:noAutofit/>
          </a:bodyPr>
          <a:lstStyle>
            <a:lvl1pPr marL="0" indent="0" algn="l" defTabSz="914400" rtl="0" eaLnBrk="1" latinLnBrk="0" hangingPunct="1">
              <a:spcBef>
                <a:spcPts val="300"/>
              </a:spcBef>
              <a:spcAft>
                <a:spcPts val="1200"/>
              </a:spcAft>
              <a:buFont typeface="Arial" panose="020B0604020202020204" pitchFamily="34" charset="0"/>
              <a:buNone/>
              <a:defRPr sz="15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18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Source: JF Brennan (2024)</a:t>
            </a:r>
            <a:endParaRPr lang="en-US" dirty="0"/>
          </a:p>
        </p:txBody>
      </p:sp>
    </p:spTree>
    <p:extLst>
      <p:ext uri="{BB962C8B-B14F-4D97-AF65-F5344CB8AC3E}">
        <p14:creationId xmlns:p14="http://schemas.microsoft.com/office/powerpoint/2010/main" val="2971508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F2236-A6BF-F522-9B64-AB614CBA5A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BE38E78-0B40-F41D-8EC6-F119D1E9AB19}"/>
              </a:ext>
            </a:extLst>
          </p:cNvPr>
          <p:cNvSpPr>
            <a:spLocks noGrp="1"/>
          </p:cNvSpPr>
          <p:nvPr>
            <p:ph type="title"/>
          </p:nvPr>
        </p:nvSpPr>
        <p:spPr>
          <a:xfrm>
            <a:off x="612648" y="1078992"/>
            <a:ext cx="5262976" cy="685800"/>
          </a:xfrm>
        </p:spPr>
        <p:txBody>
          <a:bodyPr anchor="t">
            <a:normAutofit/>
          </a:bodyPr>
          <a:lstStyle/>
          <a:p>
            <a:r>
              <a:rPr lang="en-US"/>
              <a:t>Drum Locations</a:t>
            </a:r>
          </a:p>
        </p:txBody>
      </p:sp>
      <p:sp>
        <p:nvSpPr>
          <p:cNvPr id="26" name="Content Placeholder 25">
            <a:extLst>
              <a:ext uri="{FF2B5EF4-FFF2-40B4-BE49-F238E27FC236}">
                <a16:creationId xmlns:a16="http://schemas.microsoft.com/office/drawing/2014/main" id="{B1A2475D-3D52-8CC2-44D7-54C2233E3446}"/>
              </a:ext>
            </a:extLst>
          </p:cNvPr>
          <p:cNvSpPr>
            <a:spLocks noGrp="1"/>
          </p:cNvSpPr>
          <p:nvPr>
            <p:ph idx="1"/>
          </p:nvPr>
        </p:nvSpPr>
        <p:spPr/>
        <p:txBody>
          <a:bodyPr/>
          <a:lstStyle/>
          <a:p>
            <a:r>
              <a:rPr lang="en-US" dirty="0"/>
              <a:t>ROV drum surveys from FFS lack sufficient accuracy for construction; pre-construction was more accurate </a:t>
            </a:r>
          </a:p>
          <a:p>
            <a:r>
              <a:rPr lang="en-US" dirty="0"/>
              <a:t>Dredging operator was able to target specific drums with sufficient accuracy based on pre-construction ROV/</a:t>
            </a:r>
            <a:br>
              <a:rPr lang="en-US" dirty="0"/>
            </a:br>
            <a:r>
              <a:rPr lang="en-US" dirty="0"/>
              <a:t>multibeam surveys</a:t>
            </a:r>
          </a:p>
          <a:p>
            <a:endParaRPr lang="en-US" dirty="0"/>
          </a:p>
        </p:txBody>
      </p:sp>
      <p:grpSp>
        <p:nvGrpSpPr>
          <p:cNvPr id="24" name="Group 23">
            <a:extLst>
              <a:ext uri="{FF2B5EF4-FFF2-40B4-BE49-F238E27FC236}">
                <a16:creationId xmlns:a16="http://schemas.microsoft.com/office/drawing/2014/main" id="{7EFF13C6-FBDF-C676-6E29-D5A6D730497C}"/>
              </a:ext>
            </a:extLst>
          </p:cNvPr>
          <p:cNvGrpSpPr>
            <a:grpSpLocks noChangeAspect="1"/>
          </p:cNvGrpSpPr>
          <p:nvPr/>
        </p:nvGrpSpPr>
        <p:grpSpPr>
          <a:xfrm>
            <a:off x="6092964" y="1746166"/>
            <a:ext cx="5837841" cy="3313201"/>
            <a:chOff x="5974210" y="2051595"/>
            <a:chExt cx="5807868" cy="3296190"/>
          </a:xfrm>
        </p:grpSpPr>
        <p:pic>
          <p:nvPicPr>
            <p:cNvPr id="6" name="Picture 5">
              <a:extLst>
                <a:ext uri="{FF2B5EF4-FFF2-40B4-BE49-F238E27FC236}">
                  <a16:creationId xmlns:a16="http://schemas.microsoft.com/office/drawing/2014/main" id="{186F9207-25CE-547E-191E-4C63AF4B7CFD}"/>
                </a:ext>
              </a:extLst>
            </p:cNvPr>
            <p:cNvPicPr>
              <a:picLocks noChangeAspect="1"/>
            </p:cNvPicPr>
            <p:nvPr/>
          </p:nvPicPr>
          <p:blipFill>
            <a:blip r:embed="rId3"/>
            <a:srcRect l="47904" t="27312" r="24635" b="52139"/>
            <a:stretch/>
          </p:blipFill>
          <p:spPr>
            <a:xfrm>
              <a:off x="5974210" y="2051595"/>
              <a:ext cx="5591359" cy="3211154"/>
            </a:xfrm>
            <a:prstGeom prst="rect">
              <a:avLst/>
            </a:prstGeom>
            <a:noFill/>
          </p:spPr>
        </p:pic>
        <p:sp>
          <p:nvSpPr>
            <p:cNvPr id="10" name="Oval 9">
              <a:extLst>
                <a:ext uri="{FF2B5EF4-FFF2-40B4-BE49-F238E27FC236}">
                  <a16:creationId xmlns:a16="http://schemas.microsoft.com/office/drawing/2014/main" id="{FBDCCB4E-789D-8732-C6E6-7A01E3616CE0}"/>
                </a:ext>
              </a:extLst>
            </p:cNvPr>
            <p:cNvSpPr/>
            <p:nvPr/>
          </p:nvSpPr>
          <p:spPr>
            <a:xfrm>
              <a:off x="9972638" y="4185192"/>
              <a:ext cx="246888" cy="246888"/>
            </a:xfrm>
            <a:prstGeom prst="ellipse">
              <a:avLst/>
            </a:prstGeom>
            <a:noFill/>
            <a:ln w="31750">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EAA621-CCDF-1F0F-9224-159554FCB9B5}"/>
                </a:ext>
              </a:extLst>
            </p:cNvPr>
            <p:cNvSpPr/>
            <p:nvPr/>
          </p:nvSpPr>
          <p:spPr>
            <a:xfrm>
              <a:off x="11030965" y="3441956"/>
              <a:ext cx="246888" cy="246888"/>
            </a:xfrm>
            <a:prstGeom prst="ellipse">
              <a:avLst/>
            </a:prstGeom>
            <a:noFill/>
            <a:ln w="31750">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583D1DA-D900-005A-9C8C-96A8181362AD}"/>
                </a:ext>
              </a:extLst>
            </p:cNvPr>
            <p:cNvSpPr/>
            <p:nvPr/>
          </p:nvSpPr>
          <p:spPr>
            <a:xfrm>
              <a:off x="9657502" y="2281526"/>
              <a:ext cx="246888" cy="246888"/>
            </a:xfrm>
            <a:prstGeom prst="ellipse">
              <a:avLst/>
            </a:prstGeom>
            <a:noFill/>
            <a:ln w="31750">
              <a:solidFill>
                <a:srgbClr val="FFFF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09A94C39-8D51-9E67-3869-585236F9C0CA}"/>
                </a:ext>
              </a:extLst>
            </p:cNvPr>
            <p:cNvSpPr/>
            <p:nvPr/>
          </p:nvSpPr>
          <p:spPr>
            <a:xfrm>
              <a:off x="10732270" y="4216942"/>
              <a:ext cx="246888" cy="246888"/>
            </a:xfrm>
            <a:prstGeom prst="ellipse">
              <a:avLst/>
            </a:prstGeom>
            <a:noFill/>
            <a:ln w="317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8489656-0BCA-2D38-560A-EC925CC385AA}"/>
                </a:ext>
              </a:extLst>
            </p:cNvPr>
            <p:cNvSpPr/>
            <p:nvPr/>
          </p:nvSpPr>
          <p:spPr>
            <a:xfrm>
              <a:off x="8306570" y="4381280"/>
              <a:ext cx="246888" cy="246888"/>
            </a:xfrm>
            <a:prstGeom prst="ellipse">
              <a:avLst/>
            </a:prstGeom>
            <a:noFill/>
            <a:ln w="317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797F2C7-DE35-66F9-A7AA-583C524375FF}"/>
                </a:ext>
              </a:extLst>
            </p:cNvPr>
            <p:cNvSpPr/>
            <p:nvPr/>
          </p:nvSpPr>
          <p:spPr>
            <a:xfrm>
              <a:off x="7554484" y="4289586"/>
              <a:ext cx="246888" cy="246888"/>
            </a:xfrm>
            <a:prstGeom prst="ellipse">
              <a:avLst/>
            </a:prstGeom>
            <a:noFill/>
            <a:ln w="317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5123559-5EAA-C3D4-6F79-3D9D0A1A56A4}"/>
                </a:ext>
              </a:extLst>
            </p:cNvPr>
            <p:cNvSpPr/>
            <p:nvPr/>
          </p:nvSpPr>
          <p:spPr>
            <a:xfrm>
              <a:off x="7989025" y="2244438"/>
              <a:ext cx="246888" cy="246888"/>
            </a:xfrm>
            <a:prstGeom prst="ellipse">
              <a:avLst/>
            </a:prstGeom>
            <a:noFill/>
            <a:ln w="317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753784A-449E-4CB0-00AC-26B254AD9C0D}"/>
                </a:ext>
              </a:extLst>
            </p:cNvPr>
            <p:cNvSpPr/>
            <p:nvPr/>
          </p:nvSpPr>
          <p:spPr>
            <a:xfrm>
              <a:off x="11535190" y="5100897"/>
              <a:ext cx="246888" cy="246888"/>
            </a:xfrm>
            <a:prstGeom prst="ellipse">
              <a:avLst/>
            </a:prstGeom>
            <a:noFill/>
            <a:ln w="317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 Placeholder 4">
            <a:extLst>
              <a:ext uri="{FF2B5EF4-FFF2-40B4-BE49-F238E27FC236}">
                <a16:creationId xmlns:a16="http://schemas.microsoft.com/office/drawing/2014/main" id="{81078023-F38B-909D-BA1A-F9C4FC2A0909}"/>
              </a:ext>
            </a:extLst>
          </p:cNvPr>
          <p:cNvSpPr txBox="1">
            <a:spLocks/>
          </p:cNvSpPr>
          <p:nvPr/>
        </p:nvSpPr>
        <p:spPr>
          <a:xfrm>
            <a:off x="6092964" y="6170301"/>
            <a:ext cx="5157787" cy="198438"/>
          </a:xfrm>
          <a:prstGeom prst="rect">
            <a:avLst/>
          </a:prstGeom>
        </p:spPr>
        <p:txBody>
          <a:bodyPr vert="horz" lIns="0" tIns="0" rIns="0" bIns="0" rtlCol="0" anchor="t" anchorCtr="0">
            <a:noAutofit/>
          </a:bodyPr>
          <a:lstStyle>
            <a:lvl1pPr marL="0" indent="0" algn="l" defTabSz="914400" rtl="0" eaLnBrk="1" latinLnBrk="0" hangingPunct="1">
              <a:spcBef>
                <a:spcPts val="300"/>
              </a:spcBef>
              <a:spcAft>
                <a:spcPts val="1200"/>
              </a:spcAft>
              <a:buFont typeface="Arial" panose="020B0604020202020204" pitchFamily="34" charset="0"/>
              <a:buNone/>
              <a:defRPr sz="15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18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Source: JF Brennan (2024)</a:t>
            </a:r>
            <a:endParaRPr lang="en-US" dirty="0"/>
          </a:p>
        </p:txBody>
      </p:sp>
      <p:sp>
        <p:nvSpPr>
          <p:cNvPr id="33" name="Rectangle 32">
            <a:extLst>
              <a:ext uri="{FF2B5EF4-FFF2-40B4-BE49-F238E27FC236}">
                <a16:creationId xmlns:a16="http://schemas.microsoft.com/office/drawing/2014/main" id="{6B483F39-4418-502F-48D0-7FFD078F1B3A}"/>
              </a:ext>
            </a:extLst>
          </p:cNvPr>
          <p:cNvSpPr/>
          <p:nvPr/>
        </p:nvSpPr>
        <p:spPr>
          <a:xfrm>
            <a:off x="6092964" y="1146777"/>
            <a:ext cx="5620215" cy="615790"/>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5855BB4-7EEB-9D64-6126-0D4F5566D3DF}"/>
              </a:ext>
            </a:extLst>
          </p:cNvPr>
          <p:cNvSpPr/>
          <p:nvPr/>
        </p:nvSpPr>
        <p:spPr>
          <a:xfrm>
            <a:off x="6219825" y="1217010"/>
            <a:ext cx="190500" cy="192182"/>
          </a:xfrm>
          <a:prstGeom prst="ellipse">
            <a:avLst/>
          </a:prstGeom>
          <a:noFill/>
          <a:ln w="317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101E9A9-6C35-D83F-F749-0224CA09C489}"/>
              </a:ext>
            </a:extLst>
          </p:cNvPr>
          <p:cNvSpPr txBox="1"/>
          <p:nvPr/>
        </p:nvSpPr>
        <p:spPr>
          <a:xfrm>
            <a:off x="6383759" y="1171931"/>
            <a:ext cx="3402022" cy="276999"/>
          </a:xfrm>
          <a:prstGeom prst="rect">
            <a:avLst/>
          </a:prstGeom>
          <a:noFill/>
        </p:spPr>
        <p:txBody>
          <a:bodyPr wrap="none" rtlCol="0">
            <a:spAutoFit/>
          </a:bodyPr>
          <a:lstStyle/>
          <a:p>
            <a:r>
              <a:rPr lang="en-US" sz="1200">
                <a:solidFill>
                  <a:schemeClr val="bg1"/>
                </a:solidFill>
                <a:effectLst/>
                <a:latin typeface="Segoe UI" panose="020B0502040204020203" pitchFamily="34" charset="0"/>
              </a:rPr>
              <a:t>Drum location based on 2020/2021 ROV survey</a:t>
            </a:r>
            <a:endParaRPr lang="en-US" sz="1200">
              <a:solidFill>
                <a:schemeClr val="bg1"/>
              </a:solidFill>
            </a:endParaRPr>
          </a:p>
        </p:txBody>
      </p:sp>
      <p:sp>
        <p:nvSpPr>
          <p:cNvPr id="36" name="Oval 35">
            <a:extLst>
              <a:ext uri="{FF2B5EF4-FFF2-40B4-BE49-F238E27FC236}">
                <a16:creationId xmlns:a16="http://schemas.microsoft.com/office/drawing/2014/main" id="{45ED288E-9A28-9804-52B7-4768FB5A6E25}"/>
              </a:ext>
            </a:extLst>
          </p:cNvPr>
          <p:cNvSpPr/>
          <p:nvPr/>
        </p:nvSpPr>
        <p:spPr>
          <a:xfrm>
            <a:off x="6219825" y="1469167"/>
            <a:ext cx="190500" cy="192182"/>
          </a:xfrm>
          <a:prstGeom prst="ellipse">
            <a:avLst/>
          </a:prstGeom>
          <a:no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1F6ED9E-75F6-5A00-9CBA-132EF87750E3}"/>
              </a:ext>
            </a:extLst>
          </p:cNvPr>
          <p:cNvSpPr txBox="1"/>
          <p:nvPr/>
        </p:nvSpPr>
        <p:spPr>
          <a:xfrm>
            <a:off x="6383759" y="1439454"/>
            <a:ext cx="5358133" cy="276999"/>
          </a:xfrm>
          <a:prstGeom prst="rect">
            <a:avLst/>
          </a:prstGeom>
          <a:noFill/>
        </p:spPr>
        <p:txBody>
          <a:bodyPr wrap="none" rtlCol="0">
            <a:spAutoFit/>
          </a:bodyPr>
          <a:lstStyle/>
          <a:p>
            <a:r>
              <a:rPr lang="en-US" sz="1200">
                <a:solidFill>
                  <a:schemeClr val="bg1"/>
                </a:solidFill>
                <a:effectLst/>
                <a:latin typeface="Segoe UI" panose="020B0502040204020203" pitchFamily="34" charset="0"/>
              </a:rPr>
              <a:t>Drum location based on 2024 pre-construction ROV and bathymetry surveys</a:t>
            </a:r>
            <a:endParaRPr lang="en-US" sz="1200">
              <a:solidFill>
                <a:schemeClr val="bg1"/>
              </a:solidFill>
            </a:endParaRPr>
          </a:p>
        </p:txBody>
      </p:sp>
    </p:spTree>
    <p:extLst>
      <p:ext uri="{BB962C8B-B14F-4D97-AF65-F5344CB8AC3E}">
        <p14:creationId xmlns:p14="http://schemas.microsoft.com/office/powerpoint/2010/main" val="3008875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barge on a river&#10;&#10;Description automatically generated">
            <a:extLst>
              <a:ext uri="{FF2B5EF4-FFF2-40B4-BE49-F238E27FC236}">
                <a16:creationId xmlns:a16="http://schemas.microsoft.com/office/drawing/2014/main" id="{4AC513E7-7D36-2BA4-C073-CCF061926ADD}"/>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4197" b="4197"/>
          <a:stretch/>
        </p:blipFill>
        <p:spPr>
          <a:xfrm>
            <a:off x="7425435" y="3012043"/>
            <a:ext cx="4489705" cy="3416943"/>
          </a:xfrm>
          <a:prstGeom prst="rect">
            <a:avLst/>
          </a:prstGeom>
          <a:noFill/>
          <a:ln>
            <a:noFill/>
          </a:ln>
        </p:spPr>
      </p:pic>
      <p:sp>
        <p:nvSpPr>
          <p:cNvPr id="2" name="Title 1">
            <a:extLst>
              <a:ext uri="{FF2B5EF4-FFF2-40B4-BE49-F238E27FC236}">
                <a16:creationId xmlns:a16="http://schemas.microsoft.com/office/drawing/2014/main" id="{1C83BFB1-77FC-B46E-F3C8-F0967D592957}"/>
              </a:ext>
            </a:extLst>
          </p:cNvPr>
          <p:cNvSpPr>
            <a:spLocks noGrp="1"/>
          </p:cNvSpPr>
          <p:nvPr>
            <p:ph type="title"/>
          </p:nvPr>
        </p:nvSpPr>
        <p:spPr/>
        <p:txBody>
          <a:bodyPr anchor="t">
            <a:normAutofit/>
          </a:bodyPr>
          <a:lstStyle/>
          <a:p>
            <a:pPr>
              <a:lnSpc>
                <a:spcPct val="90000"/>
              </a:lnSpc>
            </a:pPr>
            <a:r>
              <a:rPr lang="en-US" sz="3600"/>
              <a:t>Drum Removal Effectiveness</a:t>
            </a:r>
          </a:p>
        </p:txBody>
      </p:sp>
      <p:sp>
        <p:nvSpPr>
          <p:cNvPr id="14" name="Content Placeholder 13">
            <a:extLst>
              <a:ext uri="{FF2B5EF4-FFF2-40B4-BE49-F238E27FC236}">
                <a16:creationId xmlns:a16="http://schemas.microsoft.com/office/drawing/2014/main" id="{A71F5A00-D367-7A2E-3839-E94B875C4034}"/>
              </a:ext>
            </a:extLst>
          </p:cNvPr>
          <p:cNvSpPr>
            <a:spLocks noGrp="1"/>
          </p:cNvSpPr>
          <p:nvPr>
            <p:ph idx="1"/>
          </p:nvPr>
        </p:nvSpPr>
        <p:spPr>
          <a:xfrm>
            <a:off x="609599" y="2057400"/>
            <a:ext cx="6146801" cy="3657600"/>
          </a:xfrm>
        </p:spPr>
        <p:txBody>
          <a:bodyPr/>
          <a:lstStyle/>
          <a:p>
            <a:r>
              <a:rPr lang="en-US" sz="2400"/>
              <a:t>Post-dredge ROV survey showed that some debris remained on the surface </a:t>
            </a:r>
          </a:p>
          <a:p>
            <a:r>
              <a:rPr lang="en-US" sz="2400"/>
              <a:t>Production rates:</a:t>
            </a:r>
          </a:p>
          <a:p>
            <a:pPr lvl="1"/>
            <a:r>
              <a:rPr lang="en-US" sz="2000"/>
              <a:t>11 days planned versus 4.5 actual working removal days (6 days including equipment moves)</a:t>
            </a:r>
          </a:p>
          <a:p>
            <a:pPr lvl="2"/>
            <a:r>
              <a:rPr lang="en-US" sz="2000"/>
              <a:t>Drum removal and material handling conducted sequentially (not concurrently)</a:t>
            </a:r>
          </a:p>
          <a:p>
            <a:pPr lvl="1"/>
            <a:r>
              <a:rPr lang="en-US" sz="2000"/>
              <a:t>Removed 1,200 cubic yards (~240 cy/day)</a:t>
            </a:r>
          </a:p>
          <a:p>
            <a:endParaRPr lang="en-US" sz="2400"/>
          </a:p>
        </p:txBody>
      </p:sp>
      <p:sp>
        <p:nvSpPr>
          <p:cNvPr id="6" name="Text Placeholder 5">
            <a:extLst>
              <a:ext uri="{FF2B5EF4-FFF2-40B4-BE49-F238E27FC236}">
                <a16:creationId xmlns:a16="http://schemas.microsoft.com/office/drawing/2014/main" id="{FBA25DB4-446C-9EBB-158D-B92D86B46FD5}"/>
              </a:ext>
            </a:extLst>
          </p:cNvPr>
          <p:cNvSpPr>
            <a:spLocks noGrp="1"/>
          </p:cNvSpPr>
          <p:nvPr>
            <p:ph type="body" sz="quarter" idx="13"/>
          </p:nvPr>
        </p:nvSpPr>
        <p:spPr>
          <a:xfrm>
            <a:off x="7425435" y="6488802"/>
            <a:ext cx="5157216" cy="198408"/>
          </a:xfrm>
        </p:spPr>
        <p:txBody>
          <a:bodyPr/>
          <a:lstStyle/>
          <a:p>
            <a:r>
              <a:rPr lang="en-US" sz="1600"/>
              <a:t>Debris Removal Operations</a:t>
            </a:r>
          </a:p>
        </p:txBody>
      </p:sp>
      <p:pic>
        <p:nvPicPr>
          <p:cNvPr id="5" name="Picture 4">
            <a:extLst>
              <a:ext uri="{FF2B5EF4-FFF2-40B4-BE49-F238E27FC236}">
                <a16:creationId xmlns:a16="http://schemas.microsoft.com/office/drawing/2014/main" id="{057D8EE9-1A01-6DE1-9F86-74CC11FB320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410535" y="194554"/>
            <a:ext cx="4489704" cy="2454675"/>
          </a:xfrm>
          <a:prstGeom prst="rect">
            <a:avLst/>
          </a:prstGeom>
        </p:spPr>
      </p:pic>
      <p:sp>
        <p:nvSpPr>
          <p:cNvPr id="8" name="Text Placeholder 5">
            <a:extLst>
              <a:ext uri="{FF2B5EF4-FFF2-40B4-BE49-F238E27FC236}">
                <a16:creationId xmlns:a16="http://schemas.microsoft.com/office/drawing/2014/main" id="{2DFBF5CE-E464-C4B9-2948-ED9616A8C7E4}"/>
              </a:ext>
            </a:extLst>
          </p:cNvPr>
          <p:cNvSpPr txBox="1">
            <a:spLocks/>
          </p:cNvSpPr>
          <p:nvPr/>
        </p:nvSpPr>
        <p:spPr>
          <a:xfrm>
            <a:off x="7410535" y="2714103"/>
            <a:ext cx="4612406" cy="238124"/>
          </a:xfrm>
          <a:prstGeom prst="rect">
            <a:avLst/>
          </a:prstGeom>
        </p:spPr>
        <p:txBody>
          <a:bodyPr vert="horz" lIns="0" tIns="0" rIns="0" bIns="0" rtlCol="0" anchor="t" anchorCtr="0">
            <a:noAutofit/>
          </a:bodyPr>
          <a:lstStyle>
            <a:lvl1pPr marL="0" indent="0" algn="l" defTabSz="914400" rtl="0" eaLnBrk="1" latinLnBrk="0" hangingPunct="1">
              <a:spcBef>
                <a:spcPts val="300"/>
              </a:spcBef>
              <a:spcAft>
                <a:spcPts val="1200"/>
              </a:spcAft>
              <a:buFont typeface="Arial" panose="020B0604020202020204" pitchFamily="34" charset="0"/>
              <a:buNone/>
              <a:defRPr sz="15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18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a:t>Post-Removal ROV Survey Photograph from Area 1</a:t>
            </a:r>
          </a:p>
        </p:txBody>
      </p:sp>
    </p:spTree>
    <p:extLst>
      <p:ext uri="{BB962C8B-B14F-4D97-AF65-F5344CB8AC3E}">
        <p14:creationId xmlns:p14="http://schemas.microsoft.com/office/powerpoint/2010/main" val="886313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rane on a barge in a river&#10;&#10;Description automatically generated">
            <a:extLst>
              <a:ext uri="{FF2B5EF4-FFF2-40B4-BE49-F238E27FC236}">
                <a16:creationId xmlns:a16="http://schemas.microsoft.com/office/drawing/2014/main" id="{813BB43B-74E7-E3F6-7AEF-E9F78B0FE1D2}"/>
              </a:ext>
            </a:extLst>
          </p:cNvPr>
          <p:cNvPicPr>
            <a:picLocks noChangeAspect="1"/>
          </p:cNvPicPr>
          <p:nvPr/>
        </p:nvPicPr>
        <p:blipFill>
          <a:blip r:embed="rId2" cstate="print">
            <a:extLst>
              <a:ext uri="{28A0092B-C50C-407E-A947-70E740481C1C}">
                <a14:useLocalDpi xmlns:a14="http://schemas.microsoft.com/office/drawing/2010/main" val="0"/>
              </a:ext>
            </a:extLst>
          </a:blip>
          <a:srcRect b="15730"/>
          <a:stretch/>
        </p:blipFill>
        <p:spPr>
          <a:xfrm>
            <a:off x="20" y="10"/>
            <a:ext cx="12191980" cy="6857990"/>
          </a:xfrm>
          <a:prstGeom prst="rect">
            <a:avLst/>
          </a:prstGeom>
          <a:noFill/>
        </p:spPr>
      </p:pic>
    </p:spTree>
    <p:extLst>
      <p:ext uri="{BB962C8B-B14F-4D97-AF65-F5344CB8AC3E}">
        <p14:creationId xmlns:p14="http://schemas.microsoft.com/office/powerpoint/2010/main" val="686705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boats in a lake&#10;&#10;Description automatically generated">
            <a:extLst>
              <a:ext uri="{FF2B5EF4-FFF2-40B4-BE49-F238E27FC236}">
                <a16:creationId xmlns:a16="http://schemas.microsoft.com/office/drawing/2014/main" id="{9238505F-7218-4346-01E5-3F5D958DDDC4}"/>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t="4164" b="4164"/>
          <a:stretch/>
        </p:blipFill>
        <p:spPr>
          <a:prstGeom prst="rect">
            <a:avLst/>
          </a:prstGeom>
          <a:noFill/>
        </p:spPr>
      </p:pic>
      <p:sp>
        <p:nvSpPr>
          <p:cNvPr id="6" name="Title 5">
            <a:extLst>
              <a:ext uri="{FF2B5EF4-FFF2-40B4-BE49-F238E27FC236}">
                <a16:creationId xmlns:a16="http://schemas.microsoft.com/office/drawing/2014/main" id="{D796BA63-F6F5-AAD7-C2F7-C2EF5EB95B35}"/>
              </a:ext>
            </a:extLst>
          </p:cNvPr>
          <p:cNvSpPr>
            <a:spLocks noGrp="1"/>
          </p:cNvSpPr>
          <p:nvPr>
            <p:ph type="title"/>
          </p:nvPr>
        </p:nvSpPr>
        <p:spPr>
          <a:xfrm>
            <a:off x="612648" y="1078992"/>
            <a:ext cx="10984992" cy="685800"/>
          </a:xfrm>
        </p:spPr>
        <p:txBody>
          <a:bodyPr/>
          <a:lstStyle/>
          <a:p>
            <a:r>
              <a:rPr lang="en-US" sz="3600"/>
              <a:t>Resuspension Controls</a:t>
            </a:r>
          </a:p>
        </p:txBody>
      </p:sp>
      <p:sp>
        <p:nvSpPr>
          <p:cNvPr id="4" name="Content Placeholder 3">
            <a:extLst>
              <a:ext uri="{FF2B5EF4-FFF2-40B4-BE49-F238E27FC236}">
                <a16:creationId xmlns:a16="http://schemas.microsoft.com/office/drawing/2014/main" id="{4DF7C7F0-680D-EC92-D760-BED4A471B081}"/>
              </a:ext>
            </a:extLst>
          </p:cNvPr>
          <p:cNvSpPr>
            <a:spLocks noGrp="1"/>
          </p:cNvSpPr>
          <p:nvPr>
            <p:ph idx="1"/>
          </p:nvPr>
        </p:nvSpPr>
        <p:spPr/>
        <p:txBody>
          <a:bodyPr/>
          <a:lstStyle/>
          <a:p>
            <a:r>
              <a:rPr lang="en-US" sz="2400" dirty="0"/>
              <a:t>Turbidity curtains were effective at controlling suspended solids</a:t>
            </a:r>
          </a:p>
          <a:p>
            <a:pPr lvl="1"/>
            <a:r>
              <a:rPr lang="en-US" sz="2000" dirty="0"/>
              <a:t>No exceedances of real-time surface water turbidity criteria detected</a:t>
            </a:r>
          </a:p>
          <a:p>
            <a:pPr lvl="1"/>
            <a:r>
              <a:rPr lang="en-US" sz="2000" dirty="0"/>
              <a:t>Water column data (dissolved and suspended solids) yet to be interpreted</a:t>
            </a:r>
          </a:p>
          <a:p>
            <a:r>
              <a:rPr lang="en-US" sz="2400" dirty="0"/>
              <a:t>Bubble curtains were somewhat effective at controlling suspended solids</a:t>
            </a:r>
          </a:p>
          <a:p>
            <a:pPr lvl="1"/>
            <a:r>
              <a:rPr lang="en-US" sz="2000" dirty="0"/>
              <a:t>Uneven bubble distribution</a:t>
            </a:r>
          </a:p>
          <a:p>
            <a:endParaRPr lang="en-US" sz="2000" dirty="0"/>
          </a:p>
        </p:txBody>
      </p:sp>
      <p:sp>
        <p:nvSpPr>
          <p:cNvPr id="5" name="Text Placeholder 4">
            <a:extLst>
              <a:ext uri="{FF2B5EF4-FFF2-40B4-BE49-F238E27FC236}">
                <a16:creationId xmlns:a16="http://schemas.microsoft.com/office/drawing/2014/main" id="{DDDD6B66-4241-80A4-7C45-68AFC6F0F5CF}"/>
              </a:ext>
            </a:extLst>
          </p:cNvPr>
          <p:cNvSpPr>
            <a:spLocks noGrp="1"/>
          </p:cNvSpPr>
          <p:nvPr>
            <p:ph type="body" sz="quarter" idx="13"/>
          </p:nvPr>
        </p:nvSpPr>
        <p:spPr>
          <a:xfrm>
            <a:off x="6431280" y="6054220"/>
            <a:ext cx="5157216" cy="198408"/>
          </a:xfrm>
        </p:spPr>
        <p:txBody>
          <a:bodyPr/>
          <a:lstStyle/>
          <a:p>
            <a:r>
              <a:rPr lang="en-US" sz="1600"/>
              <a:t>Bubble Curtain Surrounding Area 3 </a:t>
            </a:r>
          </a:p>
        </p:txBody>
      </p:sp>
    </p:spTree>
    <p:extLst>
      <p:ext uri="{BB962C8B-B14F-4D97-AF65-F5344CB8AC3E}">
        <p14:creationId xmlns:p14="http://schemas.microsoft.com/office/powerpoint/2010/main" val="1842696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421B42CC-ABA2-1F72-3063-FAC8E3B8BE36}"/>
              </a:ext>
            </a:extLst>
          </p:cNvPr>
          <p:cNvSpPr>
            <a:spLocks noGrp="1"/>
          </p:cNvSpPr>
          <p:nvPr>
            <p:ph type="pic" sz="quarter" idx="10"/>
          </p:nvPr>
        </p:nvSpPr>
        <p:spPr/>
        <p:txBody>
          <a:bodyPr/>
          <a:lstStyle/>
          <a:p>
            <a:endParaRPr lang="en-US"/>
          </a:p>
        </p:txBody>
      </p:sp>
      <p:sp>
        <p:nvSpPr>
          <p:cNvPr id="4" name="Text Placeholder 3">
            <a:extLst>
              <a:ext uri="{FF2B5EF4-FFF2-40B4-BE49-F238E27FC236}">
                <a16:creationId xmlns:a16="http://schemas.microsoft.com/office/drawing/2014/main" id="{CD72FD0C-9FFA-D7F0-91D1-A37B9F9B289B}"/>
              </a:ext>
            </a:extLst>
          </p:cNvPr>
          <p:cNvSpPr>
            <a:spLocks noGrp="1"/>
          </p:cNvSpPr>
          <p:nvPr>
            <p:ph type="body" sz="quarter" idx="11"/>
          </p:nvPr>
        </p:nvSpPr>
        <p:spPr/>
        <p:txBody>
          <a:bodyPr/>
          <a:lstStyle/>
          <a:p>
            <a:endParaRPr lang="en-US"/>
          </a:p>
        </p:txBody>
      </p:sp>
      <p:pic>
        <p:nvPicPr>
          <p:cNvPr id="3" name="Picture 2" descr="A large body of water with a concrete dock&#10;&#10;Description automatically generated with medium confidence">
            <a:extLst>
              <a:ext uri="{FF2B5EF4-FFF2-40B4-BE49-F238E27FC236}">
                <a16:creationId xmlns:a16="http://schemas.microsoft.com/office/drawing/2014/main" id="{1349A328-FD0A-CA24-A8D6-46D4D37CA354}"/>
              </a:ext>
            </a:extLst>
          </p:cNvPr>
          <p:cNvPicPr>
            <a:picLocks noChangeAspect="1"/>
          </p:cNvPicPr>
          <p:nvPr/>
        </p:nvPicPr>
        <p:blipFill>
          <a:blip r:embed="rId3" cstate="print">
            <a:extLst>
              <a:ext uri="{28A0092B-C50C-407E-A947-70E740481C1C}">
                <a14:useLocalDpi xmlns:a14="http://schemas.microsoft.com/office/drawing/2010/main" val="0"/>
              </a:ext>
            </a:extLst>
          </a:blip>
          <a:srcRect t="7812" b="7812"/>
          <a:stretch/>
        </p:blipFill>
        <p:spPr>
          <a:xfrm>
            <a:off x="0" y="0"/>
            <a:ext cx="12192000" cy="6858000"/>
          </a:xfrm>
          <a:prstGeom prst="rect">
            <a:avLst/>
          </a:prstGeom>
        </p:spPr>
      </p:pic>
      <p:sp>
        <p:nvSpPr>
          <p:cNvPr id="8" name="Text Placeholder 2">
            <a:extLst>
              <a:ext uri="{FF2B5EF4-FFF2-40B4-BE49-F238E27FC236}">
                <a16:creationId xmlns:a16="http://schemas.microsoft.com/office/drawing/2014/main" id="{592DCA56-8CCA-514F-7AD2-EE5F159DE6C3}"/>
              </a:ext>
            </a:extLst>
          </p:cNvPr>
          <p:cNvSpPr txBox="1">
            <a:spLocks/>
          </p:cNvSpPr>
          <p:nvPr/>
        </p:nvSpPr>
        <p:spPr>
          <a:xfrm>
            <a:off x="200025" y="6257925"/>
            <a:ext cx="7433310" cy="476250"/>
          </a:xfrm>
          <a:prstGeom prst="rect">
            <a:avLst/>
          </a:prstGeom>
        </p:spPr>
        <p:txBody>
          <a:bodyPr vert="horz" lIns="0" tIns="45720" rIns="91440" bIns="45720" rtlCol="0" anchor="b" anchorCtr="0">
            <a:noAutofit/>
          </a:bodyPr>
          <a:lstStyle>
            <a:lvl1pPr marL="0" indent="0" algn="l" defTabSz="914400" rtl="0" eaLnBrk="1" latinLnBrk="0" hangingPunct="1">
              <a:spcBef>
                <a:spcPts val="300"/>
              </a:spcBef>
              <a:spcAft>
                <a:spcPts val="1200"/>
              </a:spcAft>
              <a:buFont typeface="Arial" panose="020B0604020202020204" pitchFamily="34" charset="0"/>
              <a:buNone/>
              <a:defRPr sz="1500" b="0" kern="1200" spc="0" baseline="0">
                <a:solidFill>
                  <a:schemeClr val="bg1"/>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18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a:t>Fixed-Perimeter Turbidity Curtain</a:t>
            </a:r>
          </a:p>
        </p:txBody>
      </p:sp>
    </p:spTree>
    <p:extLst>
      <p:ext uri="{BB962C8B-B14F-4D97-AF65-F5344CB8AC3E}">
        <p14:creationId xmlns:p14="http://schemas.microsoft.com/office/powerpoint/2010/main" val="1260834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large body of water with a crane and a building in the background&#10;&#10;Description automatically generated">
            <a:extLst>
              <a:ext uri="{FF2B5EF4-FFF2-40B4-BE49-F238E27FC236}">
                <a16:creationId xmlns:a16="http://schemas.microsoft.com/office/drawing/2014/main" id="{A39ED6C2-1091-F1C3-666C-FE51FA03965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b="15626"/>
          <a:stretch/>
        </p:blipFill>
        <p:spPr>
          <a:xfrm>
            <a:off x="0" y="0"/>
            <a:ext cx="12192000" cy="6858000"/>
          </a:xfrm>
        </p:spPr>
      </p:pic>
      <p:sp>
        <p:nvSpPr>
          <p:cNvPr id="9" name="Text Placeholder 8">
            <a:extLst>
              <a:ext uri="{FF2B5EF4-FFF2-40B4-BE49-F238E27FC236}">
                <a16:creationId xmlns:a16="http://schemas.microsoft.com/office/drawing/2014/main" id="{A0A12DF0-F435-D6DE-CB6F-B76AEBF4CD14}"/>
              </a:ext>
            </a:extLst>
          </p:cNvPr>
          <p:cNvSpPr>
            <a:spLocks noGrp="1"/>
          </p:cNvSpPr>
          <p:nvPr>
            <p:ph type="body" sz="quarter" idx="11"/>
          </p:nvPr>
        </p:nvSpPr>
        <p:spPr/>
        <p:txBody>
          <a:bodyPr/>
          <a:lstStyle/>
          <a:p>
            <a:endParaRPr lang="en-US"/>
          </a:p>
        </p:txBody>
      </p:sp>
      <p:sp>
        <p:nvSpPr>
          <p:cNvPr id="8" name="Text Placeholder 2">
            <a:extLst>
              <a:ext uri="{FF2B5EF4-FFF2-40B4-BE49-F238E27FC236}">
                <a16:creationId xmlns:a16="http://schemas.microsoft.com/office/drawing/2014/main" id="{F4185368-6773-49BB-91BD-46D7AE4C68D3}"/>
              </a:ext>
            </a:extLst>
          </p:cNvPr>
          <p:cNvSpPr txBox="1">
            <a:spLocks/>
          </p:cNvSpPr>
          <p:nvPr/>
        </p:nvSpPr>
        <p:spPr>
          <a:xfrm>
            <a:off x="200025" y="6257925"/>
            <a:ext cx="7433310" cy="476250"/>
          </a:xfrm>
          <a:prstGeom prst="rect">
            <a:avLst/>
          </a:prstGeom>
        </p:spPr>
        <p:txBody>
          <a:bodyPr vert="horz" lIns="0" tIns="45720" rIns="91440" bIns="45720" rtlCol="0" anchor="b" anchorCtr="0">
            <a:noAutofit/>
          </a:bodyPr>
          <a:lstStyle>
            <a:lvl1pPr marL="0" indent="0" algn="l" defTabSz="914400" rtl="0" eaLnBrk="1" latinLnBrk="0" hangingPunct="1">
              <a:spcBef>
                <a:spcPts val="300"/>
              </a:spcBef>
              <a:spcAft>
                <a:spcPts val="1200"/>
              </a:spcAft>
              <a:buFont typeface="Arial" panose="020B0604020202020204" pitchFamily="34" charset="0"/>
              <a:buNone/>
              <a:defRPr sz="1500" b="0" kern="1200" spc="0" baseline="0">
                <a:solidFill>
                  <a:schemeClr val="bg1"/>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18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Fixed-Perimeter Turbidity Curtain with Bubble Curtain “Gate”</a:t>
            </a:r>
          </a:p>
        </p:txBody>
      </p:sp>
      <p:sp>
        <p:nvSpPr>
          <p:cNvPr id="2" name="TextBox 1">
            <a:extLst>
              <a:ext uri="{FF2B5EF4-FFF2-40B4-BE49-F238E27FC236}">
                <a16:creationId xmlns:a16="http://schemas.microsoft.com/office/drawing/2014/main" id="{D9D28C3F-C8AB-0EC8-F632-17334424439D}"/>
              </a:ext>
            </a:extLst>
          </p:cNvPr>
          <p:cNvSpPr txBox="1"/>
          <p:nvPr/>
        </p:nvSpPr>
        <p:spPr>
          <a:xfrm>
            <a:off x="8793126" y="4359349"/>
            <a:ext cx="2456121" cy="707886"/>
          </a:xfrm>
          <a:prstGeom prst="rect">
            <a:avLst/>
          </a:prstGeom>
          <a:noFill/>
        </p:spPr>
        <p:txBody>
          <a:bodyPr wrap="square" rtlCol="0">
            <a:spAutoFit/>
          </a:bodyPr>
          <a:lstStyle/>
          <a:p>
            <a:pPr algn="ctr"/>
            <a:r>
              <a:rPr lang="en-US" sz="2000">
                <a:solidFill>
                  <a:schemeClr val="bg1"/>
                </a:solidFill>
                <a:latin typeface="+mj-lt"/>
              </a:rPr>
              <a:t>Microbubbles from Bubble Curtain</a:t>
            </a:r>
          </a:p>
        </p:txBody>
      </p:sp>
      <p:sp>
        <p:nvSpPr>
          <p:cNvPr id="3" name="TextBox 2">
            <a:extLst>
              <a:ext uri="{FF2B5EF4-FFF2-40B4-BE49-F238E27FC236}">
                <a16:creationId xmlns:a16="http://schemas.microsoft.com/office/drawing/2014/main" id="{34EFFF95-2BD6-3806-2CAF-20155CBE39EC}"/>
              </a:ext>
            </a:extLst>
          </p:cNvPr>
          <p:cNvSpPr txBox="1"/>
          <p:nvPr/>
        </p:nvSpPr>
        <p:spPr>
          <a:xfrm>
            <a:off x="345440" y="1927948"/>
            <a:ext cx="2705041" cy="707886"/>
          </a:xfrm>
          <a:prstGeom prst="rect">
            <a:avLst/>
          </a:prstGeom>
          <a:noFill/>
        </p:spPr>
        <p:txBody>
          <a:bodyPr wrap="square" rtlCol="0">
            <a:spAutoFit/>
          </a:bodyPr>
          <a:lstStyle/>
          <a:p>
            <a:pPr algn="ctr"/>
            <a:r>
              <a:rPr lang="en-US" sz="2000">
                <a:solidFill>
                  <a:schemeClr val="bg1"/>
                </a:solidFill>
                <a:latin typeface="+mj-lt"/>
              </a:rPr>
              <a:t>Turbidity from Drum/Debris Removal</a:t>
            </a:r>
          </a:p>
        </p:txBody>
      </p:sp>
    </p:spTree>
    <p:extLst>
      <p:ext uri="{BB962C8B-B14F-4D97-AF65-F5344CB8AC3E}">
        <p14:creationId xmlns:p14="http://schemas.microsoft.com/office/powerpoint/2010/main" val="35724847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CA16A1-62FC-5F9D-A2B9-E4FFD9CE09A0}"/>
              </a:ext>
            </a:extLst>
          </p:cNvPr>
          <p:cNvSpPr>
            <a:spLocks noGrp="1"/>
          </p:cNvSpPr>
          <p:nvPr>
            <p:ph type="title"/>
          </p:nvPr>
        </p:nvSpPr>
        <p:spPr/>
        <p:txBody>
          <a:bodyPr/>
          <a:lstStyle/>
          <a:p>
            <a:r>
              <a:rPr lang="en-US" sz="3600" dirty="0"/>
              <a:t>Material Handling</a:t>
            </a:r>
          </a:p>
        </p:txBody>
      </p:sp>
      <p:sp>
        <p:nvSpPr>
          <p:cNvPr id="8" name="Content Placeholder 7">
            <a:extLst>
              <a:ext uri="{FF2B5EF4-FFF2-40B4-BE49-F238E27FC236}">
                <a16:creationId xmlns:a16="http://schemas.microsoft.com/office/drawing/2014/main" id="{1609B65F-A455-A8F4-8E16-63116B71F19B}"/>
              </a:ext>
            </a:extLst>
          </p:cNvPr>
          <p:cNvSpPr>
            <a:spLocks noGrp="1"/>
          </p:cNvSpPr>
          <p:nvPr>
            <p:ph idx="1"/>
          </p:nvPr>
        </p:nvSpPr>
        <p:spPr>
          <a:xfrm>
            <a:off x="609599" y="2057400"/>
            <a:ext cx="5620215" cy="3657600"/>
          </a:xfrm>
        </p:spPr>
        <p:txBody>
          <a:bodyPr/>
          <a:lstStyle/>
          <a:p>
            <a:r>
              <a:rPr lang="en-US"/>
              <a:t>Drums removed from lake were unidentifiable following post-removal handling; separation of sediment and debris not required</a:t>
            </a:r>
          </a:p>
          <a:p>
            <a:r>
              <a:rPr lang="en-US"/>
              <a:t>Real-time application of flocculants not effective; treatability study may be beneficial</a:t>
            </a:r>
          </a:p>
          <a:p>
            <a:r>
              <a:rPr lang="en-US"/>
              <a:t>Dewatering amendment dose higher than anticipated because free water could not be decanted</a:t>
            </a:r>
          </a:p>
          <a:p>
            <a:endParaRPr lang="en-US"/>
          </a:p>
        </p:txBody>
      </p:sp>
      <p:pic>
        <p:nvPicPr>
          <p:cNvPr id="11" name="Picture Placeholder 7" descr="A construction site with a bulldozer&#10;&#10;Description automatically generated">
            <a:extLst>
              <a:ext uri="{FF2B5EF4-FFF2-40B4-BE49-F238E27FC236}">
                <a16:creationId xmlns:a16="http://schemas.microsoft.com/office/drawing/2014/main" id="{CB681F2C-5A2F-33C2-129B-D650B550B30E}"/>
              </a:ext>
            </a:extLst>
          </p:cNvPr>
          <p:cNvPicPr>
            <a:picLocks noChangeAspect="1"/>
          </p:cNvPicPr>
          <p:nvPr/>
        </p:nvPicPr>
        <p:blipFill>
          <a:blip r:embed="rId3" cstate="print">
            <a:extLst>
              <a:ext uri="{28A0092B-C50C-407E-A947-70E740481C1C}">
                <a14:useLocalDpi xmlns:a14="http://schemas.microsoft.com/office/drawing/2010/main" val="0"/>
              </a:ext>
            </a:extLst>
          </a:blip>
          <a:srcRect l="722" t="4922" r="722" b="17833"/>
          <a:stretch/>
        </p:blipFill>
        <p:spPr>
          <a:xfrm>
            <a:off x="6798711" y="3321440"/>
            <a:ext cx="5166360" cy="3037240"/>
          </a:xfrm>
          <a:prstGeom prst="rect">
            <a:avLst/>
          </a:prstGeom>
          <a:solidFill>
            <a:schemeClr val="bg1">
              <a:lumMod val="85000"/>
            </a:schemeClr>
          </a:solidFill>
          <a:ln>
            <a:noFill/>
          </a:ln>
        </p:spPr>
      </p:pic>
      <p:pic>
        <p:nvPicPr>
          <p:cNvPr id="12" name="Picture Placeholder 7">
            <a:extLst>
              <a:ext uri="{FF2B5EF4-FFF2-40B4-BE49-F238E27FC236}">
                <a16:creationId xmlns:a16="http://schemas.microsoft.com/office/drawing/2014/main" id="{67188E40-4C2C-1670-1B24-C9181C0E31A6}"/>
              </a:ext>
            </a:extLst>
          </p:cNvPr>
          <p:cNvPicPr>
            <a:picLocks noChangeAspect="1"/>
          </p:cNvPicPr>
          <p:nvPr/>
        </p:nvPicPr>
        <p:blipFill>
          <a:blip r:embed="rId4" cstate="print">
            <a:extLst>
              <a:ext uri="{28A0092B-C50C-407E-A947-70E740481C1C}">
                <a14:useLocalDpi xmlns:a14="http://schemas.microsoft.com/office/drawing/2010/main" val="0"/>
              </a:ext>
            </a:extLst>
          </a:blip>
          <a:srcRect t="13285" b="8290"/>
          <a:stretch/>
        </p:blipFill>
        <p:spPr>
          <a:xfrm>
            <a:off x="6798711" y="142100"/>
            <a:ext cx="5166360" cy="3037240"/>
          </a:xfrm>
          <a:prstGeom prst="rect">
            <a:avLst/>
          </a:prstGeom>
          <a:solidFill>
            <a:schemeClr val="bg1">
              <a:lumMod val="85000"/>
            </a:schemeClr>
          </a:solidFill>
          <a:ln>
            <a:noFill/>
          </a:ln>
        </p:spPr>
      </p:pic>
      <p:sp>
        <p:nvSpPr>
          <p:cNvPr id="13" name="Text Placeholder 4">
            <a:extLst>
              <a:ext uri="{FF2B5EF4-FFF2-40B4-BE49-F238E27FC236}">
                <a16:creationId xmlns:a16="http://schemas.microsoft.com/office/drawing/2014/main" id="{CFDD43E6-E747-0CF1-44E6-12EE7D3E9A0D}"/>
              </a:ext>
            </a:extLst>
          </p:cNvPr>
          <p:cNvSpPr txBox="1">
            <a:spLocks/>
          </p:cNvSpPr>
          <p:nvPr/>
        </p:nvSpPr>
        <p:spPr>
          <a:xfrm>
            <a:off x="6798711" y="6423278"/>
            <a:ext cx="5166360" cy="370123"/>
          </a:xfrm>
          <a:prstGeom prst="rect">
            <a:avLst/>
          </a:prstGeom>
        </p:spPr>
        <p:txBody>
          <a:bodyPr/>
          <a:lst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600"/>
              <a:t>Material Handling Operations</a:t>
            </a:r>
          </a:p>
        </p:txBody>
      </p:sp>
    </p:spTree>
    <p:extLst>
      <p:ext uri="{BB962C8B-B14F-4D97-AF65-F5344CB8AC3E}">
        <p14:creationId xmlns:p14="http://schemas.microsoft.com/office/powerpoint/2010/main" val="967903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1B81D0-4F6E-232E-2873-CD688E5BC964}"/>
              </a:ext>
            </a:extLst>
          </p:cNvPr>
          <p:cNvSpPr>
            <a:spLocks noGrp="1"/>
          </p:cNvSpPr>
          <p:nvPr>
            <p:ph type="title"/>
          </p:nvPr>
        </p:nvSpPr>
        <p:spPr/>
        <p:txBody>
          <a:bodyPr/>
          <a:lstStyle/>
          <a:p>
            <a:r>
              <a:rPr lang="en-US" sz="3600"/>
              <a:t>Next Steps</a:t>
            </a:r>
          </a:p>
        </p:txBody>
      </p:sp>
      <p:sp>
        <p:nvSpPr>
          <p:cNvPr id="7" name="Content Placeholder 6">
            <a:extLst>
              <a:ext uri="{FF2B5EF4-FFF2-40B4-BE49-F238E27FC236}">
                <a16:creationId xmlns:a16="http://schemas.microsoft.com/office/drawing/2014/main" id="{6681CA43-C251-2A2E-BC58-EF4CF151A320}"/>
              </a:ext>
            </a:extLst>
          </p:cNvPr>
          <p:cNvSpPr>
            <a:spLocks noGrp="1"/>
          </p:cNvSpPr>
          <p:nvPr>
            <p:ph idx="1"/>
          </p:nvPr>
        </p:nvSpPr>
        <p:spPr/>
        <p:txBody>
          <a:bodyPr/>
          <a:lstStyle/>
          <a:p>
            <a:r>
              <a:rPr lang="en-US"/>
              <a:t>FFS will include alternatives to evaluate drum removal</a:t>
            </a:r>
          </a:p>
          <a:p>
            <a:r>
              <a:rPr lang="en-US"/>
              <a:t>Remedial alternatives will be developed with consideration of pilot study results</a:t>
            </a:r>
          </a:p>
          <a:p>
            <a:pPr lvl="1"/>
            <a:r>
              <a:rPr lang="en-US"/>
              <a:t>Drum removal effectiveness</a:t>
            </a:r>
          </a:p>
          <a:p>
            <a:pPr lvl="1"/>
            <a:r>
              <a:rPr lang="en-US"/>
              <a:t>Turbidity control effectiveness</a:t>
            </a:r>
          </a:p>
          <a:p>
            <a:pPr lvl="1"/>
            <a:r>
              <a:rPr lang="en-US"/>
              <a:t>Production rates and costs</a:t>
            </a:r>
          </a:p>
        </p:txBody>
      </p:sp>
    </p:spTree>
    <p:extLst>
      <p:ext uri="{BB962C8B-B14F-4D97-AF65-F5344CB8AC3E}">
        <p14:creationId xmlns:p14="http://schemas.microsoft.com/office/powerpoint/2010/main" val="3567057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person smiling for a picture&#10;&#10;Description automatically generated">
            <a:extLst>
              <a:ext uri="{FF2B5EF4-FFF2-40B4-BE49-F238E27FC236}">
                <a16:creationId xmlns:a16="http://schemas.microsoft.com/office/drawing/2014/main" id="{AE4B6B1A-9A1F-EC17-067B-7E1BBE72F220}"/>
              </a:ext>
            </a:extLst>
          </p:cNvPr>
          <p:cNvPicPr>
            <a:picLocks noGrp="1" noChangeAspect="1"/>
          </p:cNvPicPr>
          <p:nvPr>
            <p:ph sz="quarter" idx="11"/>
          </p:nvPr>
        </p:nvPicPr>
        <p:blipFill rotWithShape="1">
          <a:blip r:embed="rId2" cstate="print">
            <a:extLst>
              <a:ext uri="{28A0092B-C50C-407E-A947-70E740481C1C}">
                <a14:useLocalDpi xmlns:a14="http://schemas.microsoft.com/office/drawing/2010/main" val="0"/>
              </a:ext>
            </a:extLst>
          </a:blip>
          <a:srcRect/>
          <a:stretch/>
        </p:blipFill>
        <p:spPr>
          <a:xfrm>
            <a:off x="594360" y="1589086"/>
            <a:ext cx="3657600" cy="3657600"/>
          </a:xfrm>
        </p:spPr>
      </p:pic>
      <p:sp>
        <p:nvSpPr>
          <p:cNvPr id="14" name="Text Placeholder 13">
            <a:extLst>
              <a:ext uri="{FF2B5EF4-FFF2-40B4-BE49-F238E27FC236}">
                <a16:creationId xmlns:a16="http://schemas.microsoft.com/office/drawing/2014/main" id="{A86B47C0-C107-C7D9-6D8A-23602AF1CD49}"/>
              </a:ext>
            </a:extLst>
          </p:cNvPr>
          <p:cNvSpPr>
            <a:spLocks noGrp="1"/>
          </p:cNvSpPr>
          <p:nvPr>
            <p:ph type="body" sz="quarter" idx="12"/>
          </p:nvPr>
        </p:nvSpPr>
        <p:spPr>
          <a:xfrm>
            <a:off x="4388545" y="1589086"/>
            <a:ext cx="3463290" cy="1305569"/>
          </a:xfrm>
        </p:spPr>
        <p:txBody>
          <a:bodyPr/>
          <a:lstStyle/>
          <a:p>
            <a:r>
              <a:rPr lang="en-US"/>
              <a:t>Paul </a:t>
            </a:r>
            <a:br>
              <a:rPr lang="en-US"/>
            </a:br>
            <a:r>
              <a:rPr lang="en-US"/>
              <a:t>LaRosa, PE</a:t>
            </a:r>
          </a:p>
        </p:txBody>
      </p:sp>
      <p:sp>
        <p:nvSpPr>
          <p:cNvPr id="6" name="Text Placeholder 5">
            <a:extLst>
              <a:ext uri="{FF2B5EF4-FFF2-40B4-BE49-F238E27FC236}">
                <a16:creationId xmlns:a16="http://schemas.microsoft.com/office/drawing/2014/main" id="{2CF76834-60E0-A8DE-5D04-47A1E0A8E5C5}"/>
              </a:ext>
            </a:extLst>
          </p:cNvPr>
          <p:cNvSpPr>
            <a:spLocks noGrp="1"/>
          </p:cNvSpPr>
          <p:nvPr>
            <p:ph type="body" sz="quarter" idx="13"/>
          </p:nvPr>
        </p:nvSpPr>
        <p:spPr>
          <a:xfrm>
            <a:off x="4388545" y="3362968"/>
            <a:ext cx="3463290" cy="951123"/>
          </a:xfrm>
        </p:spPr>
        <p:txBody>
          <a:bodyPr/>
          <a:lstStyle/>
          <a:p>
            <a:r>
              <a:rPr lang="en-US"/>
              <a:t>Principal Engineer</a:t>
            </a:r>
          </a:p>
        </p:txBody>
      </p:sp>
      <p:sp>
        <p:nvSpPr>
          <p:cNvPr id="7" name="Text Placeholder 6">
            <a:extLst>
              <a:ext uri="{FF2B5EF4-FFF2-40B4-BE49-F238E27FC236}">
                <a16:creationId xmlns:a16="http://schemas.microsoft.com/office/drawing/2014/main" id="{65A8F17C-2BED-6DE8-8399-1A939350BB1A}"/>
              </a:ext>
            </a:extLst>
          </p:cNvPr>
          <p:cNvSpPr>
            <a:spLocks noGrp="1"/>
          </p:cNvSpPr>
          <p:nvPr>
            <p:ph type="body" sz="quarter" idx="14"/>
          </p:nvPr>
        </p:nvSpPr>
        <p:spPr>
          <a:xfrm>
            <a:off x="4388545" y="4407877"/>
            <a:ext cx="3463290" cy="838809"/>
          </a:xfrm>
        </p:spPr>
        <p:txBody>
          <a:bodyPr/>
          <a:lstStyle/>
          <a:p>
            <a:r>
              <a:rPr lang="en-US" err="1"/>
              <a:t>plarosa@anchorqea</a:t>
            </a:r>
            <a:r>
              <a:rPr lang="en-US"/>
              <a:t>.com</a:t>
            </a:r>
          </a:p>
        </p:txBody>
      </p:sp>
    </p:spTree>
    <p:extLst>
      <p:ext uri="{BB962C8B-B14F-4D97-AF65-F5344CB8AC3E}">
        <p14:creationId xmlns:p14="http://schemas.microsoft.com/office/powerpoint/2010/main" val="1462609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27B54-C2A7-5BE0-2390-16221445819F}"/>
              </a:ext>
            </a:extLst>
          </p:cNvPr>
          <p:cNvSpPr>
            <a:spLocks noGrp="1"/>
          </p:cNvSpPr>
          <p:nvPr>
            <p:ph type="title"/>
          </p:nvPr>
        </p:nvSpPr>
        <p:spPr/>
        <p:txBody>
          <a:bodyPr/>
          <a:lstStyle/>
          <a:p>
            <a:r>
              <a:rPr lang="en-US" sz="3600" dirty="0"/>
              <a:t>Project Overview</a:t>
            </a:r>
          </a:p>
        </p:txBody>
      </p:sp>
      <p:sp>
        <p:nvSpPr>
          <p:cNvPr id="4" name="Content Placeholder 3">
            <a:extLst>
              <a:ext uri="{FF2B5EF4-FFF2-40B4-BE49-F238E27FC236}">
                <a16:creationId xmlns:a16="http://schemas.microsoft.com/office/drawing/2014/main" id="{F8EB8118-C838-D08C-16C6-4F49E91F3BF1}"/>
              </a:ext>
            </a:extLst>
          </p:cNvPr>
          <p:cNvSpPr>
            <a:spLocks noGrp="1"/>
          </p:cNvSpPr>
          <p:nvPr>
            <p:ph idx="1"/>
          </p:nvPr>
        </p:nvSpPr>
        <p:spPr/>
        <p:txBody>
          <a:bodyPr/>
          <a:lstStyle/>
          <a:p>
            <a:r>
              <a:rPr lang="en-US" dirty="0"/>
              <a:t>USEPA and Honeywell are performing a Focused Feasibility Study (FFS) in Torch Lake Area of Concern as part of the Great Lakes Legacy Act</a:t>
            </a:r>
          </a:p>
          <a:p>
            <a:pPr lvl="1"/>
            <a:r>
              <a:rPr lang="en-US" dirty="0"/>
              <a:t>Contaminated sediment containing metals and PCBs</a:t>
            </a:r>
          </a:p>
          <a:p>
            <a:pPr lvl="1"/>
            <a:r>
              <a:rPr lang="en-US" dirty="0"/>
              <a:t>Significant amounts of debris including drums </a:t>
            </a:r>
          </a:p>
          <a:p>
            <a:r>
              <a:rPr lang="en-US" dirty="0"/>
              <a:t>A key issue in the FFS is how to address hundreds of drums on (and in) the sediment under approximately 5 to 80 feet of water</a:t>
            </a:r>
          </a:p>
          <a:p>
            <a:r>
              <a:rPr lang="en-US" dirty="0"/>
              <a:t>Source and contents of the drums are not well understood</a:t>
            </a:r>
          </a:p>
          <a:p>
            <a:endParaRPr lang="en-US" dirty="0"/>
          </a:p>
        </p:txBody>
      </p:sp>
    </p:spTree>
    <p:extLst>
      <p:ext uri="{BB962C8B-B14F-4D97-AF65-F5344CB8AC3E}">
        <p14:creationId xmlns:p14="http://schemas.microsoft.com/office/powerpoint/2010/main" val="349925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2139FB-9C88-CCED-CABD-E7A371CB612C}"/>
              </a:ext>
            </a:extLst>
          </p:cNvPr>
          <p:cNvSpPr>
            <a:spLocks noGrp="1"/>
          </p:cNvSpPr>
          <p:nvPr>
            <p:ph type="body" sz="quarter" idx="12"/>
          </p:nvPr>
        </p:nvSpPr>
        <p:spPr/>
        <p:txBody>
          <a:bodyPr/>
          <a:lstStyle/>
          <a:p>
            <a:r>
              <a:rPr lang="en-US"/>
              <a:t>Can drums on the bottom of the lake be effectively removed using conventional dredging equipment?</a:t>
            </a:r>
          </a:p>
        </p:txBody>
      </p:sp>
    </p:spTree>
    <p:extLst>
      <p:ext uri="{BB962C8B-B14F-4D97-AF65-F5344CB8AC3E}">
        <p14:creationId xmlns:p14="http://schemas.microsoft.com/office/powerpoint/2010/main" val="812894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B191C5C3-F6DD-7C48-D714-BCDC39BFB935}"/>
              </a:ext>
            </a:extLst>
          </p:cNvPr>
          <p:cNvSpPr>
            <a:spLocks noGrp="1"/>
          </p:cNvSpPr>
          <p:nvPr>
            <p:ph type="body" sz="quarter" idx="14"/>
          </p:nvPr>
        </p:nvSpPr>
        <p:spPr/>
        <p:txBody>
          <a:bodyPr/>
          <a:lstStyle/>
          <a:p>
            <a:endParaRPr lang="en-US"/>
          </a:p>
        </p:txBody>
      </p:sp>
      <p:pic>
        <p:nvPicPr>
          <p:cNvPr id="7" name="Picture 6">
            <a:extLst>
              <a:ext uri="{FF2B5EF4-FFF2-40B4-BE49-F238E27FC236}">
                <a16:creationId xmlns:a16="http://schemas.microsoft.com/office/drawing/2014/main" id="{3A93B03D-812B-A2A8-8A30-2C6B467623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
          <a:stretch/>
        </p:blipFill>
        <p:spPr>
          <a:xfrm>
            <a:off x="8128762" y="3817819"/>
            <a:ext cx="3657600" cy="2743200"/>
          </a:xfrm>
          <a:prstGeom prst="rect">
            <a:avLst/>
          </a:prstGeom>
        </p:spPr>
      </p:pic>
      <p:pic>
        <p:nvPicPr>
          <p:cNvPr id="8" name="Picture 7">
            <a:extLst>
              <a:ext uri="{FF2B5EF4-FFF2-40B4-BE49-F238E27FC236}">
                <a16:creationId xmlns:a16="http://schemas.microsoft.com/office/drawing/2014/main" id="{87D693FE-EAB8-8946-8997-097DFFB510E5}"/>
              </a:ext>
            </a:extLst>
          </p:cNvPr>
          <p:cNvPicPr>
            <a:picLocks/>
          </p:cNvPicPr>
          <p:nvPr/>
        </p:nvPicPr>
        <p:blipFill>
          <a:blip r:embed="rId3"/>
          <a:stretch>
            <a:fillRect/>
          </a:stretch>
        </p:blipFill>
        <p:spPr>
          <a:xfrm>
            <a:off x="407888" y="3817819"/>
            <a:ext cx="3657600" cy="2743200"/>
          </a:xfrm>
          <a:prstGeom prst="rect">
            <a:avLst/>
          </a:prstGeom>
        </p:spPr>
      </p:pic>
      <p:pic>
        <p:nvPicPr>
          <p:cNvPr id="9" name="Picture 8">
            <a:extLst>
              <a:ext uri="{FF2B5EF4-FFF2-40B4-BE49-F238E27FC236}">
                <a16:creationId xmlns:a16="http://schemas.microsoft.com/office/drawing/2014/main" id="{9A602FFC-C4C0-F444-BB64-D38FDCC8681B}"/>
              </a:ext>
            </a:extLst>
          </p:cNvPr>
          <p:cNvPicPr>
            <a:picLocks noChangeAspect="1"/>
          </p:cNvPicPr>
          <p:nvPr/>
        </p:nvPicPr>
        <p:blipFill>
          <a:blip r:embed="rId4"/>
          <a:stretch>
            <a:fillRect/>
          </a:stretch>
        </p:blipFill>
        <p:spPr>
          <a:xfrm>
            <a:off x="407888" y="1008331"/>
            <a:ext cx="3657600" cy="2743200"/>
          </a:xfrm>
          <a:prstGeom prst="rect">
            <a:avLst/>
          </a:prstGeom>
        </p:spPr>
      </p:pic>
      <p:pic>
        <p:nvPicPr>
          <p:cNvPr id="10" name="Picture 9">
            <a:extLst>
              <a:ext uri="{FF2B5EF4-FFF2-40B4-BE49-F238E27FC236}">
                <a16:creationId xmlns:a16="http://schemas.microsoft.com/office/drawing/2014/main" id="{CFAFFA39-2EB9-DD4F-9765-9D87328134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200" y="3817819"/>
            <a:ext cx="3657599" cy="2743200"/>
          </a:xfrm>
          <a:prstGeom prst="rect">
            <a:avLst/>
          </a:prstGeom>
        </p:spPr>
      </p:pic>
      <p:pic>
        <p:nvPicPr>
          <p:cNvPr id="11" name="Picture 10">
            <a:extLst>
              <a:ext uri="{FF2B5EF4-FFF2-40B4-BE49-F238E27FC236}">
                <a16:creationId xmlns:a16="http://schemas.microsoft.com/office/drawing/2014/main" id="{4833A93E-AF13-2C75-EA61-1D77BA3FAA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8762" y="1008331"/>
            <a:ext cx="3657599" cy="2743200"/>
          </a:xfrm>
          <a:prstGeom prst="rect">
            <a:avLst/>
          </a:prstGeom>
        </p:spPr>
      </p:pic>
      <p:pic>
        <p:nvPicPr>
          <p:cNvPr id="12" name="Picture 11">
            <a:extLst>
              <a:ext uri="{FF2B5EF4-FFF2-40B4-BE49-F238E27FC236}">
                <a16:creationId xmlns:a16="http://schemas.microsoft.com/office/drawing/2014/main" id="{58D81871-CCA4-C544-AFFE-20230D6F4B85}"/>
              </a:ext>
            </a:extLst>
          </p:cNvPr>
          <p:cNvPicPr>
            <a:picLocks noChangeAspect="1"/>
          </p:cNvPicPr>
          <p:nvPr/>
        </p:nvPicPr>
        <p:blipFill>
          <a:blip r:embed="rId7"/>
          <a:stretch>
            <a:fillRect/>
          </a:stretch>
        </p:blipFill>
        <p:spPr>
          <a:xfrm>
            <a:off x="4267200" y="1008331"/>
            <a:ext cx="3657600" cy="2743200"/>
          </a:xfrm>
          <a:prstGeom prst="rect">
            <a:avLst/>
          </a:prstGeom>
        </p:spPr>
      </p:pic>
      <p:sp>
        <p:nvSpPr>
          <p:cNvPr id="14" name="TextBox 13">
            <a:extLst>
              <a:ext uri="{FF2B5EF4-FFF2-40B4-BE49-F238E27FC236}">
                <a16:creationId xmlns:a16="http://schemas.microsoft.com/office/drawing/2014/main" id="{D49499FF-74EE-1843-629A-10228AA19A8E}"/>
              </a:ext>
            </a:extLst>
          </p:cNvPr>
          <p:cNvSpPr txBox="1"/>
          <p:nvPr/>
        </p:nvSpPr>
        <p:spPr>
          <a:xfrm>
            <a:off x="3048000" y="572711"/>
            <a:ext cx="6096000" cy="369332"/>
          </a:xfrm>
          <a:prstGeom prst="rect">
            <a:avLst/>
          </a:prstGeom>
          <a:noFill/>
        </p:spPr>
        <p:txBody>
          <a:bodyPr wrap="square">
            <a:spAutoFit/>
          </a:bodyPr>
          <a:lstStyle/>
          <a:p>
            <a:pPr algn="ctr"/>
            <a:r>
              <a:rPr lang="en-US">
                <a:latin typeface="+mj-lt"/>
              </a:rPr>
              <a:t>Example Drum Conditions</a:t>
            </a:r>
          </a:p>
        </p:txBody>
      </p:sp>
      <p:sp>
        <p:nvSpPr>
          <p:cNvPr id="3" name="TextBox 2">
            <a:extLst>
              <a:ext uri="{FF2B5EF4-FFF2-40B4-BE49-F238E27FC236}">
                <a16:creationId xmlns:a16="http://schemas.microsoft.com/office/drawing/2014/main" id="{47382134-42FD-ACF3-71CD-1F29EBF62B66}"/>
              </a:ext>
            </a:extLst>
          </p:cNvPr>
          <p:cNvSpPr txBox="1"/>
          <p:nvPr/>
        </p:nvSpPr>
        <p:spPr>
          <a:xfrm>
            <a:off x="407888" y="6561019"/>
            <a:ext cx="1451841" cy="276999"/>
          </a:xfrm>
          <a:prstGeom prst="rect">
            <a:avLst/>
          </a:prstGeom>
          <a:noFill/>
        </p:spPr>
        <p:txBody>
          <a:bodyPr wrap="square">
            <a:spAutoFit/>
          </a:bodyPr>
          <a:lstStyle/>
          <a:p>
            <a:r>
              <a:rPr lang="en-US" sz="1200">
                <a:solidFill>
                  <a:srgbClr val="5A5A5A"/>
                </a:solidFill>
                <a:latin typeface="+mj-lt"/>
              </a:rPr>
              <a:t>Source: EA 2020</a:t>
            </a:r>
          </a:p>
        </p:txBody>
      </p:sp>
    </p:spTree>
    <p:extLst>
      <p:ext uri="{BB962C8B-B14F-4D97-AF65-F5344CB8AC3E}">
        <p14:creationId xmlns:p14="http://schemas.microsoft.com/office/powerpoint/2010/main" val="204594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D88A56-DE68-F8E7-126E-D1D7882B6EE4}"/>
              </a:ext>
            </a:extLst>
          </p:cNvPr>
          <p:cNvSpPr>
            <a:spLocks noGrp="1"/>
          </p:cNvSpPr>
          <p:nvPr>
            <p:ph type="title"/>
          </p:nvPr>
        </p:nvSpPr>
        <p:spPr>
          <a:xfrm>
            <a:off x="612648" y="1078992"/>
            <a:ext cx="10984992" cy="685800"/>
          </a:xfrm>
        </p:spPr>
        <p:txBody>
          <a:bodyPr/>
          <a:lstStyle/>
          <a:p>
            <a:r>
              <a:rPr lang="en-US" sz="3600"/>
              <a:t>Pilot Study Objectives</a:t>
            </a:r>
          </a:p>
        </p:txBody>
      </p:sp>
      <p:sp>
        <p:nvSpPr>
          <p:cNvPr id="4" name="Content Placeholder 3">
            <a:extLst>
              <a:ext uri="{FF2B5EF4-FFF2-40B4-BE49-F238E27FC236}">
                <a16:creationId xmlns:a16="http://schemas.microsoft.com/office/drawing/2014/main" id="{C5C0BF14-20AA-4C14-064E-F0D09DEB3C43}"/>
              </a:ext>
            </a:extLst>
          </p:cNvPr>
          <p:cNvSpPr>
            <a:spLocks noGrp="1"/>
          </p:cNvSpPr>
          <p:nvPr>
            <p:ph idx="1"/>
          </p:nvPr>
        </p:nvSpPr>
        <p:spPr>
          <a:xfrm>
            <a:off x="609600" y="2057400"/>
            <a:ext cx="5262976" cy="3657600"/>
          </a:xfrm>
        </p:spPr>
        <p:txBody>
          <a:bodyPr/>
          <a:lstStyle/>
          <a:p>
            <a:r>
              <a:rPr lang="en-US"/>
              <a:t>Determine the effectiveness of drum removal to inform the FFS</a:t>
            </a:r>
          </a:p>
          <a:p>
            <a:r>
              <a:rPr lang="en-US"/>
              <a:t>Assess the effectiveness and implementability of various environmental controls</a:t>
            </a:r>
          </a:p>
          <a:p>
            <a:r>
              <a:rPr lang="en-US"/>
              <a:t>Evaluate methods for debris and sediment handling and processing </a:t>
            </a:r>
          </a:p>
          <a:p>
            <a:endParaRPr lang="en-US"/>
          </a:p>
        </p:txBody>
      </p:sp>
      <p:sp>
        <p:nvSpPr>
          <p:cNvPr id="11" name="Text Placeholder 10">
            <a:extLst>
              <a:ext uri="{FF2B5EF4-FFF2-40B4-BE49-F238E27FC236}">
                <a16:creationId xmlns:a16="http://schemas.microsoft.com/office/drawing/2014/main" id="{42DB8273-731E-2823-D113-663A39CB35E4}"/>
              </a:ext>
            </a:extLst>
          </p:cNvPr>
          <p:cNvSpPr>
            <a:spLocks noGrp="1"/>
          </p:cNvSpPr>
          <p:nvPr>
            <p:ph type="body" sz="quarter" idx="13"/>
          </p:nvPr>
        </p:nvSpPr>
        <p:spPr>
          <a:xfrm>
            <a:off x="6431280" y="6053325"/>
            <a:ext cx="5157216" cy="198408"/>
          </a:xfrm>
        </p:spPr>
        <p:txBody>
          <a:bodyPr/>
          <a:lstStyle/>
          <a:p>
            <a:r>
              <a:rPr lang="en-US" sz="1600"/>
              <a:t>Mechanical Removal of Drums and Sediment</a:t>
            </a:r>
          </a:p>
        </p:txBody>
      </p:sp>
      <p:pic>
        <p:nvPicPr>
          <p:cNvPr id="2" name="Picture Placeholder 1" descr="A crane loading a boat into the water&#10;&#10;Description automatically generated">
            <a:extLst>
              <a:ext uri="{FF2B5EF4-FFF2-40B4-BE49-F238E27FC236}">
                <a16:creationId xmlns:a16="http://schemas.microsoft.com/office/drawing/2014/main" id="{FC2193E4-420C-738D-FC5B-007BFDF9CACD}"/>
              </a:ext>
            </a:extLst>
          </p:cNvPr>
          <p:cNvPicPr>
            <a:picLocks noGrp="1" noChangeAspect="1"/>
          </p:cNvPicPr>
          <p:nvPr>
            <p:ph type="pic" sz="quarter" idx="12"/>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722" r="722"/>
          <a:stretch>
            <a:fillRect/>
          </a:stretch>
        </p:blipFill>
        <p:spPr>
          <a:xfrm>
            <a:off x="6430963" y="2057400"/>
            <a:ext cx="5167312" cy="3932238"/>
          </a:xfrm>
          <a:prstGeom prst="rect">
            <a:avLst/>
          </a:prstGeom>
        </p:spPr>
      </p:pic>
    </p:spTree>
    <p:extLst>
      <p:ext uri="{BB962C8B-B14F-4D97-AF65-F5344CB8AC3E}">
        <p14:creationId xmlns:p14="http://schemas.microsoft.com/office/powerpoint/2010/main" val="12280355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DB2549-8310-A896-B9A5-2A320BE88998}"/>
              </a:ext>
            </a:extLst>
          </p:cNvPr>
          <p:cNvSpPr>
            <a:spLocks noGrp="1"/>
          </p:cNvSpPr>
          <p:nvPr>
            <p:ph type="title"/>
          </p:nvPr>
        </p:nvSpPr>
        <p:spPr>
          <a:xfrm>
            <a:off x="612648" y="1078992"/>
            <a:ext cx="5262976" cy="685800"/>
          </a:xfrm>
        </p:spPr>
        <p:txBody>
          <a:bodyPr/>
          <a:lstStyle/>
          <a:p>
            <a:r>
              <a:rPr lang="en-US" sz="3600" dirty="0"/>
              <a:t>Project Scope</a:t>
            </a:r>
          </a:p>
        </p:txBody>
      </p:sp>
      <p:sp>
        <p:nvSpPr>
          <p:cNvPr id="4" name="Content Placeholder 3">
            <a:extLst>
              <a:ext uri="{FF2B5EF4-FFF2-40B4-BE49-F238E27FC236}">
                <a16:creationId xmlns:a16="http://schemas.microsoft.com/office/drawing/2014/main" id="{18238844-3142-32AF-4B20-1F2F99CA8880}"/>
              </a:ext>
            </a:extLst>
          </p:cNvPr>
          <p:cNvSpPr>
            <a:spLocks noGrp="1"/>
          </p:cNvSpPr>
          <p:nvPr>
            <p:ph idx="1"/>
          </p:nvPr>
        </p:nvSpPr>
        <p:spPr>
          <a:xfrm>
            <a:off x="609599" y="2057400"/>
            <a:ext cx="5262977" cy="3657600"/>
          </a:xfrm>
        </p:spPr>
        <p:txBody>
          <a:bodyPr/>
          <a:lstStyle/>
          <a:p>
            <a:r>
              <a:rPr lang="en-US"/>
              <a:t>Three discrete areas targeting 120 drums over 0.5 acre</a:t>
            </a:r>
          </a:p>
          <a:p>
            <a:pPr lvl="1"/>
            <a:r>
              <a:rPr lang="en-US"/>
              <a:t>Area 1: &lt;30-foot water depth (complete sweep)</a:t>
            </a:r>
          </a:p>
          <a:p>
            <a:pPr lvl="1"/>
            <a:r>
              <a:rPr lang="en-US"/>
              <a:t>Area 2: 30- to 50-foot water depth (targeted removal)</a:t>
            </a:r>
          </a:p>
          <a:p>
            <a:pPr lvl="1"/>
            <a:r>
              <a:rPr lang="en-US"/>
              <a:t>Area 3: &gt;50-foot water depth (targeted removal)</a:t>
            </a:r>
          </a:p>
          <a:p>
            <a:r>
              <a:rPr lang="en-US"/>
              <a:t>11 days of removal planned</a:t>
            </a:r>
          </a:p>
          <a:p>
            <a:endParaRPr lang="en-US"/>
          </a:p>
        </p:txBody>
      </p:sp>
      <p:sp>
        <p:nvSpPr>
          <p:cNvPr id="5" name="Text Placeholder 4">
            <a:extLst>
              <a:ext uri="{FF2B5EF4-FFF2-40B4-BE49-F238E27FC236}">
                <a16:creationId xmlns:a16="http://schemas.microsoft.com/office/drawing/2014/main" id="{A0AFF9A0-192E-1BC3-76FF-B53F1E3901DF}"/>
              </a:ext>
            </a:extLst>
          </p:cNvPr>
          <p:cNvSpPr>
            <a:spLocks noGrp="1"/>
          </p:cNvSpPr>
          <p:nvPr>
            <p:ph type="body" sz="quarter" idx="14"/>
          </p:nvPr>
        </p:nvSpPr>
        <p:spPr>
          <a:xfrm>
            <a:off x="5756148" y="6275901"/>
            <a:ext cx="5157216" cy="198408"/>
          </a:xfrm>
        </p:spPr>
        <p:txBody>
          <a:bodyPr/>
          <a:lstStyle/>
          <a:p>
            <a:r>
              <a:rPr lang="en-US" sz="1600"/>
              <a:t>Project Area Map </a:t>
            </a:r>
          </a:p>
        </p:txBody>
      </p:sp>
      <p:grpSp>
        <p:nvGrpSpPr>
          <p:cNvPr id="22" name="Group 21">
            <a:extLst>
              <a:ext uri="{FF2B5EF4-FFF2-40B4-BE49-F238E27FC236}">
                <a16:creationId xmlns:a16="http://schemas.microsoft.com/office/drawing/2014/main" id="{550B8F79-6DEF-DA74-EA44-C39E74725491}"/>
              </a:ext>
            </a:extLst>
          </p:cNvPr>
          <p:cNvGrpSpPr/>
          <p:nvPr/>
        </p:nvGrpSpPr>
        <p:grpSpPr>
          <a:xfrm>
            <a:off x="5756148" y="1078992"/>
            <a:ext cx="6242198" cy="5148882"/>
            <a:chOff x="5756148" y="1078992"/>
            <a:chExt cx="6242198" cy="5148882"/>
          </a:xfrm>
        </p:grpSpPr>
        <p:pic>
          <p:nvPicPr>
            <p:cNvPr id="2" name="Picture 1">
              <a:extLst>
                <a:ext uri="{FF2B5EF4-FFF2-40B4-BE49-F238E27FC236}">
                  <a16:creationId xmlns:a16="http://schemas.microsoft.com/office/drawing/2014/main" id="{8EC1F5C7-1A90-B78C-E19A-018FE50AAE86}"/>
                </a:ext>
              </a:extLst>
            </p:cNvPr>
            <p:cNvPicPr>
              <a:picLocks noChangeAspect="1"/>
            </p:cNvPicPr>
            <p:nvPr/>
          </p:nvPicPr>
          <p:blipFill rotWithShape="1">
            <a:blip r:embed="rId2"/>
            <a:srcRect l="24954"/>
            <a:stretch/>
          </p:blipFill>
          <p:spPr>
            <a:xfrm>
              <a:off x="5756148" y="1078992"/>
              <a:ext cx="6242198" cy="5148882"/>
            </a:xfrm>
            <a:prstGeom prst="rect">
              <a:avLst/>
            </a:prstGeom>
          </p:spPr>
        </p:pic>
        <p:sp>
          <p:nvSpPr>
            <p:cNvPr id="6" name="TextBox 5">
              <a:extLst>
                <a:ext uri="{FF2B5EF4-FFF2-40B4-BE49-F238E27FC236}">
                  <a16:creationId xmlns:a16="http://schemas.microsoft.com/office/drawing/2014/main" id="{32BE6772-9C92-5CB1-0D98-C07027511F47}"/>
                </a:ext>
              </a:extLst>
            </p:cNvPr>
            <p:cNvSpPr txBox="1"/>
            <p:nvPr/>
          </p:nvSpPr>
          <p:spPr>
            <a:xfrm>
              <a:off x="7781925" y="1953923"/>
              <a:ext cx="1138902" cy="283154"/>
            </a:xfrm>
            <a:prstGeom prst="rect">
              <a:avLst/>
            </a:prstGeom>
            <a:solidFill>
              <a:schemeClr val="bg1"/>
            </a:solidFill>
          </p:spPr>
          <p:txBody>
            <a:bodyPr wrap="square" lIns="18288" tIns="18288" rIns="18288" bIns="18288" rtlCol="0" anchor="ctr" anchorCtr="0">
              <a:spAutoFit/>
            </a:bodyPr>
            <a:lstStyle/>
            <a:p>
              <a:r>
                <a:rPr lang="en-US" sz="1600"/>
                <a:t>Staging Area</a:t>
              </a:r>
            </a:p>
          </p:txBody>
        </p:sp>
        <p:sp>
          <p:nvSpPr>
            <p:cNvPr id="7" name="TextBox 6">
              <a:extLst>
                <a:ext uri="{FF2B5EF4-FFF2-40B4-BE49-F238E27FC236}">
                  <a16:creationId xmlns:a16="http://schemas.microsoft.com/office/drawing/2014/main" id="{F5DB9E23-635D-FD79-4178-256F90DF16F5}"/>
                </a:ext>
              </a:extLst>
            </p:cNvPr>
            <p:cNvSpPr txBox="1"/>
            <p:nvPr/>
          </p:nvSpPr>
          <p:spPr>
            <a:xfrm>
              <a:off x="6457950" y="3144548"/>
              <a:ext cx="1138902" cy="283154"/>
            </a:xfrm>
            <a:prstGeom prst="rect">
              <a:avLst/>
            </a:prstGeom>
            <a:solidFill>
              <a:schemeClr val="bg1"/>
            </a:solidFill>
          </p:spPr>
          <p:txBody>
            <a:bodyPr wrap="square" lIns="18288" tIns="18288" rIns="18288" bIns="18288" rtlCol="0" anchor="ctr" anchorCtr="0">
              <a:spAutoFit/>
            </a:bodyPr>
            <a:lstStyle/>
            <a:p>
              <a:r>
                <a:rPr lang="en-US" sz="1600"/>
                <a:t>Water Intake</a:t>
              </a:r>
            </a:p>
          </p:txBody>
        </p:sp>
        <p:sp>
          <p:nvSpPr>
            <p:cNvPr id="8" name="TextBox 7">
              <a:extLst>
                <a:ext uri="{FF2B5EF4-FFF2-40B4-BE49-F238E27FC236}">
                  <a16:creationId xmlns:a16="http://schemas.microsoft.com/office/drawing/2014/main" id="{6A27A545-DF6F-EC5E-4B87-B9D6F91BBECA}"/>
                </a:ext>
              </a:extLst>
            </p:cNvPr>
            <p:cNvSpPr txBox="1"/>
            <p:nvPr/>
          </p:nvSpPr>
          <p:spPr>
            <a:xfrm>
              <a:off x="7781925" y="4479347"/>
              <a:ext cx="762000" cy="283154"/>
            </a:xfrm>
            <a:prstGeom prst="rect">
              <a:avLst/>
            </a:prstGeom>
            <a:solidFill>
              <a:schemeClr val="bg1"/>
            </a:solidFill>
          </p:spPr>
          <p:txBody>
            <a:bodyPr wrap="square" lIns="18288" tIns="18288" rIns="18288" bIns="18288" rtlCol="0" anchor="ctr" anchorCtr="0">
              <a:spAutoFit/>
            </a:bodyPr>
            <a:lstStyle/>
            <a:p>
              <a:pPr algn="ctr"/>
              <a:r>
                <a:rPr lang="en-US" sz="1600"/>
                <a:t>Area 1</a:t>
              </a:r>
            </a:p>
          </p:txBody>
        </p:sp>
        <p:sp>
          <p:nvSpPr>
            <p:cNvPr id="9" name="TextBox 8">
              <a:extLst>
                <a:ext uri="{FF2B5EF4-FFF2-40B4-BE49-F238E27FC236}">
                  <a16:creationId xmlns:a16="http://schemas.microsoft.com/office/drawing/2014/main" id="{4F5AA670-B53A-4F6F-38BF-22BE48C01846}"/>
                </a:ext>
              </a:extLst>
            </p:cNvPr>
            <p:cNvSpPr txBox="1"/>
            <p:nvPr/>
          </p:nvSpPr>
          <p:spPr>
            <a:xfrm>
              <a:off x="8039100" y="4791479"/>
              <a:ext cx="762000" cy="283154"/>
            </a:xfrm>
            <a:prstGeom prst="rect">
              <a:avLst/>
            </a:prstGeom>
            <a:solidFill>
              <a:schemeClr val="bg1"/>
            </a:solidFill>
          </p:spPr>
          <p:txBody>
            <a:bodyPr wrap="square" lIns="18288" tIns="18288" rIns="18288" bIns="18288" rtlCol="0" anchor="ctr" anchorCtr="0">
              <a:spAutoFit/>
            </a:bodyPr>
            <a:lstStyle/>
            <a:p>
              <a:pPr algn="ctr"/>
              <a:r>
                <a:rPr lang="en-US" sz="1600"/>
                <a:t>Area 2</a:t>
              </a:r>
            </a:p>
          </p:txBody>
        </p:sp>
        <p:sp>
          <p:nvSpPr>
            <p:cNvPr id="10" name="TextBox 9">
              <a:extLst>
                <a:ext uri="{FF2B5EF4-FFF2-40B4-BE49-F238E27FC236}">
                  <a16:creationId xmlns:a16="http://schemas.microsoft.com/office/drawing/2014/main" id="{51045CB7-43D2-BEAF-C3F0-11888BB2D61A}"/>
                </a:ext>
              </a:extLst>
            </p:cNvPr>
            <p:cNvSpPr txBox="1"/>
            <p:nvPr/>
          </p:nvSpPr>
          <p:spPr>
            <a:xfrm>
              <a:off x="8258175" y="5254203"/>
              <a:ext cx="762000" cy="283154"/>
            </a:xfrm>
            <a:prstGeom prst="rect">
              <a:avLst/>
            </a:prstGeom>
            <a:solidFill>
              <a:schemeClr val="bg1"/>
            </a:solidFill>
          </p:spPr>
          <p:txBody>
            <a:bodyPr wrap="square" lIns="18288" tIns="18288" rIns="18288" bIns="18288" rtlCol="0" anchor="ctr" anchorCtr="0">
              <a:spAutoFit/>
            </a:bodyPr>
            <a:lstStyle/>
            <a:p>
              <a:pPr algn="ctr"/>
              <a:r>
                <a:rPr lang="en-US" sz="1600"/>
                <a:t>Area 3</a:t>
              </a:r>
            </a:p>
          </p:txBody>
        </p:sp>
        <p:cxnSp>
          <p:nvCxnSpPr>
            <p:cNvPr id="12" name="Straight Arrow Connector 11">
              <a:extLst>
                <a:ext uri="{FF2B5EF4-FFF2-40B4-BE49-F238E27FC236}">
                  <a16:creationId xmlns:a16="http://schemas.microsoft.com/office/drawing/2014/main" id="{68E27FCC-17AE-E3E1-D407-B1CF39F525F8}"/>
                </a:ext>
              </a:extLst>
            </p:cNvPr>
            <p:cNvCxnSpPr>
              <a:cxnSpLocks/>
              <a:stCxn id="8" idx="1"/>
            </p:cNvCxnSpPr>
            <p:nvPr/>
          </p:nvCxnSpPr>
          <p:spPr>
            <a:xfrm flipH="1">
              <a:off x="7435850" y="4620924"/>
              <a:ext cx="346075" cy="28762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45BF42E-EB57-A5FB-5A50-F70E2DCE18E9}"/>
                </a:ext>
              </a:extLst>
            </p:cNvPr>
            <p:cNvCxnSpPr>
              <a:cxnSpLocks/>
            </p:cNvCxnSpPr>
            <p:nvPr/>
          </p:nvCxnSpPr>
          <p:spPr>
            <a:xfrm flipH="1">
              <a:off x="7596852" y="4848225"/>
              <a:ext cx="420023" cy="34347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FBC05ED-2907-D8EC-45A0-C23B6193615E}"/>
                </a:ext>
              </a:extLst>
            </p:cNvPr>
            <p:cNvCxnSpPr>
              <a:cxnSpLocks/>
            </p:cNvCxnSpPr>
            <p:nvPr/>
          </p:nvCxnSpPr>
          <p:spPr>
            <a:xfrm flipH="1">
              <a:off x="8048163" y="5426075"/>
              <a:ext cx="210012" cy="162082"/>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8137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8D8BF-7AF3-B0F0-D525-037FDE6CC17F}"/>
              </a:ext>
            </a:extLst>
          </p:cNvPr>
          <p:cNvSpPr>
            <a:spLocks noGrp="1"/>
          </p:cNvSpPr>
          <p:nvPr>
            <p:ph type="title"/>
          </p:nvPr>
        </p:nvSpPr>
        <p:spPr>
          <a:xfrm>
            <a:off x="1792555" y="1894514"/>
            <a:ext cx="8937843" cy="685800"/>
          </a:xfrm>
        </p:spPr>
        <p:txBody>
          <a:bodyPr/>
          <a:lstStyle/>
          <a:p>
            <a:r>
              <a:rPr lang="en-US"/>
              <a:t>Site surveying</a:t>
            </a:r>
          </a:p>
        </p:txBody>
      </p:sp>
      <p:sp>
        <p:nvSpPr>
          <p:cNvPr id="3" name="Text Placeholder 2">
            <a:extLst>
              <a:ext uri="{FF2B5EF4-FFF2-40B4-BE49-F238E27FC236}">
                <a16:creationId xmlns:a16="http://schemas.microsoft.com/office/drawing/2014/main" id="{3F33827C-4CCE-51C9-B116-519E6A165E38}"/>
              </a:ext>
            </a:extLst>
          </p:cNvPr>
          <p:cNvSpPr>
            <a:spLocks noGrp="1"/>
          </p:cNvSpPr>
          <p:nvPr>
            <p:ph type="body" sz="quarter" idx="10"/>
          </p:nvPr>
        </p:nvSpPr>
        <p:spPr>
          <a:xfrm>
            <a:off x="1792555" y="2829776"/>
            <a:ext cx="8877300" cy="685800"/>
          </a:xfrm>
        </p:spPr>
        <p:txBody>
          <a:bodyPr/>
          <a:lstStyle/>
          <a:p>
            <a:r>
              <a:rPr lang="en-US"/>
              <a:t>Mechanical removal of drums</a:t>
            </a:r>
          </a:p>
        </p:txBody>
      </p:sp>
      <p:sp>
        <p:nvSpPr>
          <p:cNvPr id="4" name="Text Placeholder 3">
            <a:extLst>
              <a:ext uri="{FF2B5EF4-FFF2-40B4-BE49-F238E27FC236}">
                <a16:creationId xmlns:a16="http://schemas.microsoft.com/office/drawing/2014/main" id="{8BEA6C4B-411B-7440-42D3-E8F5BF2A505B}"/>
              </a:ext>
            </a:extLst>
          </p:cNvPr>
          <p:cNvSpPr>
            <a:spLocks noGrp="1"/>
          </p:cNvSpPr>
          <p:nvPr>
            <p:ph type="body" sz="quarter" idx="11"/>
          </p:nvPr>
        </p:nvSpPr>
        <p:spPr>
          <a:xfrm>
            <a:off x="1792555" y="3765038"/>
            <a:ext cx="8877300" cy="685800"/>
          </a:xfrm>
        </p:spPr>
        <p:txBody>
          <a:bodyPr/>
          <a:lstStyle/>
          <a:p>
            <a:r>
              <a:rPr lang="en-US"/>
              <a:t>Environmental monitoring</a:t>
            </a:r>
          </a:p>
        </p:txBody>
      </p:sp>
      <p:sp>
        <p:nvSpPr>
          <p:cNvPr id="5" name="Text Placeholder 4">
            <a:extLst>
              <a:ext uri="{FF2B5EF4-FFF2-40B4-BE49-F238E27FC236}">
                <a16:creationId xmlns:a16="http://schemas.microsoft.com/office/drawing/2014/main" id="{FC874E04-E204-11B0-4331-7A15BD5E3D23}"/>
              </a:ext>
            </a:extLst>
          </p:cNvPr>
          <p:cNvSpPr>
            <a:spLocks noGrp="1"/>
          </p:cNvSpPr>
          <p:nvPr>
            <p:ph type="body" sz="quarter" idx="12"/>
          </p:nvPr>
        </p:nvSpPr>
        <p:spPr>
          <a:xfrm>
            <a:off x="1792555" y="4700300"/>
            <a:ext cx="8877300" cy="685800"/>
          </a:xfrm>
        </p:spPr>
        <p:txBody>
          <a:bodyPr/>
          <a:lstStyle/>
          <a:p>
            <a:r>
              <a:rPr lang="en-US"/>
              <a:t>Removal verification</a:t>
            </a:r>
          </a:p>
        </p:txBody>
      </p:sp>
      <p:sp>
        <p:nvSpPr>
          <p:cNvPr id="6" name="Text Placeholder 5">
            <a:extLst>
              <a:ext uri="{FF2B5EF4-FFF2-40B4-BE49-F238E27FC236}">
                <a16:creationId xmlns:a16="http://schemas.microsoft.com/office/drawing/2014/main" id="{3CA5E19B-23D7-1AB7-F30A-C821B68FE66F}"/>
              </a:ext>
            </a:extLst>
          </p:cNvPr>
          <p:cNvSpPr>
            <a:spLocks noGrp="1"/>
          </p:cNvSpPr>
          <p:nvPr>
            <p:ph type="body" sz="quarter" idx="13"/>
          </p:nvPr>
        </p:nvSpPr>
        <p:spPr>
          <a:xfrm>
            <a:off x="1792554" y="5635562"/>
            <a:ext cx="9373286" cy="685800"/>
          </a:xfrm>
        </p:spPr>
        <p:txBody>
          <a:bodyPr/>
          <a:lstStyle/>
          <a:p>
            <a:r>
              <a:rPr lang="en-US"/>
              <a:t>Sediment/debris offloading, handling, and disposal</a:t>
            </a:r>
          </a:p>
        </p:txBody>
      </p:sp>
      <p:pic>
        <p:nvPicPr>
          <p:cNvPr id="10" name="Online Image Placeholder 9" descr="Oil Barrel outline">
            <a:extLst>
              <a:ext uri="{FF2B5EF4-FFF2-40B4-BE49-F238E27FC236}">
                <a16:creationId xmlns:a16="http://schemas.microsoft.com/office/drawing/2014/main" id="{4A587ED9-805C-B52D-C072-430678782D9B}"/>
              </a:ext>
            </a:extLst>
          </p:cNvPr>
          <p:cNvPicPr>
            <a:picLocks noGrp="1" noChangeAspect="1"/>
          </p:cNvPicPr>
          <p:nvPr>
            <p:ph type="clipArt" sz="quarter" idx="15"/>
          </p:nvPr>
        </p:nvPicPr>
        <p:blipFill>
          <a:blip r:embed="rId2">
            <a:extLst>
              <a:ext uri="{96DAC541-7B7A-43D3-8B79-37D633B846F1}">
                <asvg:svgBlip xmlns:asvg="http://schemas.microsoft.com/office/drawing/2016/SVG/main" r:embed="rId3"/>
              </a:ext>
            </a:extLst>
          </a:blip>
          <a:stretch>
            <a:fillRect/>
          </a:stretch>
        </p:blipFill>
        <p:spPr>
          <a:xfrm>
            <a:off x="622300" y="2830001"/>
            <a:ext cx="677862" cy="677862"/>
          </a:xfrm>
        </p:spPr>
      </p:pic>
      <p:pic>
        <p:nvPicPr>
          <p:cNvPr id="16" name="Online Image Placeholder 15" descr="Quadcopter outline">
            <a:extLst>
              <a:ext uri="{FF2B5EF4-FFF2-40B4-BE49-F238E27FC236}">
                <a16:creationId xmlns:a16="http://schemas.microsoft.com/office/drawing/2014/main" id="{F2A01F08-5F34-4704-9D3A-1E17E8FC25F7}"/>
              </a:ext>
            </a:extLst>
          </p:cNvPr>
          <p:cNvPicPr>
            <a:picLocks noGrp="1" noChangeAspect="1"/>
          </p:cNvPicPr>
          <p:nvPr>
            <p:ph type="clipArt" sz="quarter" idx="16"/>
          </p:nvPr>
        </p:nvPicPr>
        <p:blipFill>
          <a:blip r:embed="rId4">
            <a:extLst>
              <a:ext uri="{96DAC541-7B7A-43D3-8B79-37D633B846F1}">
                <asvg:svgBlip xmlns:asvg="http://schemas.microsoft.com/office/drawing/2016/SVG/main" r:embed="rId5"/>
              </a:ext>
            </a:extLst>
          </a:blip>
          <a:srcRect/>
          <a:stretch/>
        </p:blipFill>
        <p:spPr>
          <a:xfrm>
            <a:off x="622300" y="3772976"/>
            <a:ext cx="677862" cy="677862"/>
          </a:xfrm>
        </p:spPr>
      </p:pic>
      <p:pic>
        <p:nvPicPr>
          <p:cNvPr id="18" name="Online Image Placeholder 17" descr="Dump truck outline">
            <a:extLst>
              <a:ext uri="{FF2B5EF4-FFF2-40B4-BE49-F238E27FC236}">
                <a16:creationId xmlns:a16="http://schemas.microsoft.com/office/drawing/2014/main" id="{5406EF6B-AAD2-B0EE-1551-F8CA19DE0FE2}"/>
              </a:ext>
            </a:extLst>
          </p:cNvPr>
          <p:cNvPicPr>
            <a:picLocks noGrp="1" noChangeAspect="1"/>
          </p:cNvPicPr>
          <p:nvPr>
            <p:ph type="clipArt" sz="quarter" idx="18"/>
          </p:nvPr>
        </p:nvPicPr>
        <p:blipFill>
          <a:blip r:embed="rId6">
            <a:extLst>
              <a:ext uri="{96DAC541-7B7A-43D3-8B79-37D633B846F1}">
                <asvg:svgBlip xmlns:asvg="http://schemas.microsoft.com/office/drawing/2016/SVG/main" r:embed="rId7"/>
              </a:ext>
            </a:extLst>
          </a:blip>
          <a:stretch>
            <a:fillRect/>
          </a:stretch>
        </p:blipFill>
        <p:spPr>
          <a:xfrm>
            <a:off x="622300" y="5635113"/>
            <a:ext cx="677863" cy="677863"/>
          </a:xfrm>
        </p:spPr>
      </p:pic>
      <p:sp>
        <p:nvSpPr>
          <p:cNvPr id="12" name="Text Placeholder 11">
            <a:extLst>
              <a:ext uri="{FF2B5EF4-FFF2-40B4-BE49-F238E27FC236}">
                <a16:creationId xmlns:a16="http://schemas.microsoft.com/office/drawing/2014/main" id="{09915B40-0858-9D44-68EF-2A8A256FC7B8}"/>
              </a:ext>
            </a:extLst>
          </p:cNvPr>
          <p:cNvSpPr>
            <a:spLocks noGrp="1"/>
          </p:cNvSpPr>
          <p:nvPr>
            <p:ph type="body" sz="quarter" idx="19"/>
          </p:nvPr>
        </p:nvSpPr>
        <p:spPr>
          <a:xfrm>
            <a:off x="612648" y="1078992"/>
            <a:ext cx="10136188" cy="685800"/>
          </a:xfrm>
        </p:spPr>
        <p:txBody>
          <a:bodyPr/>
          <a:lstStyle/>
          <a:p>
            <a:r>
              <a:rPr lang="en-US" sz="3600" dirty="0"/>
              <a:t>Pilot Study Construction</a:t>
            </a:r>
          </a:p>
          <a:p>
            <a:endParaRPr lang="en-US" dirty="0"/>
          </a:p>
        </p:txBody>
      </p:sp>
      <p:pic>
        <p:nvPicPr>
          <p:cNvPr id="13" name="Online Image Placeholder 48">
            <a:extLst>
              <a:ext uri="{FF2B5EF4-FFF2-40B4-BE49-F238E27FC236}">
                <a16:creationId xmlns:a16="http://schemas.microsoft.com/office/drawing/2014/main" id="{F73045EF-7F72-C872-9D54-44F058BF0394}"/>
              </a:ext>
            </a:extLst>
          </p:cNvPr>
          <p:cNvPicPr>
            <a:picLocks noGrp="1" noChangeAspect="1"/>
          </p:cNvPicPr>
          <p:nvPr>
            <p:ph type="clipArt" sz="quarter" idx="17"/>
          </p:nvPr>
        </p:nvPicPr>
        <p:blipFill>
          <a:blip r:embed="rId8">
            <a:extLst>
              <a:ext uri="{96DAC541-7B7A-43D3-8B79-37D633B846F1}">
                <asvg:svgBlip xmlns:asvg="http://schemas.microsoft.com/office/drawing/2016/SVG/main" r:embed="rId9"/>
              </a:ext>
            </a:extLst>
          </a:blip>
          <a:stretch>
            <a:fillRect/>
          </a:stretch>
        </p:blipFill>
        <p:spPr>
          <a:xfrm>
            <a:off x="668753" y="4708013"/>
            <a:ext cx="584957" cy="677863"/>
          </a:xfrm>
        </p:spPr>
      </p:pic>
      <p:sp>
        <p:nvSpPr>
          <p:cNvPr id="23" name="Oval 22" descr="Gyrotheodolite with solid fill">
            <a:extLst>
              <a:ext uri="{FF2B5EF4-FFF2-40B4-BE49-F238E27FC236}">
                <a16:creationId xmlns:a16="http://schemas.microsoft.com/office/drawing/2014/main" id="{3EBA9544-C58C-3877-2FA6-534C8A0B757E}"/>
              </a:ext>
            </a:extLst>
          </p:cNvPr>
          <p:cNvSpPr/>
          <p:nvPr/>
        </p:nvSpPr>
        <p:spPr>
          <a:xfrm>
            <a:off x="669723" y="1934449"/>
            <a:ext cx="630439" cy="630439"/>
          </a:xfrm>
          <a:prstGeom prst="ellipse">
            <a:avLst/>
          </a:prstGeom>
          <a:blipFill dpi="0" rotWithShape="0">
            <a:blip r:embed="rId10">
              <a:extLst>
                <a:ext uri="{96DAC541-7B7A-43D3-8B79-37D633B846F1}">
                  <asvg:svgBlip xmlns:asvg="http://schemas.microsoft.com/office/drawing/2016/SVG/main" r:embed="rId11"/>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414031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CD6F603-F556-D15F-14F4-AA40B290CBF9}"/>
              </a:ext>
            </a:extLst>
          </p:cNvPr>
          <p:cNvSpPr>
            <a:spLocks noGrp="1"/>
          </p:cNvSpPr>
          <p:nvPr>
            <p:ph type="title"/>
          </p:nvPr>
        </p:nvSpPr>
        <p:spPr/>
        <p:txBody>
          <a:bodyPr/>
          <a:lstStyle/>
          <a:p>
            <a:r>
              <a:rPr lang="en-US" sz="3600"/>
              <a:t>Site Surveying</a:t>
            </a:r>
          </a:p>
        </p:txBody>
      </p:sp>
      <p:sp>
        <p:nvSpPr>
          <p:cNvPr id="15" name="Content Placeholder 14">
            <a:extLst>
              <a:ext uri="{FF2B5EF4-FFF2-40B4-BE49-F238E27FC236}">
                <a16:creationId xmlns:a16="http://schemas.microsoft.com/office/drawing/2014/main" id="{373D4602-C2BB-EF1C-67A8-9A46A1146756}"/>
              </a:ext>
            </a:extLst>
          </p:cNvPr>
          <p:cNvSpPr>
            <a:spLocks noGrp="1"/>
          </p:cNvSpPr>
          <p:nvPr>
            <p:ph idx="1"/>
          </p:nvPr>
        </p:nvSpPr>
        <p:spPr>
          <a:xfrm>
            <a:off x="609599" y="2057400"/>
            <a:ext cx="6398049" cy="3657600"/>
          </a:xfrm>
        </p:spPr>
        <p:txBody>
          <a:bodyPr/>
          <a:lstStyle/>
          <a:p>
            <a:r>
              <a:rPr lang="en-US"/>
              <a:t>Pre- and post-construction surveys</a:t>
            </a:r>
          </a:p>
          <a:p>
            <a:pPr lvl="1"/>
            <a:r>
              <a:rPr lang="en-US"/>
              <a:t>Multibeam bathymetry</a:t>
            </a:r>
          </a:p>
          <a:p>
            <a:pPr lvl="1"/>
            <a:r>
              <a:rPr lang="en-US"/>
              <a:t>Side-scan sonar</a:t>
            </a:r>
          </a:p>
          <a:p>
            <a:pPr lvl="1"/>
            <a:r>
              <a:rPr lang="en-US"/>
              <a:t>Remotely operated </a:t>
            </a:r>
            <a:br>
              <a:rPr lang="en-US"/>
            </a:br>
            <a:r>
              <a:rPr lang="en-US"/>
              <a:t>vehicle (ROV)</a:t>
            </a:r>
          </a:p>
        </p:txBody>
      </p:sp>
      <p:sp>
        <p:nvSpPr>
          <p:cNvPr id="17" name="Text Placeholder 16">
            <a:extLst>
              <a:ext uri="{FF2B5EF4-FFF2-40B4-BE49-F238E27FC236}">
                <a16:creationId xmlns:a16="http://schemas.microsoft.com/office/drawing/2014/main" id="{A6936B8D-67E1-86DB-FB16-662D073D6325}"/>
              </a:ext>
            </a:extLst>
          </p:cNvPr>
          <p:cNvSpPr>
            <a:spLocks noGrp="1"/>
          </p:cNvSpPr>
          <p:nvPr>
            <p:ph type="body" sz="quarter" idx="13"/>
          </p:nvPr>
        </p:nvSpPr>
        <p:spPr>
          <a:xfrm>
            <a:off x="7354393" y="6325013"/>
            <a:ext cx="4675709" cy="250088"/>
          </a:xfrm>
        </p:spPr>
        <p:txBody>
          <a:bodyPr/>
          <a:lstStyle/>
          <a:p>
            <a:r>
              <a:rPr lang="en-US"/>
              <a:t>Pre-Construction Side-Scan Survey of Area 1</a:t>
            </a:r>
          </a:p>
        </p:txBody>
      </p:sp>
      <p:sp>
        <p:nvSpPr>
          <p:cNvPr id="18" name="Text Placeholder 17">
            <a:extLst>
              <a:ext uri="{FF2B5EF4-FFF2-40B4-BE49-F238E27FC236}">
                <a16:creationId xmlns:a16="http://schemas.microsoft.com/office/drawing/2014/main" id="{979BB887-97B1-BAD4-1C24-1C3055A39E7C}"/>
              </a:ext>
            </a:extLst>
          </p:cNvPr>
          <p:cNvSpPr>
            <a:spLocks noGrp="1"/>
          </p:cNvSpPr>
          <p:nvPr>
            <p:ph type="body" sz="quarter" idx="14"/>
          </p:nvPr>
        </p:nvSpPr>
        <p:spPr>
          <a:xfrm>
            <a:off x="4127229" y="6325013"/>
            <a:ext cx="2880420" cy="239169"/>
          </a:xfrm>
        </p:spPr>
        <p:txBody>
          <a:bodyPr/>
          <a:lstStyle/>
          <a:p>
            <a:r>
              <a:rPr lang="en-US"/>
              <a:t>Side-Scan Sonar Image </a:t>
            </a:r>
          </a:p>
        </p:txBody>
      </p:sp>
      <p:pic>
        <p:nvPicPr>
          <p:cNvPr id="11" name="Picture 10" descr="A map of a mountain&#10;&#10;Description automatically generated">
            <a:extLst>
              <a:ext uri="{FF2B5EF4-FFF2-40B4-BE49-F238E27FC236}">
                <a16:creationId xmlns:a16="http://schemas.microsoft.com/office/drawing/2014/main" id="{C319F81A-9470-FBE0-F951-8BE3EE8DDB4B}"/>
              </a:ext>
            </a:extLst>
          </p:cNvPr>
          <p:cNvPicPr>
            <a:picLocks noChangeAspect="1"/>
          </p:cNvPicPr>
          <p:nvPr/>
        </p:nvPicPr>
        <p:blipFill>
          <a:blip r:embed="rId3">
            <a:extLst>
              <a:ext uri="{28A0092B-C50C-407E-A947-70E740481C1C}">
                <a14:useLocalDpi xmlns:a14="http://schemas.microsoft.com/office/drawing/2010/main" val="0"/>
              </a:ext>
            </a:extLst>
          </a:blip>
          <a:srcRect l="7662" t="34570" r="17928"/>
          <a:stretch/>
        </p:blipFill>
        <p:spPr>
          <a:xfrm>
            <a:off x="7354395" y="282899"/>
            <a:ext cx="4675711" cy="2672867"/>
          </a:xfrm>
          <a:prstGeom prst="rect">
            <a:avLst/>
          </a:prstGeom>
        </p:spPr>
      </p:pic>
      <p:pic>
        <p:nvPicPr>
          <p:cNvPr id="26" name="Picture 25">
            <a:extLst>
              <a:ext uri="{FF2B5EF4-FFF2-40B4-BE49-F238E27FC236}">
                <a16:creationId xmlns:a16="http://schemas.microsoft.com/office/drawing/2014/main" id="{AC7E772F-BC13-B733-823F-CDA1AE873408}"/>
              </a:ext>
            </a:extLst>
          </p:cNvPr>
          <p:cNvPicPr>
            <a:picLocks noChangeAspect="1"/>
          </p:cNvPicPr>
          <p:nvPr/>
        </p:nvPicPr>
        <p:blipFill>
          <a:blip r:embed="rId4"/>
          <a:srcRect t="9354" r="19881" b="35248"/>
          <a:stretch/>
        </p:blipFill>
        <p:spPr>
          <a:xfrm>
            <a:off x="7354394" y="3555761"/>
            <a:ext cx="4675709" cy="2670048"/>
          </a:xfrm>
          <a:prstGeom prst="rect">
            <a:avLst/>
          </a:prstGeom>
        </p:spPr>
      </p:pic>
      <p:sp>
        <p:nvSpPr>
          <p:cNvPr id="27" name="Text Placeholder 16">
            <a:extLst>
              <a:ext uri="{FF2B5EF4-FFF2-40B4-BE49-F238E27FC236}">
                <a16:creationId xmlns:a16="http://schemas.microsoft.com/office/drawing/2014/main" id="{7E7C736A-D78F-4695-E28D-0F432DED84E8}"/>
              </a:ext>
            </a:extLst>
          </p:cNvPr>
          <p:cNvSpPr txBox="1">
            <a:spLocks/>
          </p:cNvSpPr>
          <p:nvPr/>
        </p:nvSpPr>
        <p:spPr>
          <a:xfrm>
            <a:off x="7354395" y="3052151"/>
            <a:ext cx="4675709" cy="250088"/>
          </a:xfrm>
          <a:prstGeom prst="rect">
            <a:avLst/>
          </a:prstGeom>
        </p:spPr>
        <p:txBody>
          <a:bodyPr vert="horz" lIns="0" tIns="0" rIns="0" bIns="0" rtlCol="0" anchor="t" anchorCtr="0">
            <a:noAutofit/>
          </a:bodyPr>
          <a:lstStyle>
            <a:lvl1pPr marL="0" indent="0" algn="l" defTabSz="914400" rtl="0" eaLnBrk="1" latinLnBrk="0" hangingPunct="1">
              <a:spcBef>
                <a:spcPts val="300"/>
              </a:spcBef>
              <a:spcAft>
                <a:spcPts val="1200"/>
              </a:spcAft>
              <a:buFont typeface="Arial" panose="020B0604020202020204" pitchFamily="34" charset="0"/>
              <a:buNone/>
              <a:defRPr sz="15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18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t>Pre-Construction Multibeam Survey of Area 1</a:t>
            </a:r>
          </a:p>
        </p:txBody>
      </p:sp>
      <p:pic>
        <p:nvPicPr>
          <p:cNvPr id="29" name="Picture 28">
            <a:extLst>
              <a:ext uri="{FF2B5EF4-FFF2-40B4-BE49-F238E27FC236}">
                <a16:creationId xmlns:a16="http://schemas.microsoft.com/office/drawing/2014/main" id="{99C5C93F-656A-00B1-859F-272F9A36F5B8}"/>
              </a:ext>
            </a:extLst>
          </p:cNvPr>
          <p:cNvPicPr>
            <a:picLocks noChangeAspect="1"/>
          </p:cNvPicPr>
          <p:nvPr/>
        </p:nvPicPr>
        <p:blipFill rotWithShape="1">
          <a:blip r:embed="rId5"/>
          <a:srcRect t="4101" b="4099"/>
          <a:stretch/>
        </p:blipFill>
        <p:spPr>
          <a:xfrm>
            <a:off x="4127229" y="3555761"/>
            <a:ext cx="2880420" cy="2670048"/>
          </a:xfrm>
          <a:prstGeom prst="rect">
            <a:avLst/>
          </a:prstGeom>
        </p:spPr>
      </p:pic>
    </p:spTree>
    <p:extLst>
      <p:ext uri="{BB962C8B-B14F-4D97-AF65-F5344CB8AC3E}">
        <p14:creationId xmlns:p14="http://schemas.microsoft.com/office/powerpoint/2010/main" val="3270792326"/>
      </p:ext>
    </p:extLst>
  </p:cSld>
  <p:clrMapOvr>
    <a:masterClrMapping/>
  </p:clrMapOvr>
</p:sld>
</file>

<file path=ppt/theme/theme1.xml><?xml version="1.0" encoding="utf-8"?>
<a:theme xmlns:a="http://schemas.openxmlformats.org/drawingml/2006/main" name="Title Page">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Battelle 2022">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2.xml><?xml version="1.0" encoding="utf-8"?>
<a:theme xmlns:a="http://schemas.openxmlformats.org/drawingml/2006/main" name="Project Background">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Custom 1">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3.xml><?xml version="1.0" encoding="utf-8"?>
<a:theme xmlns:a="http://schemas.openxmlformats.org/drawingml/2006/main" name="Challenge">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Custom 1">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4.xml><?xml version="1.0" encoding="utf-8"?>
<a:theme xmlns:a="http://schemas.openxmlformats.org/drawingml/2006/main" name="Methods &amp; Approach">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Custom 1">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5.xml><?xml version="1.0" encoding="utf-8"?>
<a:theme xmlns:a="http://schemas.openxmlformats.org/drawingml/2006/main" name="Conclusion">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Custom 1">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Client_x0020_Type xmlns="a2698da2-da9c-47ea-a5b8-b239d344e65e" xsi:nil="true"/>
    <Data_x0020_Classification xmlns="a2698da2-da9c-47ea-a5b8-b239d344e65e" xsi:nil="true"/>
    <TaxCatchAll xmlns="05e77292-2eb1-4c19-8430-212c094da4de" xsi:nil="true"/>
    <lcf76f155ced4ddcb4097134ff3c332f xmlns="00c87f25-2316-4e8e-aa34-2c74b3876b84">
      <Terms xmlns="http://schemas.microsoft.com/office/infopath/2007/PartnerControls"/>
    </lcf76f155ced4ddcb4097134ff3c332f>
  </documentManagement>
</p:properties>
</file>

<file path=customXml/item2.xml><?xml version="1.0" encoding="utf-8"?>
<?mso-contentType ?>
<SharedContentType xmlns="Microsoft.SharePoint.Taxonomy.ContentTypeSync" SourceId="044e4b3c-d4ec-4737-9b71-7c7f9b19e5bf"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B0BCD2CC9DC1DE4F8E2940ABC5354EF8" ma:contentTypeVersion="11" ma:contentTypeDescription="Create a new document." ma:contentTypeScope="" ma:versionID="642e617f596ce8dbd207408b8fa0a993">
  <xsd:schema xmlns:xsd="http://www.w3.org/2001/XMLSchema" xmlns:xs="http://www.w3.org/2001/XMLSchema" xmlns:p="http://schemas.microsoft.com/office/2006/metadata/properties" xmlns:ns2="a2698da2-da9c-47ea-a5b8-b239d344e65e" xmlns:ns3="00c87f25-2316-4e8e-aa34-2c74b3876b84" xmlns:ns4="05e77292-2eb1-4c19-8430-212c094da4de" targetNamespace="http://schemas.microsoft.com/office/2006/metadata/properties" ma:root="true" ma:fieldsID="a742ebb869ba3d04f62f67b4ea690775" ns2:_="" ns3:_="" ns4:_="">
    <xsd:import namespace="a2698da2-da9c-47ea-a5b8-b239d344e65e"/>
    <xsd:import namespace="00c87f25-2316-4e8e-aa34-2c74b3876b84"/>
    <xsd:import namespace="05e77292-2eb1-4c19-8430-212c094da4de"/>
    <xsd:element name="properties">
      <xsd:complexType>
        <xsd:sequence>
          <xsd:element name="documentManagement">
            <xsd:complexType>
              <xsd:all>
                <xsd:element ref="ns2:Data_x0020_Classification" minOccurs="0"/>
                <xsd:element ref="ns2:Client_x0020_Type" minOccurs="0"/>
                <xsd:element ref="ns3:MediaServiceSearchProperties" minOccurs="0"/>
                <xsd:element ref="ns3:MediaServiceObjectDetectorVersions" minOccurs="0"/>
                <xsd:element ref="ns3:MediaServiceMetadata" minOccurs="0"/>
                <xsd:element ref="ns3:MediaServiceFastMetadata" minOccurs="0"/>
                <xsd:element ref="ns3:lcf76f155ced4ddcb4097134ff3c332f" minOccurs="0"/>
                <xsd:element ref="ns4: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698da2-da9c-47ea-a5b8-b239d344e65e" elementFormDefault="qualified">
    <xsd:import namespace="http://schemas.microsoft.com/office/2006/documentManagement/types"/>
    <xsd:import namespace="http://schemas.microsoft.com/office/infopath/2007/PartnerControls"/>
    <xsd:element name="Data_x0020_Classification" ma:index="8" nillable="true" ma:displayName="Data Classification" ma:description="To be populated by Anchor QEA staff" ma:format="Dropdown" ma:internalName="Data_x0020_Classification">
      <xsd:simpleType>
        <xsd:restriction base="dms:Choice">
          <xsd:enumeration value="Internal"/>
          <xsd:enumeration value="Public"/>
          <xsd:enumeration value="Confidential"/>
          <xsd:enumeration value="CUI"/>
        </xsd:restriction>
      </xsd:simpleType>
    </xsd:element>
    <xsd:element name="Client_x0020_Type" ma:index="9" nillable="true" ma:displayName="Client Type" ma:description="To be populated by Anchor QEA staff" ma:format="Dropdown" ma:internalName="Client_x0020_Type">
      <xsd:simpleType>
        <xsd:restriction base="dms:Choice">
          <xsd:enumeration value="Internal"/>
          <xsd:enumeration value="Business/NGO"/>
          <xsd:enumeration value="Tribe"/>
          <xsd:enumeration value="Local Government"/>
          <xsd:enumeration value="State Government"/>
          <xsd:enumeration value="Federal Government"/>
          <xsd:enumeration value="Canadian Government"/>
        </xsd:restriction>
      </xsd:simpleType>
    </xsd:element>
  </xsd:schema>
  <xsd:schema xmlns:xsd="http://www.w3.org/2001/XMLSchema" xmlns:xs="http://www.w3.org/2001/XMLSchema" xmlns:dms="http://schemas.microsoft.com/office/2006/documentManagement/types" xmlns:pc="http://schemas.microsoft.com/office/infopath/2007/PartnerControls" targetNamespace="00c87f25-2316-4e8e-aa34-2c74b3876b84" elementFormDefault="qualified">
    <xsd:import namespace="http://schemas.microsoft.com/office/2006/documentManagement/types"/>
    <xsd:import namespace="http://schemas.microsoft.com/office/infopath/2007/PartnerControls"/>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44e4b3c-d4ec-4737-9b71-7c7f9b19e5b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e77292-2eb1-4c19-8430-212c094da4d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f0bc20e7-6ca0-481e-afc5-3ba291a3d056}" ma:internalName="TaxCatchAll" ma:showField="CatchAllData" ma:web="05e77292-2eb1-4c19-8430-212c094da4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F12B0E-A422-4D0B-BE22-D8FD1F5FFB9F}">
  <ds:schemaRefs>
    <ds:schemaRef ds:uri="http://purl.org/dc/dcmitype/"/>
    <ds:schemaRef ds:uri="http://purl.org/dc/elements/1.1/"/>
    <ds:schemaRef ds:uri="http://schemas.openxmlformats.org/package/2006/metadata/core-properties"/>
    <ds:schemaRef ds:uri="http://schemas.microsoft.com/office/2006/metadata/properties"/>
    <ds:schemaRef ds:uri="http://www.w3.org/XML/1998/namespace"/>
    <ds:schemaRef ds:uri="http://schemas.microsoft.com/office/2006/documentManagement/types"/>
    <ds:schemaRef ds:uri="00c87f25-2316-4e8e-aa34-2c74b3876b84"/>
    <ds:schemaRef ds:uri="http://schemas.microsoft.com/office/infopath/2007/PartnerControls"/>
    <ds:schemaRef ds:uri="05e77292-2eb1-4c19-8430-212c094da4de"/>
    <ds:schemaRef ds:uri="a2698da2-da9c-47ea-a5b8-b239d344e65e"/>
    <ds:schemaRef ds:uri="http://purl.org/dc/terms/"/>
  </ds:schemaRefs>
</ds:datastoreItem>
</file>

<file path=customXml/itemProps2.xml><?xml version="1.0" encoding="utf-8"?>
<ds:datastoreItem xmlns:ds="http://schemas.openxmlformats.org/officeDocument/2006/customXml" ds:itemID="{C91218DC-F615-41C4-9B8D-098FC9FFE53C}">
  <ds:schemaRefs>
    <ds:schemaRef ds:uri="Microsoft.SharePoint.Taxonomy.ContentTypeSync"/>
  </ds:schemaRefs>
</ds:datastoreItem>
</file>

<file path=customXml/itemProps3.xml><?xml version="1.0" encoding="utf-8"?>
<ds:datastoreItem xmlns:ds="http://schemas.openxmlformats.org/officeDocument/2006/customXml" ds:itemID="{BE6EBE47-4EB2-4E12-8DF5-DC9660007045}">
  <ds:schemaRefs>
    <ds:schemaRef ds:uri="00c87f25-2316-4e8e-aa34-2c74b3876b84"/>
    <ds:schemaRef ds:uri="05e77292-2eb1-4c19-8430-212c094da4de"/>
    <ds:schemaRef ds:uri="a2698da2-da9c-47ea-a5b8-b239d344e65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4D5CD68F-E9F3-45F5-A47C-D231E37FC8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1872</TotalTime>
  <Words>1234</Words>
  <Application>Microsoft Office PowerPoint</Application>
  <PresentationFormat>Widescreen</PresentationFormat>
  <Paragraphs>169</Paragraphs>
  <Slides>25</Slides>
  <Notes>11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25</vt:i4>
      </vt:variant>
    </vt:vector>
  </HeadingPairs>
  <TitlesOfParts>
    <vt:vector size="34" baseType="lpstr">
      <vt:lpstr>Arial</vt:lpstr>
      <vt:lpstr>Calibri</vt:lpstr>
      <vt:lpstr>Myriad Pro</vt:lpstr>
      <vt:lpstr>Segoe UI</vt:lpstr>
      <vt:lpstr>Title Page</vt:lpstr>
      <vt:lpstr>Project Background</vt:lpstr>
      <vt:lpstr>Challenge</vt:lpstr>
      <vt:lpstr>Methods &amp; Approach</vt:lpstr>
      <vt:lpstr>Conclusion</vt:lpstr>
      <vt:lpstr>Implementation of a Drum Removal Pilot Study in Torch Lake, Michigan</vt:lpstr>
      <vt:lpstr>PowerPoint Presentation</vt:lpstr>
      <vt:lpstr>Project Overview</vt:lpstr>
      <vt:lpstr>PowerPoint Presentation</vt:lpstr>
      <vt:lpstr>PowerPoint Presentation</vt:lpstr>
      <vt:lpstr>Pilot Study Objectives</vt:lpstr>
      <vt:lpstr>Project Scope</vt:lpstr>
      <vt:lpstr>Site surveying</vt:lpstr>
      <vt:lpstr>Site Surveying</vt:lpstr>
      <vt:lpstr>PowerPoint Presentation</vt:lpstr>
      <vt:lpstr>Turbidity Controls</vt:lpstr>
      <vt:lpstr>As-Built Turbidity Control Layout</vt:lpstr>
      <vt:lpstr>Removal and Turbidity Controls – Areas 1 and 2</vt:lpstr>
      <vt:lpstr>Removal and Turbidity Controls – Area 3</vt:lpstr>
      <vt:lpstr>Monitoring Approach</vt:lpstr>
      <vt:lpstr>PowerPoint Presentation</vt:lpstr>
      <vt:lpstr>Drum Locations</vt:lpstr>
      <vt:lpstr>Drum Locations</vt:lpstr>
      <vt:lpstr>Drum Removal Effectiveness</vt:lpstr>
      <vt:lpstr>Resuspension Controls</vt:lpstr>
      <vt:lpstr>PowerPoint Presentation</vt:lpstr>
      <vt:lpstr>PowerPoint Presentation</vt:lpstr>
      <vt:lpstr>Material Handling</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Staff Meeting</dc:title>
  <dc:creator>Ally Chopic</dc:creator>
  <cp:lastModifiedBy>Paul LaRosa</cp:lastModifiedBy>
  <cp:revision>2</cp:revision>
  <dcterms:created xsi:type="dcterms:W3CDTF">2020-09-18T19:27:01Z</dcterms:created>
  <dcterms:modified xsi:type="dcterms:W3CDTF">2025-01-20T15:47:44Z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0x010100B0BCD2CC9DC1DE4F8E2940ABC5354EF8</vt:lpwstr>
  </property>
  <property fmtid="{D5CDD505-2E9C-101B-9397-08002B2CF9AE}" pid="3" name="MediaServiceImageTags">
    <vt:lpwstr/>
  </property>
</Properties>
</file>