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5"/>
    <p:sldMasterId id="2147483759" r:id="rId6"/>
    <p:sldMasterId id="2147483779" r:id="rId7"/>
    <p:sldMasterId id="2147483772" r:id="rId8"/>
    <p:sldMasterId id="2147483765" r:id="rId9"/>
  </p:sldMasterIdLst>
  <p:notesMasterIdLst>
    <p:notesMasterId r:id="rId28"/>
  </p:notesMasterIdLst>
  <p:handoutMasterIdLst>
    <p:handoutMasterId r:id="rId29"/>
  </p:handoutMasterIdLst>
  <p:sldIdLst>
    <p:sldId id="257" r:id="rId10"/>
    <p:sldId id="284" r:id="rId11"/>
    <p:sldId id="285" r:id="rId12"/>
    <p:sldId id="259" r:id="rId13"/>
    <p:sldId id="286" r:id="rId14"/>
    <p:sldId id="262" r:id="rId15"/>
    <p:sldId id="261" r:id="rId16"/>
    <p:sldId id="278" r:id="rId17"/>
    <p:sldId id="279" r:id="rId18"/>
    <p:sldId id="267" r:id="rId19"/>
    <p:sldId id="263" r:id="rId20"/>
    <p:sldId id="280" r:id="rId21"/>
    <p:sldId id="281" r:id="rId22"/>
    <p:sldId id="282" r:id="rId23"/>
    <p:sldId id="283" r:id="rId24"/>
    <p:sldId id="287" r:id="rId25"/>
    <p:sldId id="266" r:id="rId26"/>
    <p:sldId id="452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CC2632-DF5B-B64D-A9F8-98793308F89C}" name="Carmen Oldham" initials="CO" userId="S::coldham@anchorqea.com::e9b03065-b838-4218-a68e-08a156544b48" providerId="AD"/>
  <p188:author id="{EB4A0068-9F52-F801-8362-D9C423E76C65}" name="Lee Freeland" initials="LF" userId="S::lfreeland@anchorqea.com::9e4d0517-53ca-4bc5-8315-a60c66c4bc7f" providerId="AD"/>
  <p188:author id="{5036907C-C62F-9159-80EF-139601F53A4E}" name="Rosalie Daggett" initials="RD" userId="S::rdaggett@anchorqea.com::b7970409-3f4b-4adb-8e89-5d01b332417e" providerId="AD"/>
  <p188:author id="{A9770C7F-C112-62A1-B6EC-B1D9AEC0A185}" name="Sydnee Knox" initials="SK" userId="S::sknox@anchorqea.com::f2d94736-b2f7-46e5-a0cc-9b30dfa67a90" providerId="AD"/>
  <p188:author id="{AE8779A9-EEFF-C439-1E92-FB95ECF30F70}" name="Matt Woltman" initials="MW" userId="S::mwoltman@anchorqea.com::1436a8e0-71e7-4a41-8fbe-435c7d636f16" providerId="AD"/>
  <p188:author id="{ACC6A3C4-4813-445B-A506-5BD9FE81E6D6}" name="Terri Scheumann" initials="TS" userId="Terri Scheumann" providerId="None"/>
  <p188:author id="{E70266CD-DAF3-2A50-D2B9-53EFF965D1EC}" name="Tessa M. Dennis" initials="TMD" userId="Tessa M. Dennis" providerId="None"/>
  <p188:author id="{59C7FBE4-A195-EF8E-E85C-4BDA82C4F469}" name="Amy Corp" initials="AC" userId="S::acorp@anchorqea.com::09f8d76a-6eff-40ab-9759-ce06bb9156c5" providerId="AD"/>
  <p188:author id="{F4083DF5-4E96-0CBD-96D3-8ABD896F795E}" name="Joey Lane" initials="JL" userId="S::jlane@anchorqea.com::49ad2871-76d1-45fa-9c2f-50bc6827328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e Knox" initials="SK" lastIdx="127" clrIdx="0">
    <p:extLst>
      <p:ext uri="{19B8F6BF-5375-455C-9EA6-DF929625EA0E}">
        <p15:presenceInfo xmlns:p15="http://schemas.microsoft.com/office/powerpoint/2012/main" userId="S-1-5-21-1295742510-17848028-1660491571-41863" providerId="AD"/>
      </p:ext>
    </p:extLst>
  </p:cmAuthor>
  <p:cmAuthor id="2" name="Betsy Yanasak" initials="BY" lastIdx="3" clrIdx="1">
    <p:extLst>
      <p:ext uri="{19B8F6BF-5375-455C-9EA6-DF929625EA0E}">
        <p15:presenceInfo xmlns:p15="http://schemas.microsoft.com/office/powerpoint/2012/main" userId="S-1-5-21-1295742510-17848028-1660491571-1094" providerId="AD"/>
      </p:ext>
    </p:extLst>
  </p:cmAuthor>
  <p:cmAuthor id="3" name="Rebecca Gardner" initials="RG" lastIdx="19" clrIdx="2">
    <p:extLst>
      <p:ext uri="{19B8F6BF-5375-455C-9EA6-DF929625EA0E}">
        <p15:presenceInfo xmlns:p15="http://schemas.microsoft.com/office/powerpoint/2012/main" userId="S-1-5-21-1295742510-17848028-1660491571-8384" providerId="AD"/>
      </p:ext>
    </p:extLst>
  </p:cmAuthor>
  <p:cmAuthor id="4" name="Ram K. Mohan" initials="RKM" lastIdx="4" clrIdx="3">
    <p:extLst>
      <p:ext uri="{19B8F6BF-5375-455C-9EA6-DF929625EA0E}">
        <p15:presenceInfo xmlns:p15="http://schemas.microsoft.com/office/powerpoint/2012/main" userId="Ram K. Mohan" providerId="None"/>
      </p:ext>
    </p:extLst>
  </p:cmAuthor>
  <p:cmAuthor id="5" name="Paul LaRosa" initials="PL" lastIdx="8" clrIdx="4">
    <p:extLst>
      <p:ext uri="{19B8F6BF-5375-455C-9EA6-DF929625EA0E}">
        <p15:presenceInfo xmlns:p15="http://schemas.microsoft.com/office/powerpoint/2012/main" userId="S::plarosa@anchorqea.com::bf926916-bd16-4f79-8894-6fefbd384580" providerId="AD"/>
      </p:ext>
    </p:extLst>
  </p:cmAuthor>
  <p:cmAuthor id="6" name="Hannah Garrison" initials="HG" lastIdx="36" clrIdx="5">
    <p:extLst>
      <p:ext uri="{19B8F6BF-5375-455C-9EA6-DF929625EA0E}">
        <p15:presenceInfo xmlns:p15="http://schemas.microsoft.com/office/powerpoint/2012/main" userId="S-1-5-21-1295742510-17848028-1660491571-30286" providerId="AD"/>
      </p:ext>
    </p:extLst>
  </p:cmAuthor>
  <p:cmAuthor id="7" name="Hans Adomeit" initials="HA" lastIdx="60" clrIdx="6">
    <p:extLst>
      <p:ext uri="{19B8F6BF-5375-455C-9EA6-DF929625EA0E}">
        <p15:presenceInfo xmlns:p15="http://schemas.microsoft.com/office/powerpoint/2012/main" userId="Hans Adomeit" providerId="None"/>
      </p:ext>
    </p:extLst>
  </p:cmAuthor>
  <p:cmAuthor id="8" name="Ally Chopic" initials="AC" lastIdx="33" clrIdx="7">
    <p:extLst>
      <p:ext uri="{19B8F6BF-5375-455C-9EA6-DF929625EA0E}">
        <p15:presenceInfo xmlns:p15="http://schemas.microsoft.com/office/powerpoint/2012/main" userId="S::achopic@anchorqea.com::b5d6bd82-def9-4887-b488-56b27aca6898" providerId="AD"/>
      </p:ext>
    </p:extLst>
  </p:cmAuthor>
  <p:cmAuthor id="9" name="Erin Hryciw" initials="EH" lastIdx="4" clrIdx="8">
    <p:extLst>
      <p:ext uri="{19B8F6BF-5375-455C-9EA6-DF929625EA0E}">
        <p15:presenceInfo xmlns:p15="http://schemas.microsoft.com/office/powerpoint/2012/main" userId="S::ehryciw@anchorqea.com::a723e2cb-e427-4209-9949-b7d59e947e19" providerId="AD"/>
      </p:ext>
    </p:extLst>
  </p:cmAuthor>
  <p:cmAuthor id="10" name="Sarah Becker" initials="SB" lastIdx="47" clrIdx="9">
    <p:extLst>
      <p:ext uri="{19B8F6BF-5375-455C-9EA6-DF929625EA0E}">
        <p15:presenceInfo xmlns:p15="http://schemas.microsoft.com/office/powerpoint/2012/main" userId="S::sbecker@anchorqea.com::bec27f7f-4a08-4805-aaad-894299599017" providerId="AD"/>
      </p:ext>
    </p:extLst>
  </p:cmAuthor>
  <p:cmAuthor id="11" name="Jennifer Holsinger" initials="JH" lastIdx="2" clrIdx="10">
    <p:extLst>
      <p:ext uri="{19B8F6BF-5375-455C-9EA6-DF929625EA0E}">
        <p15:presenceInfo xmlns:p15="http://schemas.microsoft.com/office/powerpoint/2012/main" userId="S::jholsinger@anchorqea.com::c092f541-fff4-4780-8cd0-675d22bdae3b" providerId="AD"/>
      </p:ext>
    </p:extLst>
  </p:cmAuthor>
  <p:cmAuthor id="12" name="Terri Scheumann" initials="TS" lastIdx="24" clrIdx="11">
    <p:extLst>
      <p:ext uri="{19B8F6BF-5375-455C-9EA6-DF929625EA0E}">
        <p15:presenceInfo xmlns:p15="http://schemas.microsoft.com/office/powerpoint/2012/main" userId="Terri Scheumann" providerId="None"/>
      </p:ext>
    </p:extLst>
  </p:cmAuthor>
  <p:cmAuthor id="13" name="Rosalie Daggett" initials="RD" lastIdx="1" clrIdx="12">
    <p:extLst>
      <p:ext uri="{19B8F6BF-5375-455C-9EA6-DF929625EA0E}">
        <p15:presenceInfo xmlns:p15="http://schemas.microsoft.com/office/powerpoint/2012/main" userId="S::rdaggett@anchorqea.com::b7970409-3f4b-4adb-8e89-5d01b33241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1F1D1E"/>
    <a:srgbClr val="E0E7E7"/>
    <a:srgbClr val="4698A2"/>
    <a:srgbClr val="7CC0B7"/>
    <a:srgbClr val="3D7E76"/>
    <a:srgbClr val="F3CC54"/>
    <a:srgbClr val="FFFFFF"/>
    <a:srgbClr val="DCDCDC"/>
    <a:srgbClr val="CCB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98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0988" y="698500"/>
            <a:ext cx="7572376" cy="426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0" rIns="93161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2094" y="5035550"/>
            <a:ext cx="5686213" cy="3486150"/>
          </a:xfrm>
          <a:prstGeom prst="rect">
            <a:avLst/>
          </a:prstGeom>
        </p:spPr>
        <p:txBody>
          <a:bodyPr vert="horz" lIns="93161" tIns="46580" rIns="93161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First Nations traditional lands.</a:t>
            </a:r>
          </a:p>
        </p:txBody>
      </p:sp>
    </p:spTree>
    <p:extLst>
      <p:ext uri="{BB962C8B-B14F-4D97-AF65-F5344CB8AC3E}">
        <p14:creationId xmlns:p14="http://schemas.microsoft.com/office/powerpoint/2010/main" val="117621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UXO also included arch. Finds which adds time.</a:t>
            </a:r>
          </a:p>
        </p:txBody>
      </p:sp>
    </p:spTree>
    <p:extLst>
      <p:ext uri="{BB962C8B-B14F-4D97-AF65-F5344CB8AC3E}">
        <p14:creationId xmlns:p14="http://schemas.microsoft.com/office/powerpoint/2010/main" val="1252760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Fleet diving unit training schedule and underwater workshop</a:t>
            </a:r>
          </a:p>
        </p:txBody>
      </p:sp>
    </p:spTree>
    <p:extLst>
      <p:ext uri="{BB962C8B-B14F-4D97-AF65-F5344CB8AC3E}">
        <p14:creationId xmlns:p14="http://schemas.microsoft.com/office/powerpoint/2010/main" val="427948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4F56FCE-ABD2-4693-B1C1-9184B079C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57400"/>
            <a:ext cx="10972800" cy="288036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4800" cap="none" spc="0" baseline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Title of Presentation: </a:t>
            </a:r>
            <a:b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Example of Three-Line Title Page Showing Collaborator Logo Placement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815E33-4003-4AC2-B2AA-82043B8192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56814" y="5712321"/>
            <a:ext cx="1828800" cy="5029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b="1"/>
            </a:lvl1pPr>
          </a:lstStyle>
          <a:p>
            <a:r>
              <a:rPr lang="en-US" dirty="0"/>
              <a:t>Click to Insert White PNG/Vector Collaborator Logo Here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01635C4-99F9-9722-076B-360C9AB2B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5303520"/>
            <a:ext cx="5486400" cy="9144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Presented by: First Last, Credentials, Company</a:t>
            </a:r>
            <a:br>
              <a:rPr lang="en-US"/>
            </a:br>
            <a:r>
              <a:rPr lang="en-US"/>
              <a:t>Collaborators: First Last, Credentials, Company</a:t>
            </a:r>
          </a:p>
        </p:txBody>
      </p:sp>
      <p:pic>
        <p:nvPicPr>
          <p:cNvPr id="2" name="Picture 1" descr="Anchor QEA Logo">
            <a:extLst>
              <a:ext uri="{FF2B5EF4-FFF2-40B4-BE49-F238E27FC236}">
                <a16:creationId xmlns:a16="http://schemas.microsoft.com/office/drawing/2014/main" id="{46748611-7E04-2D93-90DE-DE7FD31D7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360" y="5715000"/>
            <a:ext cx="1828800" cy="5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20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04245E-57EC-ADBE-8171-DD6912F99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18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41046FF-9C35-58AF-1747-EDFCE03A7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31599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6FB9BB-0DBA-3089-6471-721D1493D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38425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0F8AC7-6C24-4E4B-739B-73BCAA07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5C08D24-FA43-F133-8626-0247CC38C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771CBF-ACBD-CF77-74E2-48B27614E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7794110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C2632D-012E-E87B-AFEB-F14A0F27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9AB089-2E18-3D10-014D-1C38453B0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2917402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F2E0C2-2CCE-9917-A226-1DC65262D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2741A-6773-F444-6457-C4B4AF482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9187859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F266DE8-8961-FEAF-58C4-66D1D1AD8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37051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51B5B5-DCF9-012B-B8D2-BF28237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426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2A1C82C-24C8-B44D-24C5-01E9FB5E46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6125745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FB0F866-08B7-CAF4-D4C2-F324F1C50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4616496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066A5E-6F74-1326-F446-97EE82BBF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5095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hods &amp; Approach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Method/Point/Icon 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C0197D-0F1F-54EE-29C1-DAAD9AE3FD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1312388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&amp;Approach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05E066-6C79-D292-41A2-B08DED65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9F86BF1-AE09-B757-40D8-8930F6FC88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710CC20-922A-13DC-5FA6-10AF5D542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202282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6B673-B966-B055-F282-9742C2E0C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19AB5A-97C8-64D8-D906-078F1731F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02659829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9B9F68-ABA8-3B6A-D45C-45E0F1019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DBA8C0D-B1D1-DA70-CCD2-4D0BC440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81775564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6D369DF-E822-C66B-374E-9B3EDF0A27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08153897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B03B5A-A9A8-A0F2-33E9-D12CC04C7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67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96DCBB-AB67-0121-2017-BE7892AD4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3495917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D57B4-AD39-513A-F58D-6EB89AE1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B8ECE3D-FBFC-C078-237E-457047ED9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9019601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Lesson Learned/Point/Icon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69CEB25-DF5A-C59F-7CD6-49E432269D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9611375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33D757-EDE5-612B-9047-140CE847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A88CFC-C455-1609-0C55-7C3CC0624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0B5106-8657-1214-ACA3-D349FDB2E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710704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E89A147-3859-BA18-0490-EF6D30865E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6304400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9AAC1-FEA5-7C28-B019-254A1A08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90A286C-E4C4-160F-C74C-E449CF8EC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24170145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7B95F6D-2311-2F3E-5F22-86BF6E5711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7A760C-B193-07C2-CE6E-CAEBCD81E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41416308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C069C1-65CB-D4D0-74D0-0E1EAD09E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9402808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EB986-FD6D-A336-597E-EDF339C9FBDC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Contact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ABDE5-F0BA-4168-4FD7-53B7F0027F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88545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QR code (virtual business card)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05E5414-CFBF-1C73-C3B8-7E9D72D1ED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60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Headshot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CB3836-64A0-F134-5530-7AC1A14BF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2730" y="1589086"/>
            <a:ext cx="3463290" cy="1305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AEAC14-DD47-5BA4-72C7-0C4FA0FBF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2730" y="3362968"/>
            <a:ext cx="3463290" cy="95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C77595-D83F-E0FD-A07A-44B664FD7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2730" y="4407877"/>
            <a:ext cx="3463290" cy="83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Additional contact info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B88110-516B-9B9B-B3BF-5E43AF44DBC7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7154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16BB6C-D033-4020-B4E4-F9FFA87AD87E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References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729A7-D453-52B8-B685-1A57D574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60" y="1395662"/>
            <a:ext cx="5262976" cy="424685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2F8A7D5-4EB0-EC2C-8D99-557811A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4666" y="1395662"/>
            <a:ext cx="5244688" cy="4246855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F8005-0E6E-6192-140A-E31690639FFC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5392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cinity Map or Full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1F1D1E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Click to insert vicinity map or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5FF5C-A03A-44A9-8230-3B61B5FE6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486400"/>
            <a:ext cx="5486400" cy="914400"/>
          </a:xfrm>
        </p:spPr>
        <p:txBody>
          <a:bodyPr anchor="b" anchorCtr="0"/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5188962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EED116-9C90-732A-AA71-3A6A37D3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0B950D-A2AF-C2E0-974F-E44B7C9B1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7326020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2136" y="2057400"/>
            <a:ext cx="5166360" cy="3931919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65C02E-03F1-A11B-B728-17290DD1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9F475E3-794F-169F-3FDD-CC6EB7E6E9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BE77FD0-B5CC-5948-21E2-58A2BF53C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075863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8A1F-5B48-8573-E99D-11D799FAB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50CCB7-968D-9F84-AA3B-71B55D65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3314820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C6B64D-DA9B-9587-3EF6-D04DCA4F3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48C214-BD33-E523-9456-997205A18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8891291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8155DB-5DCC-2939-88CF-945238BA09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7447632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13944-5072-3EBA-2C91-5B54F87FB59B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Battelle 2025 Sediments conference</a:t>
            </a:r>
            <a:endParaRPr lang="en-US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8F3E-7A72-7F06-C4E2-33CEA93941F0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 cap="none" spc="0" baseline="0">
          <a:solidFill>
            <a:schemeClr val="bg1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9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60" r:id="rId2"/>
    <p:sldLayoutId id="2147483801" r:id="rId3"/>
    <p:sldLayoutId id="2147483761" r:id="rId4"/>
    <p:sldLayoutId id="2147483764" r:id="rId5"/>
    <p:sldLayoutId id="2147483797" r:id="rId6"/>
    <p:sldLayoutId id="2147483763" r:id="rId7"/>
    <p:sldLayoutId id="2147483792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67706A-1909-88AF-E149-7614AD7F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81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5" r:id="rId4"/>
    <p:sldLayoutId id="2147483798" r:id="rId5"/>
    <p:sldLayoutId id="2147483784" r:id="rId6"/>
    <p:sldLayoutId id="214748379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BDB616-F4CF-0100-729A-223A4569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73" r:id="rId2"/>
    <p:sldLayoutId id="2147483774" r:id="rId3"/>
    <p:sldLayoutId id="2147483775" r:id="rId4"/>
    <p:sldLayoutId id="2147483786" r:id="rId5"/>
    <p:sldLayoutId id="2147483799" r:id="rId6"/>
    <p:sldLayoutId id="2147483777" r:id="rId7"/>
    <p:sldLayoutId id="2147483794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26ABAC-8BDB-1147-150B-60A8F0669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49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67" r:id="rId2"/>
    <p:sldLayoutId id="2147483768" r:id="rId3"/>
    <p:sldLayoutId id="2147483771" r:id="rId4"/>
    <p:sldLayoutId id="2147483787" r:id="rId5"/>
    <p:sldLayoutId id="2147483800" r:id="rId6"/>
    <p:sldLayoutId id="2147483770" r:id="rId7"/>
    <p:sldLayoutId id="2147483795" r:id="rId8"/>
    <p:sldLayoutId id="2147483788" r:id="rId9"/>
    <p:sldLayoutId id="214748379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70823F-8C11-EB1B-0512-15A7428D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from G Jetty/Jetty 11 Remediation Project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AC2328-33D1-31ED-18AD-85CE5F067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724" y="5303520"/>
            <a:ext cx="6111875" cy="914400"/>
          </a:xfrm>
        </p:spPr>
        <p:txBody>
          <a:bodyPr/>
          <a:lstStyle/>
          <a:p>
            <a:r>
              <a:rPr lang="en-US" dirty="0"/>
              <a:t>Presented by: Matt Woltman, Anchor QEA</a:t>
            </a:r>
          </a:p>
          <a:p>
            <a:r>
              <a:rPr lang="en-US" dirty="0"/>
              <a:t>Collaborators: Kyle Pothier, Anchor QEA; Robert Thomas and Michelle Gerard, Public Services and Procurement Canada; Michael Bodman, Department of National Defence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805F1E-2EBC-24AC-E680-80D7FB60FCC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2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8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554B6F-BB0A-1153-C9C9-778363AC78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612648"/>
            <a:ext cx="10058400" cy="4572000"/>
          </a:xfrm>
        </p:spPr>
        <p:txBody>
          <a:bodyPr anchor="t"/>
          <a:lstStyle/>
          <a:p>
            <a:r>
              <a:rPr lang="en-US" sz="3600" dirty="0"/>
              <a:t>Dredging/Processing Production Rates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F899FE-B923-EB31-3FCE-9E9B57491414}"/>
              </a:ext>
            </a:extLst>
          </p:cNvPr>
          <p:cNvSpPr/>
          <p:nvPr/>
        </p:nvSpPr>
        <p:spPr>
          <a:xfrm>
            <a:off x="594360" y="2703634"/>
            <a:ext cx="2875085" cy="7297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Dredging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B7076-1071-4762-5D09-E19CF9B3A653}"/>
              </a:ext>
            </a:extLst>
          </p:cNvPr>
          <p:cNvSpPr/>
          <p:nvPr/>
        </p:nvSpPr>
        <p:spPr>
          <a:xfrm>
            <a:off x="4648492" y="2699238"/>
            <a:ext cx="2875085" cy="7297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UXO Processing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97815-8536-B2FF-EB39-D01B2FF03041}"/>
              </a:ext>
            </a:extLst>
          </p:cNvPr>
          <p:cNvSpPr/>
          <p:nvPr/>
        </p:nvSpPr>
        <p:spPr>
          <a:xfrm>
            <a:off x="8702624" y="2699238"/>
            <a:ext cx="2875085" cy="7297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Material Placement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D449816-EFAF-2E3E-B846-900C730319FF}"/>
              </a:ext>
            </a:extLst>
          </p:cNvPr>
          <p:cNvSpPr/>
          <p:nvPr/>
        </p:nvSpPr>
        <p:spPr>
          <a:xfrm rot="5400000">
            <a:off x="5467936" y="640414"/>
            <a:ext cx="919675" cy="6858658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4CA87C-BCDE-61C9-9913-F9212987C88B}"/>
              </a:ext>
            </a:extLst>
          </p:cNvPr>
          <p:cNvSpPr/>
          <p:nvPr/>
        </p:nvSpPr>
        <p:spPr>
          <a:xfrm>
            <a:off x="4377983" y="4796866"/>
            <a:ext cx="2875085" cy="7297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Ongoing Naval Use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1532A5-BEE0-6CBD-93D9-8712A1A98FE2}"/>
              </a:ext>
            </a:extLst>
          </p:cNvPr>
          <p:cNvCxnSpPr>
            <a:stCxn id="3" idx="3"/>
            <a:endCxn id="4" idx="1"/>
          </p:cNvCxnSpPr>
          <p:nvPr/>
        </p:nvCxnSpPr>
        <p:spPr>
          <a:xfrm flipV="1">
            <a:off x="3469445" y="3064119"/>
            <a:ext cx="1179047" cy="43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67CCE6-8EBB-1555-D7D6-F1B43EC9AFAB}"/>
              </a:ext>
            </a:extLst>
          </p:cNvPr>
          <p:cNvCxnSpPr/>
          <p:nvPr/>
        </p:nvCxnSpPr>
        <p:spPr>
          <a:xfrm flipV="1">
            <a:off x="7523577" y="3064119"/>
            <a:ext cx="1179047" cy="43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Stopwatch 50% with solid fill">
            <a:extLst>
              <a:ext uri="{FF2B5EF4-FFF2-40B4-BE49-F238E27FC236}">
                <a16:creationId xmlns:a16="http://schemas.microsoft.com/office/drawing/2014/main" id="{9AFC2F82-079A-E6A2-02FF-A4045E10E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2185" y="2381942"/>
            <a:ext cx="625798" cy="625798"/>
          </a:xfrm>
          <a:prstGeom prst="rect">
            <a:avLst/>
          </a:prstGeom>
        </p:spPr>
      </p:pic>
      <p:pic>
        <p:nvPicPr>
          <p:cNvPr id="19" name="Graphic 18" descr="Stopwatch 25% with solid fill">
            <a:extLst>
              <a:ext uri="{FF2B5EF4-FFF2-40B4-BE49-F238E27FC236}">
                <a16:creationId xmlns:a16="http://schemas.microsoft.com/office/drawing/2014/main" id="{7CDC7A0C-5EDF-3B42-543A-4C0B522A7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7791" y="2427772"/>
            <a:ext cx="625797" cy="6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4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E5F4EF-0D44-1297-A711-A31BFAA970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399" y="1691640"/>
            <a:ext cx="5597652" cy="4073345"/>
          </a:xfrm>
        </p:spPr>
        <p:txBody>
          <a:bodyPr anchor="t"/>
          <a:lstStyle/>
          <a:p>
            <a:endParaRPr lang="en-US" sz="100" dirty="0"/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>
                <a:solidFill>
                  <a:schemeClr val="tx1"/>
                </a:solidFill>
              </a:rPr>
              <a:t>Bathymetry Surveys</a:t>
            </a:r>
          </a:p>
          <a:p>
            <a:endParaRPr lang="en-US" sz="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	Schedule Pressures</a:t>
            </a:r>
          </a:p>
          <a:p>
            <a:endParaRPr lang="en-US" sz="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	Equipment Selection</a:t>
            </a:r>
          </a:p>
          <a:p>
            <a:endParaRPr lang="en-US" sz="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	Communication</a:t>
            </a:r>
          </a:p>
          <a:p>
            <a:pPr marL="0" indent="0">
              <a:buNone/>
            </a:pPr>
            <a:endParaRPr lang="en-US" sz="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Unplanned Site Conditions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1ADDD3E-F486-8429-4F98-6E67CD0C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12648"/>
            <a:ext cx="10972800" cy="685800"/>
          </a:xfrm>
        </p:spPr>
        <p:txBody>
          <a:bodyPr/>
          <a:lstStyle/>
          <a:p>
            <a:r>
              <a:rPr lang="en-US" sz="3600" dirty="0"/>
              <a:t>Lessons Learned</a:t>
            </a:r>
          </a:p>
        </p:txBody>
      </p:sp>
      <p:pic>
        <p:nvPicPr>
          <p:cNvPr id="5" name="Graphic 4" descr="Chat with solid fill">
            <a:extLst>
              <a:ext uri="{FF2B5EF4-FFF2-40B4-BE49-F238E27FC236}">
                <a16:creationId xmlns:a16="http://schemas.microsoft.com/office/drawing/2014/main" id="{A9382B40-A140-F0A4-371D-29C8F7D31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701" y="4487175"/>
            <a:ext cx="570497" cy="570497"/>
          </a:xfrm>
          <a:prstGeom prst="rect">
            <a:avLst/>
          </a:prstGeom>
        </p:spPr>
      </p:pic>
      <p:pic>
        <p:nvPicPr>
          <p:cNvPr id="7" name="Graphic 6" descr="Crane with solid fill">
            <a:extLst>
              <a:ext uri="{FF2B5EF4-FFF2-40B4-BE49-F238E27FC236}">
                <a16:creationId xmlns:a16="http://schemas.microsoft.com/office/drawing/2014/main" id="{CB380FAB-059B-642A-18CE-6F70BE7B5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937" y="3641691"/>
            <a:ext cx="520408" cy="520408"/>
          </a:xfrm>
          <a:prstGeom prst="rect">
            <a:avLst/>
          </a:prstGeom>
        </p:spPr>
      </p:pic>
      <p:pic>
        <p:nvPicPr>
          <p:cNvPr id="9" name="Graphic 8" descr="Hourglass Finished with solid fill">
            <a:extLst>
              <a:ext uri="{FF2B5EF4-FFF2-40B4-BE49-F238E27FC236}">
                <a16:creationId xmlns:a16="http://schemas.microsoft.com/office/drawing/2014/main" id="{8A8AE5E9-7E06-37C9-5D2A-D4B8E5763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937" y="2843559"/>
            <a:ext cx="408881" cy="408881"/>
          </a:xfrm>
          <a:prstGeom prst="rect">
            <a:avLst/>
          </a:prstGeom>
        </p:spPr>
      </p:pic>
      <p:pic>
        <p:nvPicPr>
          <p:cNvPr id="11" name="Graphic 10" descr="Topography Map with solid fill">
            <a:extLst>
              <a:ext uri="{FF2B5EF4-FFF2-40B4-BE49-F238E27FC236}">
                <a16:creationId xmlns:a16="http://schemas.microsoft.com/office/drawing/2014/main" id="{8DC8C762-787D-FB9B-C422-F01013553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1685" y="1935760"/>
            <a:ext cx="449486" cy="449486"/>
          </a:xfrm>
          <a:prstGeom prst="rect">
            <a:avLst/>
          </a:prstGeom>
        </p:spPr>
      </p:pic>
      <p:pic>
        <p:nvPicPr>
          <p:cNvPr id="15" name="Picture 14" descr="A boat in a harbor&#10;&#10;Description automatically generated">
            <a:extLst>
              <a:ext uri="{FF2B5EF4-FFF2-40B4-BE49-F238E27FC236}">
                <a16:creationId xmlns:a16="http://schemas.microsoft.com/office/drawing/2014/main" id="{4B126088-B1CB-CCEF-B872-CD148FB384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18" y="1925764"/>
            <a:ext cx="5269681" cy="3952261"/>
          </a:xfrm>
          <a:prstGeom prst="rect">
            <a:avLst/>
          </a:prstGeom>
        </p:spPr>
      </p:pic>
      <p:pic>
        <p:nvPicPr>
          <p:cNvPr id="4" name="Graphic 3" descr="Warning with solid fill">
            <a:extLst>
              <a:ext uri="{FF2B5EF4-FFF2-40B4-BE49-F238E27FC236}">
                <a16:creationId xmlns:a16="http://schemas.microsoft.com/office/drawing/2014/main" id="{0ACD23C1-D5CE-DAE0-F5C9-3DFD915150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066" y="5292010"/>
            <a:ext cx="457735" cy="4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87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01D16-0204-6E8E-475A-C2799FC23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691640"/>
            <a:ext cx="10972165" cy="40860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Lacking recent pre-construction survey resulted in:</a:t>
            </a:r>
          </a:p>
          <a:p>
            <a:r>
              <a:rPr lang="en-US" dirty="0"/>
              <a:t>Increased dredge prism volume</a:t>
            </a:r>
          </a:p>
          <a:p>
            <a:r>
              <a:rPr lang="en-US" dirty="0"/>
              <a:t>Redesign of project elements during construction</a:t>
            </a:r>
          </a:p>
          <a:p>
            <a:r>
              <a:rPr lang="en-US" dirty="0"/>
              <a:t>Reassignment of project funds/budget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Lessons Learned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/>
              <a:t>Maintain recency for baseline surveys</a:t>
            </a:r>
          </a:p>
          <a:p>
            <a:r>
              <a:rPr lang="en-US" dirty="0"/>
              <a:t>Verify contingency budgets across project funding cycles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B1B755-6633-0FC5-FE4C-8C979AD9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12648"/>
            <a:ext cx="10972800" cy="685800"/>
          </a:xfrm>
        </p:spPr>
        <p:txBody>
          <a:bodyPr/>
          <a:lstStyle/>
          <a:p>
            <a:r>
              <a:rPr lang="en-US" sz="3600" dirty="0"/>
              <a:t>	Bathymetry Surveys</a:t>
            </a:r>
          </a:p>
        </p:txBody>
      </p:sp>
      <p:pic>
        <p:nvPicPr>
          <p:cNvPr id="4" name="Graphic 3" descr="Topography Map with solid fill">
            <a:extLst>
              <a:ext uri="{FF2B5EF4-FFF2-40B4-BE49-F238E27FC236}">
                <a16:creationId xmlns:a16="http://schemas.microsoft.com/office/drawing/2014/main" id="{00217AD3-9A43-F14D-B12E-7DFCD0CD2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02" y="582549"/>
            <a:ext cx="745998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9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759B1-C1E1-4C1F-DEF8-A845B9688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691640"/>
            <a:ext cx="10972165" cy="3673990"/>
          </a:xfrm>
        </p:spPr>
        <p:txBody>
          <a:bodyPr/>
          <a:lstStyle/>
          <a:p>
            <a:r>
              <a:rPr lang="en-US" dirty="0"/>
              <a:t>Annual funding cycle requires substantial work to be completed by defined dates</a:t>
            </a:r>
          </a:p>
          <a:p>
            <a:r>
              <a:rPr lang="en-US" dirty="0"/>
              <a:t>Funding limitations halted initial project start </a:t>
            </a:r>
          </a:p>
          <a:p>
            <a:r>
              <a:rPr lang="en-US" dirty="0"/>
              <a:t>Variations in tender schedule to align project funding availability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Lessons Learned: </a:t>
            </a:r>
          </a:p>
          <a:p>
            <a:r>
              <a:rPr lang="en-US" dirty="0"/>
              <a:t>Monitor funding capacity before and during project tender</a:t>
            </a:r>
          </a:p>
          <a:p>
            <a:r>
              <a:rPr lang="en-US" dirty="0"/>
              <a:t>Planning for work across key funding timelines</a:t>
            </a:r>
          </a:p>
          <a:p>
            <a:r>
              <a:rPr lang="en-US" dirty="0"/>
              <a:t>Consistent project owner communications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4FB8BD-3B67-C238-1FB6-786590E9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12648"/>
            <a:ext cx="10972800" cy="685800"/>
          </a:xfrm>
        </p:spPr>
        <p:txBody>
          <a:bodyPr/>
          <a:lstStyle/>
          <a:p>
            <a:r>
              <a:rPr lang="en-US" sz="3600" dirty="0"/>
              <a:t>	Schedule Pressures</a:t>
            </a:r>
          </a:p>
        </p:txBody>
      </p:sp>
      <p:pic>
        <p:nvPicPr>
          <p:cNvPr id="5" name="Graphic 4" descr="Hourglass Finished with solid fill">
            <a:extLst>
              <a:ext uri="{FF2B5EF4-FFF2-40B4-BE49-F238E27FC236}">
                <a16:creationId xmlns:a16="http://schemas.microsoft.com/office/drawing/2014/main" id="{C90C9977-28AE-DA26-044C-F33669775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037" y="659066"/>
            <a:ext cx="592963" cy="5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69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3D99B4-6705-3389-6280-56EE97A912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9" y="1691640"/>
            <a:ext cx="5413501" cy="3673990"/>
          </a:xfrm>
        </p:spPr>
        <p:txBody>
          <a:bodyPr/>
          <a:lstStyle/>
          <a:p>
            <a:r>
              <a:rPr lang="en-US" dirty="0"/>
              <a:t>Proactive selection of specialized equipment facilitated successful project implementation.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</a:rPr>
              <a:t>Lessons Learned: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Conduct critical evaluation of project equipment before commencing construction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0E080-4670-78F0-E17F-EC9DFF92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12648"/>
            <a:ext cx="10972800" cy="685800"/>
          </a:xfrm>
        </p:spPr>
        <p:txBody>
          <a:bodyPr/>
          <a:lstStyle/>
          <a:p>
            <a:r>
              <a:rPr lang="en-US" sz="3600" dirty="0"/>
              <a:t>	Equipment Selection</a:t>
            </a:r>
          </a:p>
        </p:txBody>
      </p:sp>
      <p:pic>
        <p:nvPicPr>
          <p:cNvPr id="6" name="Picture 5" descr="A crane loading a barge&#10;&#10;Description automatically generated">
            <a:extLst>
              <a:ext uri="{FF2B5EF4-FFF2-40B4-BE49-F238E27FC236}">
                <a16:creationId xmlns:a16="http://schemas.microsoft.com/office/drawing/2014/main" id="{DCAA0304-82CC-51FA-1B8F-8F5DC8AE0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60" y="1691640"/>
            <a:ext cx="4820191" cy="3890954"/>
          </a:xfrm>
          <a:prstGeom prst="rect">
            <a:avLst/>
          </a:prstGeom>
        </p:spPr>
      </p:pic>
      <p:pic>
        <p:nvPicPr>
          <p:cNvPr id="5" name="Graphic 4" descr="Crane with solid fill">
            <a:extLst>
              <a:ext uri="{FF2B5EF4-FFF2-40B4-BE49-F238E27FC236}">
                <a16:creationId xmlns:a16="http://schemas.microsoft.com/office/drawing/2014/main" id="{9CC9D98C-4029-7787-6793-ED239FAD1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28" y="649886"/>
            <a:ext cx="611323" cy="6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155BE-E1EE-1932-8CA8-7C6370D7B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691640"/>
            <a:ext cx="10972165" cy="4288646"/>
          </a:xfrm>
        </p:spPr>
        <p:txBody>
          <a:bodyPr/>
          <a:lstStyle/>
          <a:p>
            <a:r>
              <a:rPr lang="en-US" dirty="0"/>
              <a:t>Difficulties exchanging information among the construction team (between owners and multiple contractors) in a timely manner</a:t>
            </a:r>
          </a:p>
          <a:p>
            <a:r>
              <a:rPr lang="en-US" dirty="0"/>
              <a:t>Confusion in project schedule changes </a:t>
            </a:r>
          </a:p>
          <a:p>
            <a:r>
              <a:rPr lang="en-US" dirty="0"/>
              <a:t>Challenges at off-site facilities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Lessons Learned: </a:t>
            </a:r>
          </a:p>
          <a:p>
            <a:r>
              <a:rPr lang="en-US" dirty="0"/>
              <a:t>Require additional meetings with all contractors present to increase coordination</a:t>
            </a:r>
          </a:p>
          <a:p>
            <a:r>
              <a:rPr lang="en-US" dirty="0"/>
              <a:t>Involve project owner to communicate basis for schedule shifts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E2ED8D-7E52-A5FC-4BC5-C8A72844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12648"/>
            <a:ext cx="10972800" cy="685800"/>
          </a:xfrm>
        </p:spPr>
        <p:txBody>
          <a:bodyPr/>
          <a:lstStyle/>
          <a:p>
            <a:r>
              <a:rPr lang="en-US" sz="3600" dirty="0"/>
              <a:t>	Communication</a:t>
            </a:r>
          </a:p>
        </p:txBody>
      </p:sp>
      <p:pic>
        <p:nvPicPr>
          <p:cNvPr id="5" name="Graphic 4" descr="Chat with solid fill">
            <a:extLst>
              <a:ext uri="{FF2B5EF4-FFF2-40B4-BE49-F238E27FC236}">
                <a16:creationId xmlns:a16="http://schemas.microsoft.com/office/drawing/2014/main" id="{102CE344-CF8B-48AA-D509-7335CA44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301" y="609723"/>
            <a:ext cx="691649" cy="69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89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22AA91-159B-CF92-B47E-94C3FA65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12648"/>
            <a:ext cx="10972800" cy="685800"/>
          </a:xfrm>
        </p:spPr>
        <p:txBody>
          <a:bodyPr/>
          <a:lstStyle/>
          <a:p>
            <a:r>
              <a:rPr lang="en-US" sz="3600" dirty="0"/>
              <a:t>	Unplanned Site Conditions</a:t>
            </a:r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DE91EFEC-A55B-29F6-26AC-4C07B80E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552" y="663181"/>
            <a:ext cx="584734" cy="584734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5C8F941-88DB-17E8-D42B-C44A23A8F5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691640"/>
            <a:ext cx="10972165" cy="4288646"/>
          </a:xfrm>
        </p:spPr>
        <p:txBody>
          <a:bodyPr/>
          <a:lstStyle/>
          <a:p>
            <a:r>
              <a:rPr lang="en-US" dirty="0"/>
              <a:t>Marine railway encountered during dredging</a:t>
            </a:r>
          </a:p>
          <a:p>
            <a:r>
              <a:rPr lang="en-US" dirty="0"/>
              <a:t>Significant timber piling density and large concrete debris</a:t>
            </a:r>
          </a:p>
          <a:p>
            <a:r>
              <a:rPr lang="en-US" dirty="0"/>
              <a:t>Reduced production rates and schedule impacts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Lessons Learned: </a:t>
            </a:r>
          </a:p>
          <a:p>
            <a:r>
              <a:rPr lang="en-US" dirty="0"/>
              <a:t>Regular communication with contractors</a:t>
            </a:r>
          </a:p>
          <a:p>
            <a:r>
              <a:rPr lang="en-US" dirty="0"/>
              <a:t>Assessment and mapping of associated delays</a:t>
            </a:r>
          </a:p>
          <a:p>
            <a:r>
              <a:rPr lang="en-US" dirty="0"/>
              <a:t>Re-plan critical project elements and adaptive management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4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rge on the water&#10;&#10;Description automatically generated">
            <a:extLst>
              <a:ext uri="{FF2B5EF4-FFF2-40B4-BE49-F238E27FC236}">
                <a16:creationId xmlns:a16="http://schemas.microsoft.com/office/drawing/2014/main" id="{0A347326-C14A-A54E-7A36-D6335FA3B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9" b="43590"/>
          <a:stretch/>
        </p:blipFill>
        <p:spPr>
          <a:xfrm>
            <a:off x="-1" y="4123593"/>
            <a:ext cx="12205087" cy="273440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D1FF5A-CDC8-7409-3E54-6530E0D0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640"/>
            <a:ext cx="10972800" cy="685800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780883-77EE-454C-1E92-48F90CBB4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44" y="1371600"/>
            <a:ext cx="10972799" cy="1803400"/>
          </a:xfrm>
        </p:spPr>
        <p:txBody>
          <a:bodyPr/>
          <a:lstStyle/>
          <a:p>
            <a:r>
              <a:rPr lang="en-US" dirty="0"/>
              <a:t>Complete site understanding is required for effective design</a:t>
            </a:r>
          </a:p>
          <a:p>
            <a:r>
              <a:rPr lang="en-US" dirty="0"/>
              <a:t>Critical analysis of required equipment can make/break implementation</a:t>
            </a:r>
          </a:p>
          <a:p>
            <a:r>
              <a:rPr lang="en-US" dirty="0"/>
              <a:t>Contractor and owner flexibility helps resolve issues</a:t>
            </a:r>
          </a:p>
          <a:p>
            <a:r>
              <a:rPr lang="en-US" dirty="0"/>
              <a:t>Communication is key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18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86B47C0-C107-C7D9-6D8A-23602AF1C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2730" y="1589086"/>
            <a:ext cx="3463290" cy="1305569"/>
          </a:xfrm>
        </p:spPr>
        <p:txBody>
          <a:bodyPr/>
          <a:lstStyle/>
          <a:p>
            <a:r>
              <a:rPr lang="en-US" dirty="0"/>
              <a:t>Matt Woltman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9B349-7DF9-A352-BEA3-399BD0B1A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2730" y="3362968"/>
            <a:ext cx="3463290" cy="951123"/>
          </a:xfrm>
        </p:spPr>
        <p:txBody>
          <a:bodyPr/>
          <a:lstStyle/>
          <a:p>
            <a:r>
              <a:rPr lang="en-US" dirty="0"/>
              <a:t>Principal Engineer</a:t>
            </a:r>
            <a:br>
              <a:rPr lang="en-US" dirty="0"/>
            </a:br>
            <a:r>
              <a:rPr lang="en-US" dirty="0"/>
              <a:t>Anchor QEA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B2ED0-CE5A-6201-D096-58A7E7A72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mwoltman@anchorqea.com</a:t>
            </a:r>
          </a:p>
          <a:p>
            <a:endParaRPr lang="en-US" dirty="0"/>
          </a:p>
        </p:txBody>
      </p:sp>
      <p:pic>
        <p:nvPicPr>
          <p:cNvPr id="8" name="Content Placeholder 7" descr="A qr code with blue squares&#10;&#10;Description automatically generated">
            <a:extLst>
              <a:ext uri="{FF2B5EF4-FFF2-40B4-BE49-F238E27FC236}">
                <a16:creationId xmlns:a16="http://schemas.microsoft.com/office/drawing/2014/main" id="{F8256B27-D713-F9AA-CB7D-3380B6C10EE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50" y="1600200"/>
            <a:ext cx="3657600" cy="3657600"/>
          </a:xfrm>
        </p:spPr>
      </p:pic>
      <p:pic>
        <p:nvPicPr>
          <p:cNvPr id="2050" name="Picture 2" descr="Woltman_Matthew">
            <a:extLst>
              <a:ext uri="{FF2B5EF4-FFF2-40B4-BE49-F238E27FC236}">
                <a16:creationId xmlns:a16="http://schemas.microsoft.com/office/drawing/2014/main" id="{635AC4D4-180A-2F0E-2F48-D001ECFD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2" y="1589086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8D3C7-45F1-466D-47DF-CACF009DA9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47EC0E-E9C2-4280-1AA2-36944B8F58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80E8-059D-F722-B491-D0F34892A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7" t="9640" r="33197" b="24515"/>
          <a:stretch/>
        </p:blipFill>
        <p:spPr bwMode="auto">
          <a:xfrm>
            <a:off x="-1" y="-1"/>
            <a:ext cx="584124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5BF93D-8F97-E7DD-F7EB-5B59A7E78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42" t="8081" r="14498" b="11304"/>
          <a:stretch/>
        </p:blipFill>
        <p:spPr bwMode="auto">
          <a:xfrm>
            <a:off x="5985157" y="-12412"/>
            <a:ext cx="6206844" cy="6882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2D0354-B5C9-E36E-A7EF-A7B8B549886C}"/>
              </a:ext>
            </a:extLst>
          </p:cNvPr>
          <p:cNvSpPr/>
          <p:nvPr/>
        </p:nvSpPr>
        <p:spPr>
          <a:xfrm>
            <a:off x="5697328" y="-12409"/>
            <a:ext cx="287828" cy="6870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77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BD21B-DEF3-3127-6183-9927CFB0AA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1143000"/>
            <a:ext cx="10058400" cy="4572000"/>
          </a:xfrm>
        </p:spPr>
        <p:txBody>
          <a:bodyPr/>
          <a:lstStyle/>
          <a:p>
            <a:r>
              <a:rPr lang="en-US" dirty="0"/>
              <a:t>Complete a sediment remediation project in an active naval harbour and around aging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87771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CA7E3-F043-1B38-7F46-DA074ECB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6474655" cy="4572000"/>
          </a:xfrm>
        </p:spPr>
        <p:txBody>
          <a:bodyPr anchor="t"/>
          <a:lstStyle/>
          <a:p>
            <a:r>
              <a:rPr lang="en-US" sz="3600" dirty="0"/>
              <a:t>Legacy Contamination</a:t>
            </a:r>
          </a:p>
          <a:p>
            <a:r>
              <a:rPr lang="en-US" sz="2600" dirty="0"/>
              <a:t>Historical activities included: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Fuel storage and transmission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Ammunition depot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Sand blasting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Boiler ash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Naval activities</a:t>
            </a:r>
          </a:p>
        </p:txBody>
      </p:sp>
      <p:pic>
        <p:nvPicPr>
          <p:cNvPr id="6" name="Picture 5" descr="Aerial view of a port&#10;&#10;Description automatically generated">
            <a:extLst>
              <a:ext uri="{FF2B5EF4-FFF2-40B4-BE49-F238E27FC236}">
                <a16:creationId xmlns:a16="http://schemas.microsoft.com/office/drawing/2014/main" id="{4437E45A-C3AE-E770-9BA3-C0B483B00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3"/>
          <a:stretch/>
        </p:blipFill>
        <p:spPr>
          <a:xfrm>
            <a:off x="6252882" y="0"/>
            <a:ext cx="5939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0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C61C3-01B9-6629-BF5B-CF65D0C1A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9" y="1691640"/>
            <a:ext cx="5559551" cy="3673990"/>
          </a:xfrm>
        </p:spPr>
        <p:txBody>
          <a:bodyPr/>
          <a:lstStyle/>
          <a:p>
            <a:r>
              <a:rPr lang="en-US" sz="2800" dirty="0"/>
              <a:t>Small sites, simple approach</a:t>
            </a:r>
          </a:p>
          <a:p>
            <a:r>
              <a:rPr lang="en-US" sz="2800" dirty="0"/>
              <a:t>Temporary structure relocation and reinstatement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Dredging of ~8,600 m</a:t>
            </a:r>
            <a:r>
              <a:rPr lang="en-US" sz="2800" baseline="30000" dirty="0"/>
              <a:t>3</a:t>
            </a:r>
            <a:r>
              <a:rPr lang="en-US" sz="2800" dirty="0"/>
              <a:t> of contaminated sediment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Placement of clean backfill in open water, nearshore, and underpier areas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720EFB-04CE-9064-9198-CD78948D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12648"/>
            <a:ext cx="10972800" cy="685800"/>
          </a:xfrm>
        </p:spPr>
        <p:txBody>
          <a:bodyPr/>
          <a:lstStyle/>
          <a:p>
            <a:r>
              <a:rPr lang="en-US" sz="3600" dirty="0"/>
              <a:t>Remedial Design</a:t>
            </a:r>
          </a:p>
        </p:txBody>
      </p:sp>
      <p:pic>
        <p:nvPicPr>
          <p:cNvPr id="6" name="Picture 5" descr="A crane on a barge in the water&#10;&#10;Description automatically generated">
            <a:extLst>
              <a:ext uri="{FF2B5EF4-FFF2-40B4-BE49-F238E27FC236}">
                <a16:creationId xmlns:a16="http://schemas.microsoft.com/office/drawing/2014/main" id="{CE09F699-D84C-2007-3F28-D25B81398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58093"/>
            <a:ext cx="5407076" cy="40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42E0D-310A-8627-B6E0-4B8E52C95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2555" y="3209620"/>
            <a:ext cx="8877300" cy="685800"/>
          </a:xfrm>
        </p:spPr>
        <p:txBody>
          <a:bodyPr/>
          <a:lstStyle/>
          <a:p>
            <a:r>
              <a:rPr lang="en-US" dirty="0"/>
              <a:t>Active naval harbour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C25610-C34F-FAA1-8CEC-C3ABDD156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2555" y="4443047"/>
            <a:ext cx="8877300" cy="685800"/>
          </a:xfrm>
        </p:spPr>
        <p:txBody>
          <a:bodyPr/>
          <a:lstStyle/>
          <a:p>
            <a:r>
              <a:rPr lang="en-US" dirty="0"/>
              <a:t>Underpier material placement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9D5376-725C-DCA8-EDE4-F5C1793460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2555" y="5627077"/>
            <a:ext cx="8877300" cy="685800"/>
          </a:xfrm>
        </p:spPr>
        <p:txBody>
          <a:bodyPr/>
          <a:lstStyle/>
          <a:p>
            <a:r>
              <a:rPr lang="en-US" dirty="0"/>
              <a:t>Dredging/processing production rates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2B979B5-0BFF-94B9-35AD-474C633CF7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3725" y="612648"/>
            <a:ext cx="10136188" cy="685800"/>
          </a:xfrm>
        </p:spPr>
        <p:txBody>
          <a:bodyPr/>
          <a:lstStyle/>
          <a:p>
            <a:r>
              <a:rPr lang="en-US" sz="3600" dirty="0"/>
              <a:t>Key Construction Challenges</a:t>
            </a:r>
          </a:p>
        </p:txBody>
      </p:sp>
      <p:pic>
        <p:nvPicPr>
          <p:cNvPr id="4" name="Graphic 3" descr="Captain male with solid fill">
            <a:extLst>
              <a:ext uri="{FF2B5EF4-FFF2-40B4-BE49-F238E27FC236}">
                <a16:creationId xmlns:a16="http://schemas.microsoft.com/office/drawing/2014/main" id="{AB85BAC3-BBA4-E690-8602-E1B35576E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170" y="3144716"/>
            <a:ext cx="914400" cy="914400"/>
          </a:xfrm>
          <a:prstGeom prst="rect">
            <a:avLst/>
          </a:prstGeom>
        </p:spPr>
      </p:pic>
      <p:pic>
        <p:nvPicPr>
          <p:cNvPr id="6" name="Graphic 5" descr="Bucket and shovel with solid fill">
            <a:extLst>
              <a:ext uri="{FF2B5EF4-FFF2-40B4-BE49-F238E27FC236}">
                <a16:creationId xmlns:a16="http://schemas.microsoft.com/office/drawing/2014/main" id="{0A1FB808-F02F-C7DA-D2AF-84D1CC51F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70" y="4328747"/>
            <a:ext cx="914400" cy="914400"/>
          </a:xfrm>
          <a:prstGeom prst="rect">
            <a:avLst/>
          </a:prstGeom>
        </p:spPr>
      </p:pic>
      <p:pic>
        <p:nvPicPr>
          <p:cNvPr id="8" name="Graphic 7" descr="Bullseye with solid fill">
            <a:extLst>
              <a:ext uri="{FF2B5EF4-FFF2-40B4-BE49-F238E27FC236}">
                <a16:creationId xmlns:a16="http://schemas.microsoft.com/office/drawing/2014/main" id="{A8F93340-F4F8-D4DE-62AD-3FEB993F3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70" y="1960685"/>
            <a:ext cx="914400" cy="914400"/>
          </a:xfrm>
          <a:prstGeom prst="rect">
            <a:avLst/>
          </a:prstGeom>
        </p:spPr>
      </p:pic>
      <p:pic>
        <p:nvPicPr>
          <p:cNvPr id="10" name="Graphic 9" descr="Future with solid fill">
            <a:extLst>
              <a:ext uri="{FF2B5EF4-FFF2-40B4-BE49-F238E27FC236}">
                <a16:creationId xmlns:a16="http://schemas.microsoft.com/office/drawing/2014/main" id="{CFC248FD-022D-B827-6B99-6015A1EC1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170" y="5512777"/>
            <a:ext cx="914400" cy="914400"/>
          </a:xfrm>
          <a:prstGeom prst="rect">
            <a:avLst/>
          </a:prstGeom>
        </p:spPr>
      </p:pic>
      <p:pic>
        <p:nvPicPr>
          <p:cNvPr id="16" name="Picture 15" descr="A machine pouring water into a body of water&#10;&#10;Description automatically generated">
            <a:extLst>
              <a:ext uri="{FF2B5EF4-FFF2-40B4-BE49-F238E27FC236}">
                <a16:creationId xmlns:a16="http://schemas.microsoft.com/office/drawing/2014/main" id="{E26DEA5C-051E-1FD4-DD65-55997CF165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30" y="2366515"/>
            <a:ext cx="3404984" cy="2553738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3F0E18D-F396-EB9A-D07D-B566AD22E7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555" y="2047549"/>
            <a:ext cx="8877300" cy="685800"/>
          </a:xfrm>
        </p:spPr>
        <p:txBody>
          <a:bodyPr/>
          <a:lstStyle/>
          <a:p>
            <a:r>
              <a:rPr lang="en-US" dirty="0"/>
              <a:t>Unexploded ordinance (UXO)</a:t>
            </a:r>
          </a:p>
        </p:txBody>
      </p:sp>
    </p:spTree>
    <p:extLst>
      <p:ext uri="{BB962C8B-B14F-4D97-AF65-F5344CB8AC3E}">
        <p14:creationId xmlns:p14="http://schemas.microsoft.com/office/powerpoint/2010/main" val="237488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139FB-9C88-CCED-CABD-E7A371CB61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612648"/>
            <a:ext cx="11003280" cy="4572000"/>
          </a:xfrm>
        </p:spPr>
        <p:txBody>
          <a:bodyPr anchor="t"/>
          <a:lstStyle/>
          <a:p>
            <a:r>
              <a:rPr lang="en-US" sz="3600" dirty="0"/>
              <a:t>Unexploded Ordinance</a:t>
            </a:r>
          </a:p>
          <a:p>
            <a:r>
              <a:rPr lang="en-US" sz="2600" dirty="0"/>
              <a:t>Dredged sediment/debris required material processing for UXO screening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1F22E-B396-A71D-65A2-5CBFCD57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2612695"/>
            <a:ext cx="4840506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E43515-7214-7ACA-81EF-DC491EF68A76}"/>
              </a:ext>
            </a:extLst>
          </p:cNvPr>
          <p:cNvSpPr txBox="1"/>
          <p:nvPr/>
        </p:nvSpPr>
        <p:spPr>
          <a:xfrm>
            <a:off x="594360" y="5409844"/>
            <a:ext cx="50823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UXO Found in Esquimalt Harbour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AF416-A51F-7300-F9AE-77B2B2C44CD7}"/>
              </a:ext>
            </a:extLst>
          </p:cNvPr>
          <p:cNvSpPr txBox="1"/>
          <p:nvPr/>
        </p:nvSpPr>
        <p:spPr>
          <a:xfrm>
            <a:off x="6958653" y="5409843"/>
            <a:ext cx="42579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Sediment Processing Facility</a:t>
            </a:r>
          </a:p>
        </p:txBody>
      </p:sp>
      <p:pic>
        <p:nvPicPr>
          <p:cNvPr id="10" name="Picture 9" descr="A construction site with a machine&#10;&#10;Description automatically generated">
            <a:extLst>
              <a:ext uri="{FF2B5EF4-FFF2-40B4-BE49-F238E27FC236}">
                <a16:creationId xmlns:a16="http://schemas.microsoft.com/office/drawing/2014/main" id="{191B66EF-36AD-6862-E682-166A55944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52" y="2612695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94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5F709-EFE6-7639-60C8-5A07357DCF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612648"/>
            <a:ext cx="10058400" cy="4572000"/>
          </a:xfrm>
        </p:spPr>
        <p:txBody>
          <a:bodyPr anchor="t"/>
          <a:lstStyle/>
          <a:p>
            <a:r>
              <a:rPr lang="en-US" sz="3600" dirty="0"/>
              <a:t>Naval Activity Coordination</a:t>
            </a:r>
          </a:p>
          <a:p>
            <a:r>
              <a:rPr lang="en-US" sz="2600" dirty="0"/>
              <a:t>Increased naval activities at G Jetty and Jetty 11 during construction, necessitating flexibility and proactive coordination with DND</a:t>
            </a:r>
          </a:p>
        </p:txBody>
      </p:sp>
      <p:pic>
        <p:nvPicPr>
          <p:cNvPr id="8" name="Picture 7" descr="A crane lifting a loader&#10;&#10;Description automatically generated">
            <a:extLst>
              <a:ext uri="{FF2B5EF4-FFF2-40B4-BE49-F238E27FC236}">
                <a16:creationId xmlns:a16="http://schemas.microsoft.com/office/drawing/2014/main" id="{1DA63789-9AE5-6DBC-225A-6C6435DC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10" y="2791460"/>
            <a:ext cx="4484075" cy="3363057"/>
          </a:xfrm>
          <a:prstGeom prst="rect">
            <a:avLst/>
          </a:prstGeom>
        </p:spPr>
      </p:pic>
      <p:pic>
        <p:nvPicPr>
          <p:cNvPr id="10" name="Picture 9" descr="A crane lifting a bucket on a dock&#10;&#10;Description automatically generated with medium confidence">
            <a:extLst>
              <a:ext uri="{FF2B5EF4-FFF2-40B4-BE49-F238E27FC236}">
                <a16:creationId xmlns:a16="http://schemas.microsoft.com/office/drawing/2014/main" id="{312E27C4-1422-423A-00E5-FD2A32712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15" y="2791459"/>
            <a:ext cx="4484075" cy="336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5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83DC-D724-7DA3-5C69-C768184EA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59" y="612648"/>
            <a:ext cx="10614425" cy="4572000"/>
          </a:xfrm>
        </p:spPr>
        <p:txBody>
          <a:bodyPr anchor="t"/>
          <a:lstStyle/>
          <a:p>
            <a:r>
              <a:rPr lang="en-US" sz="3600" dirty="0"/>
              <a:t>Underpier Material Placement</a:t>
            </a:r>
          </a:p>
          <a:p>
            <a:r>
              <a:rPr lang="en-US" sz="2600" dirty="0"/>
              <a:t>Existing contamination below structures required complex cap material placement and sequencing</a:t>
            </a:r>
          </a:p>
        </p:txBody>
      </p:sp>
      <p:pic>
        <p:nvPicPr>
          <p:cNvPr id="5" name="Picture 4" descr="A dock at night with a street light&#10;&#10;Description automatically generated">
            <a:extLst>
              <a:ext uri="{FF2B5EF4-FFF2-40B4-BE49-F238E27FC236}">
                <a16:creationId xmlns:a16="http://schemas.microsoft.com/office/drawing/2014/main" id="{FB1C00FB-F7F1-E89E-AA52-938390C77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39" y="2759710"/>
            <a:ext cx="4250202" cy="3187652"/>
          </a:xfrm>
          <a:prstGeom prst="rect">
            <a:avLst/>
          </a:prstGeom>
        </p:spPr>
      </p:pic>
      <p:pic>
        <p:nvPicPr>
          <p:cNvPr id="14" name="Picture 13" descr="A group of men working on a dock&#10;&#10;Description automatically generated">
            <a:extLst>
              <a:ext uri="{FF2B5EF4-FFF2-40B4-BE49-F238E27FC236}">
                <a16:creationId xmlns:a16="http://schemas.microsoft.com/office/drawing/2014/main" id="{F4A6C097-4A59-4BD4-87AC-7E16A5F98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21" y="2759710"/>
            <a:ext cx="4250202" cy="31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2003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Battelle 202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2.xml><?xml version="1.0" encoding="utf-8"?>
<a:theme xmlns:a="http://schemas.openxmlformats.org/drawingml/2006/main" name="Project Background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3.xml><?xml version="1.0" encoding="utf-8"?>
<a:theme xmlns:a="http://schemas.openxmlformats.org/drawingml/2006/main" name="Challen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4.xml><?xml version="1.0" encoding="utf-8"?>
<a:theme xmlns:a="http://schemas.openxmlformats.org/drawingml/2006/main" name="Methods &amp; Approach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5.xml><?xml version="1.0" encoding="utf-8"?>
<a:theme xmlns:a="http://schemas.openxmlformats.org/drawingml/2006/main" name="Conclusion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e77292-2eb1-4c19-8430-212c094da4de" xsi:nil="true"/>
    <lcf76f155ced4ddcb4097134ff3c332f xmlns="00c87f25-2316-4e8e-aa34-2c74b3876b84">
      <Terms xmlns="http://schemas.microsoft.com/office/infopath/2007/PartnerControls"/>
    </lcf76f155ced4ddcb4097134ff3c332f>
    <Client_x0020_Type xmlns="a2698da2-da9c-47ea-a5b8-b239d344e65e" xsi:nil="true"/>
    <Data_x0020_Classification xmlns="a2698da2-da9c-47ea-a5b8-b239d344e65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D2CC9DC1DE4F8E2940ABC5354EF8" ma:contentTypeVersion="11" ma:contentTypeDescription="Create a new document." ma:contentTypeScope="" ma:versionID="642e617f596ce8dbd207408b8fa0a993">
  <xsd:schema xmlns:xsd="http://www.w3.org/2001/XMLSchema" xmlns:xs="http://www.w3.org/2001/XMLSchema" xmlns:p="http://schemas.microsoft.com/office/2006/metadata/properties" xmlns:ns2="a2698da2-da9c-47ea-a5b8-b239d344e65e" xmlns:ns3="00c87f25-2316-4e8e-aa34-2c74b3876b84" xmlns:ns4="05e77292-2eb1-4c19-8430-212c094da4de" targetNamespace="http://schemas.microsoft.com/office/2006/metadata/properties" ma:root="true" ma:fieldsID="a742ebb869ba3d04f62f67b4ea690775" ns2:_="" ns3:_="" ns4:_="">
    <xsd:import namespace="a2698da2-da9c-47ea-a5b8-b239d344e65e"/>
    <xsd:import namespace="00c87f25-2316-4e8e-aa34-2c74b3876b84"/>
    <xsd:import namespace="05e77292-2eb1-4c19-8430-212c094da4de"/>
    <xsd:element name="properties">
      <xsd:complexType>
        <xsd:sequence>
          <xsd:element name="documentManagement">
            <xsd:complexType>
              <xsd:all>
                <xsd:element ref="ns2:Data_x0020_Classification" minOccurs="0"/>
                <xsd:element ref="ns2:Client_x0020_Type" minOccurs="0"/>
                <xsd:element ref="ns3:MediaServiceSearchProperties" minOccurs="0"/>
                <xsd:element ref="ns3:MediaServiceObjectDetectorVersion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98da2-da9c-47ea-a5b8-b239d344e65e" elementFormDefault="qualified">
    <xsd:import namespace="http://schemas.microsoft.com/office/2006/documentManagement/types"/>
    <xsd:import namespace="http://schemas.microsoft.com/office/infopath/2007/PartnerControls"/>
    <xsd:element name="Data_x0020_Classification" ma:index="8" nillable="true" ma:displayName="Data Classification" ma:description="To be populated by Anchor QEA staff" ma:format="Dropdown" ma:internalName="Data_x0020_Classification">
      <xsd:simpleType>
        <xsd:restriction base="dms:Choice">
          <xsd:enumeration value="Internal"/>
          <xsd:enumeration value="Public"/>
          <xsd:enumeration value="Confidential"/>
          <xsd:enumeration value="CUI"/>
        </xsd:restriction>
      </xsd:simpleType>
    </xsd:element>
    <xsd:element name="Client_x0020_Type" ma:index="9" nillable="true" ma:displayName="Client Type" ma:description="To be populated by Anchor QEA staff" ma:format="Dropdown" ma:internalName="Client_x0020_Type">
      <xsd:simpleType>
        <xsd:restriction base="dms:Choice">
          <xsd:enumeration value="Internal"/>
          <xsd:enumeration value="Business/NGO"/>
          <xsd:enumeration value="Tribe"/>
          <xsd:enumeration value="Local Government"/>
          <xsd:enumeration value="State Government"/>
          <xsd:enumeration value="Federal Government"/>
          <xsd:enumeration value="Canadian Governmen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87f25-2316-4e8e-aa34-2c74b3876b84" elementFormDefault="qualified">
    <xsd:import namespace="http://schemas.microsoft.com/office/2006/documentManagement/types"/>
    <xsd:import namespace="http://schemas.microsoft.com/office/infopath/2007/PartnerControls"/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4e4b3c-d4ec-4737-9b71-7c7f9b19e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77292-2eb1-4c19-8430-212c094da4d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0bc20e7-6ca0-481e-afc5-3ba291a3d056}" ma:internalName="TaxCatchAll" ma:showField="CatchAllData" ma:web="05e77292-2eb1-4c19-8430-212c094da4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044e4b3c-d4ec-4737-9b71-7c7f9b19e5bf" ContentTypeId="0x0101" PreviousValue="false"/>
</file>

<file path=customXml/itemProps1.xml><?xml version="1.0" encoding="utf-8"?>
<ds:datastoreItem xmlns:ds="http://schemas.openxmlformats.org/officeDocument/2006/customXml" ds:itemID="{4D5CD68F-E9F3-45F5-A47C-D231E37FC8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12B0E-A422-4D0B-BE22-D8FD1F5FFB9F}">
  <ds:schemaRefs>
    <ds:schemaRef ds:uri="http://purl.org/dc/dcmitype/"/>
    <ds:schemaRef ds:uri="a2698da2-da9c-47ea-a5b8-b239d344e65e"/>
    <ds:schemaRef ds:uri="05e77292-2eb1-4c19-8430-212c094da4de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00c87f25-2316-4e8e-aa34-2c74b3876b8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5745A0D-76DE-4F7F-963A-5C0721E54F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698da2-da9c-47ea-a5b8-b239d344e65e"/>
    <ds:schemaRef ds:uri="00c87f25-2316-4e8e-aa34-2c74b3876b84"/>
    <ds:schemaRef ds:uri="05e77292-2eb1-4c19-8430-212c094da4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BF7C2ED-E01B-44BD-8D15-397D8B5C706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492</Words>
  <Application>Microsoft Office PowerPoint</Application>
  <PresentationFormat>Widescreen</PresentationFormat>
  <Paragraphs>92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Myriad Pro</vt:lpstr>
      <vt:lpstr>Segoe UI</vt:lpstr>
      <vt:lpstr>Title Page</vt:lpstr>
      <vt:lpstr>Project Background</vt:lpstr>
      <vt:lpstr>Challenge</vt:lpstr>
      <vt:lpstr>Methods &amp; Approach</vt:lpstr>
      <vt:lpstr>Conclusion</vt:lpstr>
      <vt:lpstr>Lessons Learned from G Jetty/Jetty 11 Remediation Project</vt:lpstr>
      <vt:lpstr>PowerPoint Presentation</vt:lpstr>
      <vt:lpstr>PowerPoint Presentation</vt:lpstr>
      <vt:lpstr>PowerPoint Presentation</vt:lpstr>
      <vt:lpstr>Remedial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 Bathymetry Surveys</vt:lpstr>
      <vt:lpstr> Schedule Pressures</vt:lpstr>
      <vt:lpstr> Equipment Selection</vt:lpstr>
      <vt:lpstr> Communication</vt:lpstr>
      <vt:lpstr> Unplanned Site Conditions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</dc:title>
  <dc:creator>Ally Chopic</dc:creator>
  <cp:lastModifiedBy>Carmen Oldham</cp:lastModifiedBy>
  <cp:revision>26</cp:revision>
  <dcterms:created xsi:type="dcterms:W3CDTF">2020-09-18T19:27:01Z</dcterms:created>
  <dcterms:modified xsi:type="dcterms:W3CDTF">2025-01-22T21:42:05Z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0x010100B0BCD2CC9DC1DE4F8E2940ABC5354EF8</vt:lpwstr>
  </property>
  <property fmtid="{D5CDD505-2E9C-101B-9397-08002B2CF9AE}" pid="3" name="MediaServiceImageTags">
    <vt:lpwstr/>
  </property>
</Properties>
</file>