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5"/>
    <p:sldMasterId id="2147483759" r:id="rId6"/>
    <p:sldMasterId id="2147483779" r:id="rId7"/>
    <p:sldMasterId id="2147483772" r:id="rId8"/>
    <p:sldMasterId id="2147483765" r:id="rId9"/>
  </p:sldMasterIdLst>
  <p:notesMasterIdLst>
    <p:notesMasterId r:id="rId34"/>
  </p:notesMasterIdLst>
  <p:handoutMasterIdLst>
    <p:handoutMasterId r:id="rId35"/>
  </p:handoutMasterIdLst>
  <p:sldIdLst>
    <p:sldId id="257" r:id="rId10"/>
    <p:sldId id="259" r:id="rId11"/>
    <p:sldId id="798" r:id="rId12"/>
    <p:sldId id="836" r:id="rId13"/>
    <p:sldId id="262" r:id="rId14"/>
    <p:sldId id="862" r:id="rId15"/>
    <p:sldId id="850" r:id="rId16"/>
    <p:sldId id="848" r:id="rId17"/>
    <p:sldId id="807" r:id="rId18"/>
    <p:sldId id="808" r:id="rId19"/>
    <p:sldId id="809" r:id="rId20"/>
    <p:sldId id="810" r:id="rId21"/>
    <p:sldId id="851" r:id="rId22"/>
    <p:sldId id="860" r:id="rId23"/>
    <p:sldId id="863" r:id="rId24"/>
    <p:sldId id="853" r:id="rId25"/>
    <p:sldId id="854" r:id="rId26"/>
    <p:sldId id="855" r:id="rId27"/>
    <p:sldId id="856" r:id="rId28"/>
    <p:sldId id="859" r:id="rId29"/>
    <p:sldId id="857" r:id="rId30"/>
    <p:sldId id="266" r:id="rId31"/>
    <p:sldId id="271" r:id="rId32"/>
    <p:sldId id="273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CC2632-DF5B-B64D-A9F8-98793308F89C}" name="Carmen Oldham" initials="CO" userId="S::coldham@anchorqea.com::e9b03065-b838-4218-a68e-08a156544b48" providerId="AD"/>
  <p188:author id="{BCC9184F-FE9A-B1FF-2096-F8BB9BF5D5FC}" name="Toni Salvador" initials="TS" userId="S::tsalvador@anchorqea.com::45e86dbd-4b08-4b93-b7f0-ed7a44a94f1f" providerId="AD"/>
  <p188:author id="{EB4A0068-9F52-F801-8362-D9C423E76C65}" name="Lee Freeland" initials="LF" userId="S::lfreeland@anchorqea.com::9e4d0517-53ca-4bc5-8315-a60c66c4bc7f" providerId="AD"/>
  <p188:author id="{6C5B256C-CE93-BE42-61BB-A7F4DBFDC96A}" name="Ken Mayo" initials="KM" userId="S::kmayo@anchorqea.com::c9c6fa35-144c-4ee5-afe1-672e1d270e91" providerId="AD"/>
  <p188:author id="{82634576-693C-C434-88CB-97C9EE21E147}" name="Schuchardt, Dave" initials="SD" userId="S::dave.schuchardt_seattle.gov#ext#@anchorqea.onmicrosoft.com::d3907b35-0ad5-4db8-92e0-e049538294c6" providerId="AD"/>
  <p188:author id="{D2E7097A-B231-B7CC-F12B-77240F68F9EE}" name="Craig Hanson" initials="CH" userId="S::craigh_windwardenv.com#ext#@anchorqea.onmicrosoft.com::754139e8-5659-466c-8aa1-0b17a97af7d8" providerId="AD"/>
  <p188:author id="{5036907C-C62F-9159-80EF-139601F53A4E}" name="Rosalie Daggett" initials="RD" userId="S::rdaggett@anchorqea.com::b7970409-3f4b-4adb-8e89-5d01b332417e" providerId="AD"/>
  <p188:author id="{A9770C7F-C112-62A1-B6EC-B1D9AEC0A185}" name="Sydnee Knox" initials="SK" userId="S::sknox@anchorqea.com::f2d94736-b2f7-46e5-a0cc-9b30dfa67a90" providerId="AD"/>
  <p188:author id="{F788B0A1-E5CB-471C-79CC-E641B495CFAF}" name="Stern, Jeff" initials="JS" userId="S::Jeff.Stern@kingcounty.gov::0ec5ca8d-ea4f-42e8-ac1a-28cf88e69f88" providerId="AD"/>
  <p188:author id="{B4A4B5B8-FBD6-61EC-2370-08A189A4FE0E}" name="Katy Gross" initials="KG" userId="S::kgross@anchorqea.com::90fd0b44-7de4-4bcf-969d-9a780dce8c74" providerId="AD"/>
  <p188:author id="{ACC6A3C4-4813-445B-A506-5BD9FE81E6D6}" name="Terri Scheumann" initials="TS" userId="Terri Scheumann" providerId="None"/>
  <p188:author id="{E70266CD-DAF3-2A50-D2B9-53EFF965D1EC}" name="Tessa M. Dennis" initials="TMD" userId="Tessa M. Dennis" providerId="None"/>
  <p188:author id="{0EBBDCD2-49F6-67E6-9CE9-EF6504F925D2}" name="John Laplante" initials="JL" userId="S::jlaplante@anchorqea.com::217548c7-6ed9-4e46-a3f4-e0a984b34ece" providerId="AD"/>
  <p188:author id="{59C7FBE4-A195-EF8E-E85C-4BDA82C4F469}" name="Amy Corp" initials="AC" userId="S::acorp@anchorqea.com::09f8d76a-6eff-40ab-9759-ce06bb9156c5" providerId="AD"/>
  <p188:author id="{0414EEEF-6C2F-B294-DFAC-6DA8DA285E3B}" name="Williston, Debra" initials="DW" userId="S::Debra.Williston@kingcounty.gov::9c36c935-83ff-42b0-86cf-74ddeee188e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dnee Knox" initials="SK" lastIdx="127" clrIdx="0">
    <p:extLst>
      <p:ext uri="{19B8F6BF-5375-455C-9EA6-DF929625EA0E}">
        <p15:presenceInfo xmlns:p15="http://schemas.microsoft.com/office/powerpoint/2012/main" userId="S-1-5-21-1295742510-17848028-1660491571-41863" providerId="AD"/>
      </p:ext>
    </p:extLst>
  </p:cmAuthor>
  <p:cmAuthor id="2" name="Betsy Yanasak" initials="BY" lastIdx="3" clrIdx="1">
    <p:extLst>
      <p:ext uri="{19B8F6BF-5375-455C-9EA6-DF929625EA0E}">
        <p15:presenceInfo xmlns:p15="http://schemas.microsoft.com/office/powerpoint/2012/main" userId="S-1-5-21-1295742510-17848028-1660491571-1094" providerId="AD"/>
      </p:ext>
    </p:extLst>
  </p:cmAuthor>
  <p:cmAuthor id="3" name="Rebecca Gardner" initials="RG" lastIdx="19" clrIdx="2">
    <p:extLst>
      <p:ext uri="{19B8F6BF-5375-455C-9EA6-DF929625EA0E}">
        <p15:presenceInfo xmlns:p15="http://schemas.microsoft.com/office/powerpoint/2012/main" userId="S-1-5-21-1295742510-17848028-1660491571-8384" providerId="AD"/>
      </p:ext>
    </p:extLst>
  </p:cmAuthor>
  <p:cmAuthor id="4" name="Ram K. Mohan" initials="RKM" lastIdx="4" clrIdx="3">
    <p:extLst>
      <p:ext uri="{19B8F6BF-5375-455C-9EA6-DF929625EA0E}">
        <p15:presenceInfo xmlns:p15="http://schemas.microsoft.com/office/powerpoint/2012/main" userId="Ram K. Mohan" providerId="None"/>
      </p:ext>
    </p:extLst>
  </p:cmAuthor>
  <p:cmAuthor id="5" name="Paul LaRosa" initials="PL" lastIdx="8" clrIdx="4">
    <p:extLst>
      <p:ext uri="{19B8F6BF-5375-455C-9EA6-DF929625EA0E}">
        <p15:presenceInfo xmlns:p15="http://schemas.microsoft.com/office/powerpoint/2012/main" userId="S::plarosa@anchorqea.com::bf926916-bd16-4f79-8894-6fefbd384580" providerId="AD"/>
      </p:ext>
    </p:extLst>
  </p:cmAuthor>
  <p:cmAuthor id="6" name="Hannah Garrison" initials="HG" lastIdx="36" clrIdx="5">
    <p:extLst>
      <p:ext uri="{19B8F6BF-5375-455C-9EA6-DF929625EA0E}">
        <p15:presenceInfo xmlns:p15="http://schemas.microsoft.com/office/powerpoint/2012/main" userId="S-1-5-21-1295742510-17848028-1660491571-30286" providerId="AD"/>
      </p:ext>
    </p:extLst>
  </p:cmAuthor>
  <p:cmAuthor id="7" name="Hans Adomeit" initials="HA" lastIdx="60" clrIdx="6">
    <p:extLst>
      <p:ext uri="{19B8F6BF-5375-455C-9EA6-DF929625EA0E}">
        <p15:presenceInfo xmlns:p15="http://schemas.microsoft.com/office/powerpoint/2012/main" userId="Hans Adomeit" providerId="None"/>
      </p:ext>
    </p:extLst>
  </p:cmAuthor>
  <p:cmAuthor id="8" name="Ally Chopic" initials="AC" lastIdx="33" clrIdx="7">
    <p:extLst>
      <p:ext uri="{19B8F6BF-5375-455C-9EA6-DF929625EA0E}">
        <p15:presenceInfo xmlns:p15="http://schemas.microsoft.com/office/powerpoint/2012/main" userId="S::achopic@anchorqea.com::b5d6bd82-def9-4887-b488-56b27aca6898" providerId="AD"/>
      </p:ext>
    </p:extLst>
  </p:cmAuthor>
  <p:cmAuthor id="9" name="Erin Hryciw" initials="EH" lastIdx="4" clrIdx="8">
    <p:extLst>
      <p:ext uri="{19B8F6BF-5375-455C-9EA6-DF929625EA0E}">
        <p15:presenceInfo xmlns:p15="http://schemas.microsoft.com/office/powerpoint/2012/main" userId="S::ehryciw@anchorqea.com::a723e2cb-e427-4209-9949-b7d59e947e19" providerId="AD"/>
      </p:ext>
    </p:extLst>
  </p:cmAuthor>
  <p:cmAuthor id="10" name="Sarah Becker" initials="SB" lastIdx="47" clrIdx="9">
    <p:extLst>
      <p:ext uri="{19B8F6BF-5375-455C-9EA6-DF929625EA0E}">
        <p15:presenceInfo xmlns:p15="http://schemas.microsoft.com/office/powerpoint/2012/main" userId="S::sbecker@anchorqea.com::bec27f7f-4a08-4805-aaad-894299599017" providerId="AD"/>
      </p:ext>
    </p:extLst>
  </p:cmAuthor>
  <p:cmAuthor id="11" name="Jennifer Holsinger" initials="JH" lastIdx="2" clrIdx="10">
    <p:extLst>
      <p:ext uri="{19B8F6BF-5375-455C-9EA6-DF929625EA0E}">
        <p15:presenceInfo xmlns:p15="http://schemas.microsoft.com/office/powerpoint/2012/main" userId="S::jholsinger@anchorqea.com::c092f541-fff4-4780-8cd0-675d22bdae3b" providerId="AD"/>
      </p:ext>
    </p:extLst>
  </p:cmAuthor>
  <p:cmAuthor id="12" name="Terri Scheumann" initials="TS" lastIdx="24" clrIdx="11">
    <p:extLst>
      <p:ext uri="{19B8F6BF-5375-455C-9EA6-DF929625EA0E}">
        <p15:presenceInfo xmlns:p15="http://schemas.microsoft.com/office/powerpoint/2012/main" userId="Terri Scheumann" providerId="None"/>
      </p:ext>
    </p:extLst>
  </p:cmAuthor>
  <p:cmAuthor id="13" name="Rosalie Daggett" initials="RD" lastIdx="1" clrIdx="12">
    <p:extLst>
      <p:ext uri="{19B8F6BF-5375-455C-9EA6-DF929625EA0E}">
        <p15:presenceInfo xmlns:p15="http://schemas.microsoft.com/office/powerpoint/2012/main" userId="S::rdaggett@anchorqea.com::b7970409-3f4b-4adb-8e89-5d01b33241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5A"/>
    <a:srgbClr val="E8E8E8"/>
    <a:srgbClr val="1F1D1E"/>
    <a:srgbClr val="E0E7E7"/>
    <a:srgbClr val="4698A2"/>
    <a:srgbClr val="7CC0B7"/>
    <a:srgbClr val="3D7E76"/>
    <a:srgbClr val="F3CC54"/>
    <a:srgbClr val="FFFFFF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667DE6-3553-4A55-B4E4-219D2EE0661D}" v="1" dt="2025-01-20T22:56:22.1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handoutMaster" Target="handoutMasters/handoutMaster1.xml"/><Relationship Id="rId43" Type="http://schemas.microsoft.com/office/2018/10/relationships/authors" Target="author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y Gross" userId="90fd0b44-7de4-4bcf-969d-9a780dce8c74" providerId="ADAL" clId="{7F667DE6-3553-4A55-B4E4-219D2EE0661D}"/>
    <pc:docChg chg="undo redo custSel modSld">
      <pc:chgData name="Katy Gross" userId="90fd0b44-7de4-4bcf-969d-9a780dce8c74" providerId="ADAL" clId="{7F667DE6-3553-4A55-B4E4-219D2EE0661D}" dt="2025-01-20T23:27:48.096" v="522" actId="255"/>
      <pc:docMkLst>
        <pc:docMk/>
      </pc:docMkLst>
      <pc:sldChg chg="modNotesTx">
        <pc:chgData name="Katy Gross" userId="90fd0b44-7de4-4bcf-969d-9a780dce8c74" providerId="ADAL" clId="{7F667DE6-3553-4A55-B4E4-219D2EE0661D}" dt="2025-01-20T22:55:07.981" v="251" actId="6549"/>
        <pc:sldMkLst>
          <pc:docMk/>
          <pc:sldMk cId="3874580225" sldId="257"/>
        </pc:sldMkLst>
      </pc:sldChg>
      <pc:sldChg chg="modSp mod modNotesTx">
        <pc:chgData name="Katy Gross" userId="90fd0b44-7de4-4bcf-969d-9a780dce8c74" providerId="ADAL" clId="{7F667DE6-3553-4A55-B4E4-219D2EE0661D}" dt="2025-01-20T23:27:48.096" v="522" actId="255"/>
        <pc:sldMkLst>
          <pc:docMk/>
          <pc:sldMk cId="2374883161" sldId="262"/>
        </pc:sldMkLst>
        <pc:spChg chg="mod">
          <ac:chgData name="Katy Gross" userId="90fd0b44-7de4-4bcf-969d-9a780dce8c74" providerId="ADAL" clId="{7F667DE6-3553-4A55-B4E4-219D2EE0661D}" dt="2025-01-20T22:47:16.148" v="230" actId="20577"/>
          <ac:spMkLst>
            <pc:docMk/>
            <pc:sldMk cId="2374883161" sldId="262"/>
            <ac:spMk id="12" creationId="{F492C724-15FE-0953-4C9D-AAAC33318253}"/>
          </ac:spMkLst>
        </pc:spChg>
        <pc:spChg chg="mod">
          <ac:chgData name="Katy Gross" userId="90fd0b44-7de4-4bcf-969d-9a780dce8c74" providerId="ADAL" clId="{7F667DE6-3553-4A55-B4E4-219D2EE0661D}" dt="2025-01-20T23:27:48.096" v="522" actId="255"/>
          <ac:spMkLst>
            <pc:docMk/>
            <pc:sldMk cId="2374883161" sldId="262"/>
            <ac:spMk id="13" creationId="{17BFA6A8-6E6E-3112-059F-92A0085787CE}"/>
          </ac:spMkLst>
        </pc:spChg>
      </pc:sldChg>
      <pc:sldChg chg="modNotesTx">
        <pc:chgData name="Katy Gross" userId="90fd0b44-7de4-4bcf-969d-9a780dce8c74" providerId="ADAL" clId="{7F667DE6-3553-4A55-B4E4-219D2EE0661D}" dt="2025-01-20T22:56:00.815" v="270" actId="6549"/>
        <pc:sldMkLst>
          <pc:docMk/>
          <pc:sldMk cId="883418480" sldId="266"/>
        </pc:sldMkLst>
      </pc:sldChg>
      <pc:sldChg chg="modNotesTx">
        <pc:chgData name="Katy Gross" userId="90fd0b44-7de4-4bcf-969d-9a780dce8c74" providerId="ADAL" clId="{7F667DE6-3553-4A55-B4E4-219D2EE0661D}" dt="2025-01-20T22:55:28.730" v="256" actId="6549"/>
        <pc:sldMkLst>
          <pc:docMk/>
          <pc:sldMk cId="1810412047" sldId="807"/>
        </pc:sldMkLst>
      </pc:sldChg>
      <pc:sldChg chg="modNotesTx">
        <pc:chgData name="Katy Gross" userId="90fd0b44-7de4-4bcf-969d-9a780dce8c74" providerId="ADAL" clId="{7F667DE6-3553-4A55-B4E4-219D2EE0661D}" dt="2025-01-20T22:55:30.481" v="257" actId="6549"/>
        <pc:sldMkLst>
          <pc:docMk/>
          <pc:sldMk cId="884294850" sldId="808"/>
        </pc:sldMkLst>
      </pc:sldChg>
      <pc:sldChg chg="modNotesTx">
        <pc:chgData name="Katy Gross" userId="90fd0b44-7de4-4bcf-969d-9a780dce8c74" providerId="ADAL" clId="{7F667DE6-3553-4A55-B4E4-219D2EE0661D}" dt="2025-01-20T22:55:32.276" v="258" actId="6549"/>
        <pc:sldMkLst>
          <pc:docMk/>
          <pc:sldMk cId="3124782619" sldId="809"/>
        </pc:sldMkLst>
      </pc:sldChg>
      <pc:sldChg chg="modNotesTx">
        <pc:chgData name="Katy Gross" userId="90fd0b44-7de4-4bcf-969d-9a780dce8c74" providerId="ADAL" clId="{7F667DE6-3553-4A55-B4E4-219D2EE0661D}" dt="2025-01-20T22:55:34.081" v="259" actId="6549"/>
        <pc:sldMkLst>
          <pc:docMk/>
          <pc:sldMk cId="1207539153" sldId="810"/>
        </pc:sldMkLst>
      </pc:sldChg>
      <pc:sldChg chg="modNotesTx">
        <pc:chgData name="Katy Gross" userId="90fd0b44-7de4-4bcf-969d-9a780dce8c74" providerId="ADAL" clId="{7F667DE6-3553-4A55-B4E4-219D2EE0661D}" dt="2025-01-20T22:55:14.620" v="252" actId="6549"/>
        <pc:sldMkLst>
          <pc:docMk/>
          <pc:sldMk cId="3787338319" sldId="836"/>
        </pc:sldMkLst>
      </pc:sldChg>
      <pc:sldChg chg="modNotesTx">
        <pc:chgData name="Katy Gross" userId="90fd0b44-7de4-4bcf-969d-9a780dce8c74" providerId="ADAL" clId="{7F667DE6-3553-4A55-B4E4-219D2EE0661D}" dt="2025-01-20T22:55:26.515" v="255" actId="6549"/>
        <pc:sldMkLst>
          <pc:docMk/>
          <pc:sldMk cId="2305444764" sldId="848"/>
        </pc:sldMkLst>
      </pc:sldChg>
      <pc:sldChg chg="modNotesTx">
        <pc:chgData name="Katy Gross" userId="90fd0b44-7de4-4bcf-969d-9a780dce8c74" providerId="ADAL" clId="{7F667DE6-3553-4A55-B4E4-219D2EE0661D}" dt="2025-01-20T22:55:23.612" v="254" actId="6549"/>
        <pc:sldMkLst>
          <pc:docMk/>
          <pc:sldMk cId="1685919446" sldId="850"/>
        </pc:sldMkLst>
      </pc:sldChg>
      <pc:sldChg chg="modNotesTx">
        <pc:chgData name="Katy Gross" userId="90fd0b44-7de4-4bcf-969d-9a780dce8c74" providerId="ADAL" clId="{7F667DE6-3553-4A55-B4E4-219D2EE0661D}" dt="2025-01-20T22:55:36.445" v="260" actId="6549"/>
        <pc:sldMkLst>
          <pc:docMk/>
          <pc:sldMk cId="1911273085" sldId="851"/>
        </pc:sldMkLst>
      </pc:sldChg>
      <pc:sldChg chg="modNotesTx">
        <pc:chgData name="Katy Gross" userId="90fd0b44-7de4-4bcf-969d-9a780dce8c74" providerId="ADAL" clId="{7F667DE6-3553-4A55-B4E4-219D2EE0661D}" dt="2025-01-20T22:55:42.668" v="263" actId="6549"/>
        <pc:sldMkLst>
          <pc:docMk/>
          <pc:sldMk cId="1995867511" sldId="853"/>
        </pc:sldMkLst>
      </pc:sldChg>
      <pc:sldChg chg="modNotesTx">
        <pc:chgData name="Katy Gross" userId="90fd0b44-7de4-4bcf-969d-9a780dce8c74" providerId="ADAL" clId="{7F667DE6-3553-4A55-B4E4-219D2EE0661D}" dt="2025-01-20T22:55:47.573" v="264" actId="6549"/>
        <pc:sldMkLst>
          <pc:docMk/>
          <pc:sldMk cId="4273527499" sldId="854"/>
        </pc:sldMkLst>
      </pc:sldChg>
      <pc:sldChg chg="modNotesTx">
        <pc:chgData name="Katy Gross" userId="90fd0b44-7de4-4bcf-969d-9a780dce8c74" providerId="ADAL" clId="{7F667DE6-3553-4A55-B4E4-219D2EE0661D}" dt="2025-01-20T22:55:50.003" v="265" actId="6549"/>
        <pc:sldMkLst>
          <pc:docMk/>
          <pc:sldMk cId="2047865899" sldId="855"/>
        </pc:sldMkLst>
      </pc:sldChg>
      <pc:sldChg chg="modNotesTx">
        <pc:chgData name="Katy Gross" userId="90fd0b44-7de4-4bcf-969d-9a780dce8c74" providerId="ADAL" clId="{7F667DE6-3553-4A55-B4E4-219D2EE0661D}" dt="2025-01-20T22:55:53.013" v="267" actId="6549"/>
        <pc:sldMkLst>
          <pc:docMk/>
          <pc:sldMk cId="4173002558" sldId="856"/>
        </pc:sldMkLst>
      </pc:sldChg>
      <pc:sldChg chg="modSp mod modNotesTx">
        <pc:chgData name="Katy Gross" userId="90fd0b44-7de4-4bcf-969d-9a780dce8c74" providerId="ADAL" clId="{7F667DE6-3553-4A55-B4E4-219D2EE0661D}" dt="2025-01-20T23:24:31.075" v="517" actId="20577"/>
        <pc:sldMkLst>
          <pc:docMk/>
          <pc:sldMk cId="2711566077" sldId="857"/>
        </pc:sldMkLst>
        <pc:spChg chg="mod">
          <ac:chgData name="Katy Gross" userId="90fd0b44-7de4-4bcf-969d-9a780dce8c74" providerId="ADAL" clId="{7F667DE6-3553-4A55-B4E4-219D2EE0661D}" dt="2025-01-20T23:24:31.075" v="517" actId="20577"/>
          <ac:spMkLst>
            <pc:docMk/>
            <pc:sldMk cId="2711566077" sldId="857"/>
            <ac:spMk id="3" creationId="{E8BFA6C7-8B55-30EB-B44E-6314BAAC13BC}"/>
          </ac:spMkLst>
        </pc:spChg>
      </pc:sldChg>
      <pc:sldChg chg="modNotesTx">
        <pc:chgData name="Katy Gross" userId="90fd0b44-7de4-4bcf-969d-9a780dce8c74" providerId="ADAL" clId="{7F667DE6-3553-4A55-B4E4-219D2EE0661D}" dt="2025-01-20T22:55:55.480" v="268" actId="6549"/>
        <pc:sldMkLst>
          <pc:docMk/>
          <pc:sldMk cId="3820518169" sldId="859"/>
        </pc:sldMkLst>
      </pc:sldChg>
      <pc:sldChg chg="modNotesTx">
        <pc:chgData name="Katy Gross" userId="90fd0b44-7de4-4bcf-969d-9a780dce8c74" providerId="ADAL" clId="{7F667DE6-3553-4A55-B4E4-219D2EE0661D}" dt="2025-01-20T22:55:38.375" v="261" actId="6549"/>
        <pc:sldMkLst>
          <pc:docMk/>
          <pc:sldMk cId="1133131010" sldId="860"/>
        </pc:sldMkLst>
      </pc:sldChg>
      <pc:sldChg chg="modSp mod">
        <pc:chgData name="Katy Gross" userId="90fd0b44-7de4-4bcf-969d-9a780dce8c74" providerId="ADAL" clId="{7F667DE6-3553-4A55-B4E4-219D2EE0661D}" dt="2025-01-20T19:49:54.695" v="1" actId="403"/>
        <pc:sldMkLst>
          <pc:docMk/>
          <pc:sldMk cId="3297865312" sldId="862"/>
        </pc:sldMkLst>
        <pc:spChg chg="mod">
          <ac:chgData name="Katy Gross" userId="90fd0b44-7de4-4bcf-969d-9a780dce8c74" providerId="ADAL" clId="{7F667DE6-3553-4A55-B4E4-219D2EE0661D}" dt="2025-01-20T19:49:54.695" v="1" actId="403"/>
          <ac:spMkLst>
            <pc:docMk/>
            <pc:sldMk cId="3297865312" sldId="862"/>
            <ac:spMk id="2" creationId="{ADCD171B-F2D4-193F-E820-359F0394A861}"/>
          </ac:spMkLst>
        </pc:spChg>
      </pc:sldChg>
      <pc:sldChg chg="modSp mod modNotesTx">
        <pc:chgData name="Katy Gross" userId="90fd0b44-7de4-4bcf-969d-9a780dce8c74" providerId="ADAL" clId="{7F667DE6-3553-4A55-B4E4-219D2EE0661D}" dt="2025-01-20T22:55:40.787" v="262" actId="6549"/>
        <pc:sldMkLst>
          <pc:docMk/>
          <pc:sldMk cId="957176313" sldId="863"/>
        </pc:sldMkLst>
        <pc:spChg chg="mod">
          <ac:chgData name="Katy Gross" userId="90fd0b44-7de4-4bcf-969d-9a780dce8c74" providerId="ADAL" clId="{7F667DE6-3553-4A55-B4E4-219D2EE0661D}" dt="2025-01-20T19:50:03.324" v="3" actId="403"/>
          <ac:spMkLst>
            <pc:docMk/>
            <pc:sldMk cId="957176313" sldId="863"/>
            <ac:spMk id="2" creationId="{15DDAEF2-339D-1AE5-CA64-42C637D58F6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54" y="8754111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090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80988" y="698500"/>
            <a:ext cx="7572376" cy="4260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0" rIns="93161" bIns="465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2094" y="5035550"/>
            <a:ext cx="5686213" cy="3486150"/>
          </a:xfrm>
          <a:prstGeom prst="rect">
            <a:avLst/>
          </a:prstGeom>
        </p:spPr>
        <p:txBody>
          <a:bodyPr vert="horz" lIns="93161" tIns="46580" rIns="93161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4" y="8754111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488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79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704850"/>
            <a:ext cx="7645401" cy="4302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19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704850"/>
            <a:ext cx="7645401" cy="4302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22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-17145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602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877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63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73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83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96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271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16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05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293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0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22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704850"/>
            <a:ext cx="7645401" cy="4302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587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704850"/>
            <a:ext cx="7645401" cy="4302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92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74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16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600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704850"/>
            <a:ext cx="7645401" cy="4302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221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1463" y="704850"/>
            <a:ext cx="7645401" cy="4302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0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4F56FCE-ABD2-4693-B1C1-9184B079C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57400"/>
            <a:ext cx="10972800" cy="288036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4800" cap="none" spc="0" baseline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  <a:t>Title of Presentation: </a:t>
            </a:r>
            <a:b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  <a:t>Example of Three-Line Title Page Showing Collaborator Logo Placement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815E33-4003-4AC2-B2AA-82043B8192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56814" y="5712321"/>
            <a:ext cx="1828800" cy="5029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b="1"/>
            </a:lvl1pPr>
          </a:lstStyle>
          <a:p>
            <a:r>
              <a:rPr lang="en-US" dirty="0"/>
              <a:t>Click to Insert White PNG/Vector Collaborator Logo Here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01635C4-99F9-9722-076B-360C9AB2B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5303520"/>
            <a:ext cx="5486400" cy="9144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Presented by: First Last, Credentials, Company</a:t>
            </a:r>
            <a:br>
              <a:rPr lang="en-US"/>
            </a:br>
            <a:r>
              <a:rPr lang="en-US"/>
              <a:t>Collaborators: First Last, Credentials, Company</a:t>
            </a:r>
          </a:p>
        </p:txBody>
      </p:sp>
      <p:pic>
        <p:nvPicPr>
          <p:cNvPr id="2" name="Picture 1" descr="Anchor QEA Logo">
            <a:extLst>
              <a:ext uri="{FF2B5EF4-FFF2-40B4-BE49-F238E27FC236}">
                <a16:creationId xmlns:a16="http://schemas.microsoft.com/office/drawing/2014/main" id="{46748611-7E04-2D93-90DE-DE7FD31D7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360" y="5715000"/>
            <a:ext cx="1828800" cy="5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6202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447800"/>
            <a:ext cx="10972798" cy="4267200"/>
          </a:xfrm>
        </p:spPr>
        <p:txBody>
          <a:bodyPr rIns="0" numCol="1" spcCol="45720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07486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challenge</a:t>
            </a:r>
            <a:endParaRPr lang="en-US" dirty="0">
              <a:latin typeface="+mj-lt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A04245E-57EC-ADBE-8171-DD6912F99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181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41046FF-9C35-58AF-1747-EDFCE03A7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315991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8" y="2057400"/>
            <a:ext cx="10972165" cy="3673990"/>
          </a:xfrm>
          <a:prstGeom prst="rect">
            <a:avLst/>
          </a:prstGeom>
        </p:spPr>
        <p:txBody>
          <a:bodyPr rIns="0"/>
          <a:lstStyle>
            <a:lvl1pPr>
              <a:defRPr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B6FB9BB-0DBA-3089-6471-721D1493D6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138425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0F8AC7-6C24-4E4B-739B-73BCAA07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5C08D24-FA43-F133-8626-0247CC38C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B771CBF-ACBD-CF77-74E2-48B27614EE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377941100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4C2632D-012E-E87B-AFEB-F14A0F278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9AB089-2E18-3D10-014D-1C38453B0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29174025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9F2E0C2-2CCE-9917-A226-1DC65262D7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2741A-6773-F444-6457-C4B4AF482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291878591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4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F266DE8-8961-FEAF-58C4-66D1D1AD8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2370516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 dirty="0">
              <a:latin typeface="+mj-lt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051B5B5-DCF9-012B-B8D2-BF2823786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426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Line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2A1C82C-24C8-B44D-24C5-01E9FB5E46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6125745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066A5E-6F74-1326-F446-97EE82BBF5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Project Background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275095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8" y="2057400"/>
            <a:ext cx="10972165" cy="3673990"/>
          </a:xfrm>
          <a:prstGeom prst="rect">
            <a:avLst/>
          </a:prstGeom>
        </p:spPr>
        <p:txBody>
          <a:bodyPr rIns="0"/>
          <a:lstStyle>
            <a:lvl1pPr>
              <a:defRPr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FB0F866-08B7-CAF4-D4C2-F324F1C50B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4616496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thods &amp; Approach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Method/Point/Icon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C2F2C-9D48-FE41-0E22-E8BB67223B87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C0197D-0F1F-54EE-29C1-DAAD9AE3FD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13123885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&amp;Approach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705E066-6C79-D292-41A2-B08DED65F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39F86BF1-AE09-B757-40D8-8930F6FC88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710CC20-922A-13DC-5FA6-10AF5D542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2202282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6B673-B966-B055-F282-9742C2E0C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262977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19AB5A-97C8-64D8-D906-078F1731F7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02659829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B9B9F68-ABA8-3B6A-D45C-45E0F1019B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DBA8C0D-B1D1-DA70-CCD2-4D0BC440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817755646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4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6D369DF-E822-C66B-374E-9B3EDF0A27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08153897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447800"/>
            <a:ext cx="10972798" cy="4267200"/>
          </a:xfrm>
        </p:spPr>
        <p:txBody>
          <a:bodyPr rIns="0" numCol="1" spcCol="45720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392646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624013"/>
            <a:ext cx="10972800" cy="13620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 b="0" cap="none" baseline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156" y="2995613"/>
            <a:ext cx="10972800" cy="150018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>
              <a:buNone/>
              <a:defRPr sz="2800" cap="none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4C5EC7-EDF8-4133-8530-096E671FD19A}"/>
              </a:ext>
            </a:extLst>
          </p:cNvPr>
          <p:cNvSpPr/>
          <p:nvPr userDrawn="1"/>
        </p:nvSpPr>
        <p:spPr>
          <a:xfrm>
            <a:off x="457200" y="6019800"/>
            <a:ext cx="838200" cy="53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534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 dirty="0">
              <a:latin typeface="+mj-lt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0B03B5A-A9A8-A0F2-33E9-D12CC04C7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67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Line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996DCBB-AB67-0121-2017-BE7892AD4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03495917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E89A147-3859-BA18-0490-EF6D30865E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6304400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D57B4-AD39-513A-F58D-6EB89AE1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B8ECE3D-FBFC-C078-237E-457047ED9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59019601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Lesson Learned/Point/Icon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C2F2C-9D48-FE41-0E22-E8BB67223B87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69CEB25-DF5A-C59F-7CD6-49E432269D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9611375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A33D757-EDE5-612B-9047-140CE8472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262977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DA88CFC-C455-1609-0C55-7C3CC0624D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90B5106-8657-1214-ACA3-D349FDB2E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7107040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9AAC1-FEA5-7C28-B019-254A1A08A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90A286C-E4C4-160F-C74C-E449CF8ECA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241701456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7B95F6D-2311-2F3E-5F22-86BF6E5711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7A760C-B193-07C2-CE6E-CAEBCD81E2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41416308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5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8C069C1-65CB-D4D0-74D0-0E1EAD09ED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9402808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ject Backgroun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EB986-FD6D-A336-597E-EDF339C9FBDC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accent1"/>
                </a:solidFill>
                <a:latin typeface="+mj-lt"/>
                <a:ea typeface="+mn-lt"/>
                <a:cs typeface="Segoe UI Light"/>
              </a:rPr>
              <a:t>Contact</a:t>
            </a:r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ABDE5-F0BA-4168-4FD7-53B7F0027F3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88545" y="158908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QR code (virtual business card)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05E5414-CFBF-1C73-C3B8-7E9D72D1ED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360" y="158908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Headshot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CB3836-64A0-F134-5530-7AC1A14BF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2730" y="1589086"/>
            <a:ext cx="3463290" cy="1305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DAEAC14-DD47-5BA4-72C7-0C4FA0FBF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2730" y="3362968"/>
            <a:ext cx="3463290" cy="951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EC77595-D83F-E0FD-A07A-44B664FD7E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2730" y="4407877"/>
            <a:ext cx="3463290" cy="838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Additional contact info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B88110-516B-9B9B-B3BF-5E43AF44DBC7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7154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16BB6C-D033-4020-B4E4-F9FFA87AD87E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accent1"/>
                </a:solidFill>
                <a:latin typeface="+mj-lt"/>
                <a:ea typeface="+mn-lt"/>
                <a:cs typeface="Segoe UI Light"/>
              </a:rPr>
              <a:t>References</a:t>
            </a:r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4729A7-D453-52B8-B685-1A57D57469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360" y="1395662"/>
            <a:ext cx="5262976" cy="4246855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/>
              <a:t>Click to add references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2F8A7D5-4EB0-EC2C-8D99-557811A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4666" y="1395662"/>
            <a:ext cx="5244688" cy="4246855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sz="2000"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/>
              <a:t>Click to add references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F8005-0E6E-6192-140A-E31690639FFC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5392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cinity Map or Full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1F1D1E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5A5A5A"/>
                </a:solidFill>
              </a:defRPr>
            </a:lvl1pPr>
          </a:lstStyle>
          <a:p>
            <a:r>
              <a:rPr lang="en-US" dirty="0"/>
              <a:t>Click to insert vicinity map or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5FF5C-A03A-44A9-8230-3B61B5FE65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486400"/>
            <a:ext cx="5486400" cy="914400"/>
          </a:xfrm>
        </p:spPr>
        <p:txBody>
          <a:bodyPr anchor="b" anchorCtr="0"/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51889629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1EED116-9C90-732A-AA71-3A6A37D3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70B950D-A2AF-C2E0-974F-E44B7C9B1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73260206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2136" y="2057400"/>
            <a:ext cx="5166360" cy="3931919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65C02E-03F1-A11B-B728-17290DD1C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9F475E3-794F-169F-3FDD-CC6EB7E6E9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BE77FD0-B5CC-5948-21E2-58A2BF53C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075863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8A1F-5B48-8573-E99D-11D799FAB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750CCB7-968D-9F84-AA3B-71B55D657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3314820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C6B64D-DA9B-9587-3EF6-D04DCA4F3A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48C214-BD33-E523-9456-997205A18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8891291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5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A8155DB-5DCC-2939-88CF-945238BA09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7447632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513944-5072-3EBA-2C91-5B54F87FB59B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Battelle 2025 Sediments conference</a:t>
            </a:r>
            <a:endParaRPr lang="en-US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88F3E-7A72-7F06-C4E2-33CEA93941F0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 cap="none" spc="0" baseline="0">
          <a:solidFill>
            <a:schemeClr val="bg1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6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Myriad Pro" pitchFamily="34" charset="0"/>
        <a:buChar char="–"/>
        <a:defRPr sz="22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300"/>
        </a:spcAft>
        <a:buFont typeface="Myriad Pro" pitchFamily="34" charset="0"/>
        <a:buChar char="›"/>
        <a:defRPr sz="18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»"/>
        <a:defRPr sz="18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Project Background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296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60" r:id="rId2"/>
    <p:sldLayoutId id="2147483801" r:id="rId3"/>
    <p:sldLayoutId id="2147483761" r:id="rId4"/>
    <p:sldLayoutId id="2147483764" r:id="rId5"/>
    <p:sldLayoutId id="2147483797" r:id="rId6"/>
    <p:sldLayoutId id="2147483763" r:id="rId7"/>
    <p:sldLayoutId id="2147483792" r:id="rId8"/>
    <p:sldLayoutId id="2147483802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Challenge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867706A-1909-88AF-E149-7614AD7F5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813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5" r:id="rId4"/>
    <p:sldLayoutId id="2147483798" r:id="rId5"/>
    <p:sldLayoutId id="2147483784" r:id="rId6"/>
    <p:sldLayoutId id="2147483793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BDB616-F4CF-0100-729A-223A45695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345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73" r:id="rId2"/>
    <p:sldLayoutId id="2147483774" r:id="rId3"/>
    <p:sldLayoutId id="2147483775" r:id="rId4"/>
    <p:sldLayoutId id="2147483786" r:id="rId5"/>
    <p:sldLayoutId id="2147483799" r:id="rId6"/>
    <p:sldLayoutId id="2147483777" r:id="rId7"/>
    <p:sldLayoutId id="2147483794" r:id="rId8"/>
    <p:sldLayoutId id="2147483803" r:id="rId9"/>
    <p:sldLayoutId id="2147483805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 dirty="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26ABAC-8BDB-1147-150B-60A8F0669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6499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67" r:id="rId2"/>
    <p:sldLayoutId id="2147483768" r:id="rId3"/>
    <p:sldLayoutId id="2147483771" r:id="rId4"/>
    <p:sldLayoutId id="2147483787" r:id="rId5"/>
    <p:sldLayoutId id="2147483800" r:id="rId6"/>
    <p:sldLayoutId id="2147483770" r:id="rId7"/>
    <p:sldLayoutId id="2147483795" r:id="rId8"/>
    <p:sldLayoutId id="2147483788" r:id="rId9"/>
    <p:sldLayoutId id="2147483796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270823F-8C11-EB1B-0512-15A7428D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812302"/>
            <a:ext cx="10972800" cy="2880360"/>
          </a:xfrm>
        </p:spPr>
        <p:txBody>
          <a:bodyPr/>
          <a:lstStyle/>
          <a:p>
            <a:r>
              <a:rPr lang="en-US" dirty="0"/>
              <a:t>Integrating Geostatistical Interpolation Methods and Site Conditions to Define Remedial Action Areas for the Lower Duwamish Waterway Upper Reach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AC2328-33D1-31ED-18AD-85CE5F067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360" y="5687536"/>
            <a:ext cx="5646301" cy="914400"/>
          </a:xfrm>
        </p:spPr>
        <p:txBody>
          <a:bodyPr/>
          <a:lstStyle/>
          <a:p>
            <a:r>
              <a:rPr lang="en-US" dirty="0"/>
              <a:t>Presented by: Katy Gross, PE, Anchor QEA</a:t>
            </a:r>
          </a:p>
          <a:p>
            <a:r>
              <a:rPr lang="en-US" sz="1200" dirty="0"/>
              <a:t>Collaborators:  John Laplante and Tom Wang, Anchor QEA </a:t>
            </a:r>
          </a:p>
          <a:p>
            <a:r>
              <a:rPr lang="en-US" sz="1200" dirty="0"/>
              <a:t>Craig Hanson, Windward Environmental, LLC</a:t>
            </a:r>
          </a:p>
          <a:p>
            <a:r>
              <a:rPr lang="en-US" sz="1200" dirty="0"/>
              <a:t>Jeff Stern and Debra Williston, King County </a:t>
            </a:r>
          </a:p>
          <a:p>
            <a:r>
              <a:rPr lang="en-US" sz="1200" dirty="0"/>
              <a:t>Allison Crowley; Pete Rude; and Dave Schuchardt, City of Seattle</a:t>
            </a:r>
          </a:p>
          <a:p>
            <a:r>
              <a:rPr lang="en-US" sz="1200" dirty="0"/>
              <a:t>Joe Flaherty and Ken Nogeire, Boeing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8F09E-624B-7208-0160-0AC91CC27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7621" y="5680075"/>
            <a:ext cx="3801165" cy="53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8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C20F3-15E7-4BAA-9902-463DB3CB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215495"/>
            <a:ext cx="11428837" cy="685800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/>
              <a:t> Subsurface PCB Indicator Probability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536FF-31B8-4B76-9786-C043E81FDDF7}"/>
              </a:ext>
            </a:extLst>
          </p:cNvPr>
          <p:cNvSpPr txBox="1"/>
          <p:nvPr/>
        </p:nvSpPr>
        <p:spPr>
          <a:xfrm rot="20864252">
            <a:off x="4083044" y="573885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 a t e r f r o n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34ED8-CD8D-4BD1-A91F-46CD123DAD56}"/>
              </a:ext>
            </a:extLst>
          </p:cNvPr>
          <p:cNvSpPr txBox="1"/>
          <p:nvPr/>
        </p:nvSpPr>
        <p:spPr>
          <a:xfrm rot="20999660">
            <a:off x="7202193" y="523205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 a r 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689A7A-5127-494D-8E1E-7FC95B979D23}"/>
              </a:ext>
            </a:extLst>
          </p:cNvPr>
          <p:cNvSpPr txBox="1"/>
          <p:nvPr/>
        </p:nvSpPr>
        <p:spPr>
          <a:xfrm>
            <a:off x="6556766" y="3025205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Tar-Like </a:t>
            </a:r>
          </a:p>
          <a:p>
            <a:r>
              <a:rPr lang="en-US" sz="1100" dirty="0">
                <a:solidFill>
                  <a:schemeClr val="bg1"/>
                </a:solidFill>
              </a:rPr>
              <a:t>Material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769DDC-57D5-B518-080F-D5341AC9C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2982"/>
            <a:ext cx="12191999" cy="54864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C75B8-44B2-EBA7-4CD6-A289C279D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6688"/>
            <a:ext cx="12191997" cy="548639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3101BF-1888-0044-DE87-A3DF9C9A669C}"/>
              </a:ext>
            </a:extLst>
          </p:cNvPr>
          <p:cNvSpPr/>
          <p:nvPr/>
        </p:nvSpPr>
        <p:spPr>
          <a:xfrm>
            <a:off x="8794983" y="174436"/>
            <a:ext cx="3231822" cy="1612416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E653BF-53C5-E0DD-1696-8B419B5EDDC9}"/>
              </a:ext>
            </a:extLst>
          </p:cNvPr>
          <p:cNvSpPr txBox="1"/>
          <p:nvPr/>
        </p:nvSpPr>
        <p:spPr>
          <a:xfrm>
            <a:off x="8911256" y="216351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RAL Exceedance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Probability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89B1C6-5871-4BBA-FB09-D9920B5B5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95" y="739570"/>
            <a:ext cx="1335251" cy="912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82A1D1-4981-8FC9-8ECD-02F5C0E98C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603" y="500688"/>
            <a:ext cx="1286347" cy="11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94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C20F3-15E7-4BAA-9902-463DB3CB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215495"/>
            <a:ext cx="11428837" cy="685800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/>
              <a:t> Combined PCB Indicator Probability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536FF-31B8-4B76-9786-C043E81FDDF7}"/>
              </a:ext>
            </a:extLst>
          </p:cNvPr>
          <p:cNvSpPr txBox="1"/>
          <p:nvPr/>
        </p:nvSpPr>
        <p:spPr>
          <a:xfrm rot="20864252">
            <a:off x="4083044" y="573885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 a t e r f r o n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34ED8-CD8D-4BD1-A91F-46CD123DAD56}"/>
              </a:ext>
            </a:extLst>
          </p:cNvPr>
          <p:cNvSpPr txBox="1"/>
          <p:nvPr/>
        </p:nvSpPr>
        <p:spPr>
          <a:xfrm rot="20999660">
            <a:off x="7202193" y="523205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 a r 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689A7A-5127-494D-8E1E-7FC95B979D23}"/>
              </a:ext>
            </a:extLst>
          </p:cNvPr>
          <p:cNvSpPr txBox="1"/>
          <p:nvPr/>
        </p:nvSpPr>
        <p:spPr>
          <a:xfrm>
            <a:off x="6556766" y="3025205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Tar-Like </a:t>
            </a:r>
          </a:p>
          <a:p>
            <a:r>
              <a:rPr lang="en-US" sz="1100" dirty="0">
                <a:solidFill>
                  <a:schemeClr val="bg1"/>
                </a:solidFill>
              </a:rPr>
              <a:t>Material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769DDC-57D5-B518-080F-D5341AC9C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2982"/>
            <a:ext cx="12191999" cy="54864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D5E0F4-DB32-2AAC-989B-B32748A5D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949334"/>
            <a:ext cx="12191995" cy="5486398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3101BF-1888-0044-DE87-A3DF9C9A669C}"/>
              </a:ext>
            </a:extLst>
          </p:cNvPr>
          <p:cNvSpPr/>
          <p:nvPr/>
        </p:nvSpPr>
        <p:spPr>
          <a:xfrm>
            <a:off x="8794983" y="174436"/>
            <a:ext cx="3231822" cy="1612416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89B1C6-5871-4BBA-FB09-D9920B5B5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95" y="739570"/>
            <a:ext cx="1335251" cy="912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82A1D1-4981-8FC9-8ECD-02F5C0E98C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603" y="500688"/>
            <a:ext cx="1286347" cy="1164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CFA09-CC5D-5A43-550F-E8F364A33D28}"/>
              </a:ext>
            </a:extLst>
          </p:cNvPr>
          <p:cNvSpPr txBox="1"/>
          <p:nvPr/>
        </p:nvSpPr>
        <p:spPr>
          <a:xfrm>
            <a:off x="8911256" y="216351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RAL Exceedance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312478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C20F3-15E7-4BAA-9902-463DB3CB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89" y="215495"/>
            <a:ext cx="11428837" cy="685800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/>
              <a:t> Combined PCBs + Other COCs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536FF-31B8-4B76-9786-C043E81FDDF7}"/>
              </a:ext>
            </a:extLst>
          </p:cNvPr>
          <p:cNvSpPr txBox="1"/>
          <p:nvPr/>
        </p:nvSpPr>
        <p:spPr>
          <a:xfrm rot="20864252">
            <a:off x="4083044" y="573885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 a t e r f r o n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34ED8-CD8D-4BD1-A91F-46CD123DAD56}"/>
              </a:ext>
            </a:extLst>
          </p:cNvPr>
          <p:cNvSpPr txBox="1"/>
          <p:nvPr/>
        </p:nvSpPr>
        <p:spPr>
          <a:xfrm rot="20999660">
            <a:off x="7202193" y="523205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 a r 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689A7A-5127-494D-8E1E-7FC95B979D23}"/>
              </a:ext>
            </a:extLst>
          </p:cNvPr>
          <p:cNvSpPr txBox="1"/>
          <p:nvPr/>
        </p:nvSpPr>
        <p:spPr>
          <a:xfrm>
            <a:off x="6556766" y="3025205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Tar-Like </a:t>
            </a:r>
          </a:p>
          <a:p>
            <a:r>
              <a:rPr lang="en-US" sz="1100" dirty="0">
                <a:solidFill>
                  <a:schemeClr val="bg1"/>
                </a:solidFill>
              </a:rPr>
              <a:t>Material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769DDC-57D5-B518-080F-D5341AC9C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2982"/>
            <a:ext cx="12191999" cy="54864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92FF1-94EE-D849-CA5F-0068E4300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2952"/>
            <a:ext cx="12183955" cy="54827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1475FD-0609-E601-D828-B417F94E05A8}"/>
              </a:ext>
            </a:extLst>
          </p:cNvPr>
          <p:cNvSpPr/>
          <p:nvPr/>
        </p:nvSpPr>
        <p:spPr>
          <a:xfrm>
            <a:off x="8794983" y="174436"/>
            <a:ext cx="3231822" cy="1612416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E653BF-53C5-E0DD-1696-8B419B5EDDC9}"/>
              </a:ext>
            </a:extLst>
          </p:cNvPr>
          <p:cNvSpPr txBox="1"/>
          <p:nvPr/>
        </p:nvSpPr>
        <p:spPr>
          <a:xfrm>
            <a:off x="8915400" y="216351"/>
            <a:ext cx="1880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RAL Exceedance Areas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5E3A92-6116-E418-AD0F-56FF967D745F}"/>
              </a:ext>
            </a:extLst>
          </p:cNvPr>
          <p:cNvSpPr/>
          <p:nvPr/>
        </p:nvSpPr>
        <p:spPr>
          <a:xfrm>
            <a:off x="9007596" y="678384"/>
            <a:ext cx="397869" cy="280061"/>
          </a:xfrm>
          <a:prstGeom prst="rect">
            <a:avLst/>
          </a:prstGeom>
          <a:solidFill>
            <a:srgbClr val="FF7C80"/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E4C70F-DF20-135C-7B53-BEC52383A3DC}"/>
              </a:ext>
            </a:extLst>
          </p:cNvPr>
          <p:cNvSpPr txBox="1"/>
          <p:nvPr/>
        </p:nvSpPr>
        <p:spPr>
          <a:xfrm>
            <a:off x="9516570" y="594464"/>
            <a:ext cx="2278444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PCBs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(50% Indicator Probability)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Other COCs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(Thiessen Polygons</a:t>
            </a:r>
            <a:r>
              <a:rPr lang="en-US" sz="1400" dirty="0">
                <a:solidFill>
                  <a:srgbClr val="5A5A5A"/>
                </a:solidFill>
                <a:latin typeface="+mj-lt"/>
              </a:rPr>
              <a:t>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AD0428-B988-43E3-3C73-AFE25490A149}"/>
              </a:ext>
            </a:extLst>
          </p:cNvPr>
          <p:cNvSpPr/>
          <p:nvPr/>
        </p:nvSpPr>
        <p:spPr>
          <a:xfrm>
            <a:off x="9007596" y="1214690"/>
            <a:ext cx="397869" cy="280061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3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7B7B48-D014-BF8A-21B0-854B74F2D6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648" y="2057400"/>
            <a:ext cx="10972165" cy="3673990"/>
          </a:xfrm>
        </p:spPr>
        <p:txBody>
          <a:bodyPr/>
          <a:lstStyle/>
          <a:p>
            <a:r>
              <a:rPr lang="en-US" dirty="0"/>
              <a:t>Data collected in three PDI phases to refine geostatistical interpolation after each phase and better identify data gaps to inform subsequent data phases</a:t>
            </a:r>
          </a:p>
          <a:p>
            <a:pPr lvl="1"/>
            <a:r>
              <a:rPr lang="en-US" dirty="0"/>
              <a:t>Phase I: Define horizontal extents</a:t>
            </a:r>
          </a:p>
          <a:p>
            <a:pPr lvl="1"/>
            <a:r>
              <a:rPr lang="en-US" dirty="0"/>
              <a:t>Phase II: Refine horizontal extents, vertical data collection, and engineering data</a:t>
            </a:r>
          </a:p>
          <a:p>
            <a:pPr lvl="1"/>
            <a:r>
              <a:rPr lang="en-US" dirty="0"/>
              <a:t>Phase III: Address design data gaps and increase confidence level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3FDAD-3239-F885-5FD6-11480D1C2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10972800" cy="685800"/>
          </a:xfrm>
        </p:spPr>
        <p:txBody>
          <a:bodyPr/>
          <a:lstStyle/>
          <a:p>
            <a:r>
              <a:rPr lang="en-US" sz="3600" dirty="0"/>
              <a:t>Phased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911273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0E35AF-87EB-E8CA-BA95-933DCC79C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59" y="0"/>
            <a:ext cx="10121081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1DE09EB-0520-F33E-7D8B-AE9044999F4B}"/>
              </a:ext>
            </a:extLst>
          </p:cNvPr>
          <p:cNvSpPr/>
          <p:nvPr/>
        </p:nvSpPr>
        <p:spPr>
          <a:xfrm>
            <a:off x="8713282" y="1159747"/>
            <a:ext cx="271305" cy="27130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43BC4F-A0ED-B35F-04FC-90C1AC9FE3D1}"/>
              </a:ext>
            </a:extLst>
          </p:cNvPr>
          <p:cNvSpPr/>
          <p:nvPr/>
        </p:nvSpPr>
        <p:spPr>
          <a:xfrm>
            <a:off x="8870751" y="3083797"/>
            <a:ext cx="271305" cy="271305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792C8C-F3E4-83D8-AB3A-9CA332A30220}"/>
              </a:ext>
            </a:extLst>
          </p:cNvPr>
          <p:cNvSpPr/>
          <p:nvPr/>
        </p:nvSpPr>
        <p:spPr>
          <a:xfrm>
            <a:off x="8848934" y="3602911"/>
            <a:ext cx="271305" cy="271305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05ED4D-CB78-2731-E875-B1921F742F2E}"/>
              </a:ext>
            </a:extLst>
          </p:cNvPr>
          <p:cNvSpPr/>
          <p:nvPr/>
        </p:nvSpPr>
        <p:spPr>
          <a:xfrm>
            <a:off x="8821487" y="4141623"/>
            <a:ext cx="271305" cy="271305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08268C-50FB-A3DA-2B3C-6EE63E69BBA4}"/>
              </a:ext>
            </a:extLst>
          </p:cNvPr>
          <p:cNvSpPr/>
          <p:nvPr/>
        </p:nvSpPr>
        <p:spPr>
          <a:xfrm>
            <a:off x="8746462" y="6323196"/>
            <a:ext cx="271305" cy="271305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E91CB8-7FDC-8550-B406-0867CFEE1358}"/>
              </a:ext>
            </a:extLst>
          </p:cNvPr>
          <p:cNvSpPr/>
          <p:nvPr/>
        </p:nvSpPr>
        <p:spPr>
          <a:xfrm>
            <a:off x="542925" y="476250"/>
            <a:ext cx="492534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31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67737-10DF-5027-A6E5-A69BEB296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DDAEF2-339D-1AE5-CA64-42C637D58F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</p:spPr>
        <p:txBody>
          <a:bodyPr/>
          <a:lstStyle/>
          <a:p>
            <a:r>
              <a:rPr lang="en-US" sz="4800" dirty="0"/>
              <a:t>Engineering Considerations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76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0088A3-31E8-03CD-E284-B1E66E228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Remedial Action Area Development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DB898-3199-BFAC-570D-333CDFC67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478024"/>
            <a:ext cx="5598696" cy="3167743"/>
          </a:xfrm>
        </p:spPr>
        <p:txBody>
          <a:bodyPr/>
          <a:lstStyle/>
          <a:p>
            <a:r>
              <a:rPr lang="en-US" dirty="0"/>
              <a:t>Geometry</a:t>
            </a:r>
          </a:p>
          <a:p>
            <a:r>
              <a:rPr lang="en-US" dirty="0"/>
              <a:t>Site physical conditions</a:t>
            </a:r>
          </a:p>
          <a:p>
            <a:r>
              <a:rPr lang="en-US" dirty="0"/>
              <a:t>Operational and administrative considerations</a:t>
            </a:r>
          </a:p>
          <a:p>
            <a:r>
              <a:rPr lang="en-US" dirty="0"/>
              <a:t>Review of data interpolation uncertainty</a:t>
            </a:r>
          </a:p>
          <a:p>
            <a:r>
              <a:rPr lang="en-US" dirty="0"/>
              <a:t>Constructability and recontamination risk minimization</a:t>
            </a:r>
          </a:p>
          <a:p>
            <a:endParaRPr lang="en-US" dirty="0"/>
          </a:p>
        </p:txBody>
      </p:sp>
      <p:pic>
        <p:nvPicPr>
          <p:cNvPr id="6" name="Picture 5" descr="Aerial view of a city&#10;&#10;Description automatically generated">
            <a:extLst>
              <a:ext uri="{FF2B5EF4-FFF2-40B4-BE49-F238E27FC236}">
                <a16:creationId xmlns:a16="http://schemas.microsoft.com/office/drawing/2014/main" id="{3D259C27-AB50-57F0-70C1-B223A91DC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6" t="28772" r="37925" b="33801"/>
          <a:stretch/>
        </p:blipFill>
        <p:spPr>
          <a:xfrm>
            <a:off x="6791324" y="0"/>
            <a:ext cx="5400675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4871F60-429B-5C8C-1D08-38D4D800A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47397">
            <a:off x="7476664" y="198412"/>
            <a:ext cx="4354033" cy="64461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4DEA43-9CBD-C117-3C8B-CE5E33E6655D}"/>
              </a:ext>
            </a:extLst>
          </p:cNvPr>
          <p:cNvSpPr/>
          <p:nvPr/>
        </p:nvSpPr>
        <p:spPr>
          <a:xfrm>
            <a:off x="7287951" y="255183"/>
            <a:ext cx="740619" cy="51036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6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84B035-3C30-9E41-5897-A45ADD0D6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478" b="2"/>
          <a:stretch/>
        </p:blipFill>
        <p:spPr>
          <a:xfrm>
            <a:off x="6431280" y="2057400"/>
            <a:ext cx="5166360" cy="3931919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09DE10-4CCD-4384-9F22-61BB526FF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10984992" cy="6858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Development of RAAs: Site Conditions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6B479-14B4-74A2-9026-08DDA873D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</p:spPr>
        <p:txBody>
          <a:bodyPr>
            <a:normAutofit/>
          </a:bodyPr>
          <a:lstStyle/>
          <a:p>
            <a:r>
              <a:rPr lang="en-US" dirty="0"/>
              <a:t>Geotechnical stability</a:t>
            </a:r>
          </a:p>
          <a:p>
            <a:r>
              <a:rPr lang="en-US" dirty="0"/>
              <a:t>Offsets from structures, utilities</a:t>
            </a:r>
          </a:p>
          <a:p>
            <a:r>
              <a:rPr lang="en-US" dirty="0"/>
              <a:t>Historical dredging</a:t>
            </a:r>
          </a:p>
          <a:p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376DC9E-0DBF-3E26-CB7E-0A6CD8BBE3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1280" y="6160272"/>
            <a:ext cx="5157216" cy="198408"/>
          </a:xfrm>
        </p:spPr>
        <p:txBody>
          <a:bodyPr/>
          <a:lstStyle/>
          <a:p>
            <a:r>
              <a:rPr lang="en-US" dirty="0"/>
              <a:t>Historical dredging bathymetry data from 1958 dredging event by USACE</a:t>
            </a:r>
          </a:p>
        </p:txBody>
      </p:sp>
    </p:spTree>
    <p:extLst>
      <p:ext uri="{BB962C8B-B14F-4D97-AF65-F5344CB8AC3E}">
        <p14:creationId xmlns:p14="http://schemas.microsoft.com/office/powerpoint/2010/main" val="4273527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a river&#10;&#10;Description automatically generated">
            <a:extLst>
              <a:ext uri="{FF2B5EF4-FFF2-40B4-BE49-F238E27FC236}">
                <a16:creationId xmlns:a16="http://schemas.microsoft.com/office/drawing/2014/main" id="{FE8A9026-EC85-AB60-1249-0AF397292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2" r="1" b="4085"/>
          <a:stretch/>
        </p:blipFill>
        <p:spPr>
          <a:xfrm>
            <a:off x="612775" y="2243621"/>
            <a:ext cx="4770120" cy="3713987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D502114-AED8-6228-8085-390D4976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10975848" cy="6858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Development of RAAs: Operational/Administrative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FB83E70-36A0-9ACB-77FA-D18714BE78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6128882"/>
            <a:ext cx="5157787" cy="198438"/>
          </a:xfrm>
        </p:spPr>
        <p:txBody>
          <a:bodyPr/>
          <a:lstStyle/>
          <a:p>
            <a:r>
              <a:rPr lang="en-US" dirty="0"/>
              <a:t>Cross section with dredge prism compared to early action area dredging as-built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073E331-FE19-7239-6CFB-548E585CB7EC}"/>
              </a:ext>
            </a:extLst>
          </p:cNvPr>
          <p:cNvSpPr txBox="1">
            <a:spLocks/>
          </p:cNvSpPr>
          <p:nvPr/>
        </p:nvSpPr>
        <p:spPr>
          <a:xfrm>
            <a:off x="557513" y="1726767"/>
            <a:ext cx="10674096" cy="516854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6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EAAs, Ecology-Led Upland Cleanups, Habitat Areas, ROD Requirements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52C49F-0CED-1594-D2A1-139361D15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561" y="2243621"/>
            <a:ext cx="5962761" cy="388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65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47C0BF-3FF5-7B9F-D641-17107646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1"/>
            <a:ext cx="4603164" cy="1866339"/>
          </a:xfrm>
        </p:spPr>
        <p:txBody>
          <a:bodyPr/>
          <a:lstStyle/>
          <a:p>
            <a:r>
              <a:rPr lang="en-US" sz="3600" dirty="0"/>
              <a:t>Development of RAAs: Interpolation Uncertainty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386EF-A0A0-B76D-A21E-99D085D53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352" y="1078991"/>
            <a:ext cx="6096000" cy="539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0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3ED91A-C822-8FFA-589C-CF3743815B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993EAC-5A46-CE2D-F029-A1CDAB54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Project Area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3D6F5D-96AC-F0B7-220A-77D1EBC51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</p:spPr>
        <p:txBody>
          <a:bodyPr/>
          <a:lstStyle/>
          <a:p>
            <a:r>
              <a:rPr lang="en-US" dirty="0"/>
              <a:t>Superfund Site in Seattle, Washington</a:t>
            </a:r>
          </a:p>
          <a:p>
            <a:r>
              <a:rPr lang="en-US" dirty="0"/>
              <a:t>5-mile-long channelized waterway</a:t>
            </a:r>
          </a:p>
          <a:p>
            <a:r>
              <a:rPr lang="en-US" dirty="0"/>
              <a:t>Designed and constructed by upper, middle, and lower reaches</a:t>
            </a:r>
          </a:p>
          <a:p>
            <a:r>
              <a:rPr lang="en-US" dirty="0"/>
              <a:t>Upper Reach from river miles 3.0 to 5.0 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C68EAB8-7095-5082-3D50-58646FCC19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45" y="160"/>
            <a:ext cx="6040055" cy="685800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686705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47C0BF-3FF5-7B9F-D641-17107646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078991"/>
            <a:ext cx="4140260" cy="2511231"/>
          </a:xfrm>
        </p:spPr>
        <p:txBody>
          <a:bodyPr/>
          <a:lstStyle/>
          <a:p>
            <a:r>
              <a:rPr lang="en-US" sz="3600" dirty="0"/>
              <a:t>Development of RAAs: Constructability and Recontamination Risk Minimization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2833E3-BEA3-BB73-E9BE-FDA98F71FE29}"/>
              </a:ext>
            </a:extLst>
          </p:cNvPr>
          <p:cNvGrpSpPr>
            <a:grpSpLocks noChangeAspect="1"/>
          </p:cNvGrpSpPr>
          <p:nvPr/>
        </p:nvGrpSpPr>
        <p:grpSpPr>
          <a:xfrm>
            <a:off x="4752907" y="1233214"/>
            <a:ext cx="7439093" cy="5128217"/>
            <a:chOff x="4530852" y="609600"/>
            <a:chExt cx="8559628" cy="590067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E800AA0-E4AB-FA09-6E4E-9A6B14718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0852" y="609600"/>
              <a:ext cx="8559628" cy="590067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081B97-F5C0-E3A7-6735-3F0ACD122767}"/>
                </a:ext>
              </a:extLst>
            </p:cNvPr>
            <p:cNvGrpSpPr/>
            <p:nvPr/>
          </p:nvGrpSpPr>
          <p:grpSpPr>
            <a:xfrm>
              <a:off x="7467599" y="1258145"/>
              <a:ext cx="3824319" cy="1341516"/>
              <a:chOff x="3381153" y="466019"/>
              <a:chExt cx="3824319" cy="1341516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00A9CD0-5489-A7DE-59A2-60573369FBB6}"/>
                  </a:ext>
                </a:extLst>
              </p:cNvPr>
              <p:cNvSpPr/>
              <p:nvPr/>
            </p:nvSpPr>
            <p:spPr>
              <a:xfrm>
                <a:off x="3381153" y="956930"/>
                <a:ext cx="1041991" cy="850605"/>
              </a:xfrm>
              <a:custGeom>
                <a:avLst/>
                <a:gdLst>
                  <a:gd name="connsiteX0" fmla="*/ 1041991 w 1041991"/>
                  <a:gd name="connsiteY0" fmla="*/ 0 h 850605"/>
                  <a:gd name="connsiteX1" fmla="*/ 499731 w 1041991"/>
                  <a:gd name="connsiteY1" fmla="*/ 0 h 850605"/>
                  <a:gd name="connsiteX2" fmla="*/ 0 w 1041991"/>
                  <a:gd name="connsiteY2" fmla="*/ 850605 h 85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1991" h="850605">
                    <a:moveTo>
                      <a:pt x="1041991" y="0"/>
                    </a:moveTo>
                    <a:lnTo>
                      <a:pt x="499731" y="0"/>
                    </a:lnTo>
                    <a:lnTo>
                      <a:pt x="0" y="850605"/>
                    </a:lnTo>
                  </a:path>
                </a:pathLst>
              </a:custGeom>
              <a:noFill/>
              <a:ln w="28575">
                <a:solidFill>
                  <a:schemeClr val="tx1">
                    <a:lumMod val="50000"/>
                  </a:schemeClr>
                </a:solidFill>
                <a:tailEnd type="oval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73D660E-7718-83EC-3477-C878B9E60504}"/>
                  </a:ext>
                </a:extLst>
              </p:cNvPr>
              <p:cNvSpPr/>
              <p:nvPr/>
            </p:nvSpPr>
            <p:spPr>
              <a:xfrm>
                <a:off x="4419600" y="466019"/>
                <a:ext cx="2785872" cy="973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ysClr val="windowText" lastClr="000000"/>
                    </a:solidFill>
                  </a:rPr>
                  <a:t>Area A: </a:t>
                </a:r>
                <a:r>
                  <a:rPr lang="en-US" dirty="0">
                    <a:solidFill>
                      <a:sysClr val="windowText" lastClr="000000"/>
                    </a:solidFill>
                  </a:rPr>
                  <a:t>Required Dredge Elevation –21.5’ MLLW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FDBFEAE-8D82-97C2-D6B8-19C539B6B9E8}"/>
                </a:ext>
              </a:extLst>
            </p:cNvPr>
            <p:cNvGrpSpPr/>
            <p:nvPr/>
          </p:nvGrpSpPr>
          <p:grpSpPr>
            <a:xfrm>
              <a:off x="8773885" y="2379921"/>
              <a:ext cx="3308387" cy="981740"/>
              <a:chOff x="6335485" y="2379921"/>
              <a:chExt cx="3308387" cy="98174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C76AB96-3744-A0FC-E658-7124D6D9E43E}"/>
                  </a:ext>
                </a:extLst>
              </p:cNvPr>
              <p:cNvSpPr/>
              <p:nvPr/>
            </p:nvSpPr>
            <p:spPr>
              <a:xfrm>
                <a:off x="6335485" y="2866655"/>
                <a:ext cx="650105" cy="495006"/>
              </a:xfrm>
              <a:custGeom>
                <a:avLst/>
                <a:gdLst>
                  <a:gd name="connsiteX0" fmla="*/ 1041991 w 1041991"/>
                  <a:gd name="connsiteY0" fmla="*/ 0 h 850605"/>
                  <a:gd name="connsiteX1" fmla="*/ 499731 w 1041991"/>
                  <a:gd name="connsiteY1" fmla="*/ 0 h 850605"/>
                  <a:gd name="connsiteX2" fmla="*/ 0 w 1041991"/>
                  <a:gd name="connsiteY2" fmla="*/ 850605 h 85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1991" h="850605">
                    <a:moveTo>
                      <a:pt x="1041991" y="0"/>
                    </a:moveTo>
                    <a:lnTo>
                      <a:pt x="499731" y="0"/>
                    </a:lnTo>
                    <a:lnTo>
                      <a:pt x="0" y="850605"/>
                    </a:lnTo>
                  </a:path>
                </a:pathLst>
              </a:custGeom>
              <a:noFill/>
              <a:ln w="28575">
                <a:solidFill>
                  <a:schemeClr val="tx1">
                    <a:lumMod val="50000"/>
                  </a:schemeClr>
                </a:solidFill>
                <a:tailEnd type="oval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C802FD8-C0FF-0F7A-ACF8-BA8C0F8E729A}"/>
                  </a:ext>
                </a:extLst>
              </p:cNvPr>
              <p:cNvSpPr/>
              <p:nvPr/>
            </p:nvSpPr>
            <p:spPr>
              <a:xfrm>
                <a:off x="6858000" y="2379921"/>
                <a:ext cx="2785872" cy="9734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ysClr val="windowText" lastClr="000000"/>
                    </a:solidFill>
                  </a:rPr>
                  <a:t>Area C: </a:t>
                </a:r>
                <a:r>
                  <a:rPr lang="en-US" dirty="0">
                    <a:solidFill>
                      <a:sysClr val="windowText" lastClr="000000"/>
                    </a:solidFill>
                  </a:rPr>
                  <a:t>Required Dredge Elevation –21.0’ MLLW</a:t>
                </a:r>
              </a:p>
            </p:txBody>
          </p: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BC26D47-CA28-8773-8ED6-90E26447B717}"/>
                </a:ext>
              </a:extLst>
            </p:cNvPr>
            <p:cNvSpPr/>
            <p:nvPr/>
          </p:nvSpPr>
          <p:spPr>
            <a:xfrm rot="10800000">
              <a:off x="8626498" y="4922961"/>
              <a:ext cx="533400" cy="765320"/>
            </a:xfrm>
            <a:custGeom>
              <a:avLst/>
              <a:gdLst>
                <a:gd name="connsiteX0" fmla="*/ 1041991 w 1041991"/>
                <a:gd name="connsiteY0" fmla="*/ 0 h 850605"/>
                <a:gd name="connsiteX1" fmla="*/ 499731 w 1041991"/>
                <a:gd name="connsiteY1" fmla="*/ 0 h 850605"/>
                <a:gd name="connsiteX2" fmla="*/ 0 w 1041991"/>
                <a:gd name="connsiteY2" fmla="*/ 850605 h 85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1991" h="850605">
                  <a:moveTo>
                    <a:pt x="1041991" y="0"/>
                  </a:moveTo>
                  <a:lnTo>
                    <a:pt x="499731" y="0"/>
                  </a:lnTo>
                  <a:lnTo>
                    <a:pt x="0" y="850605"/>
                  </a:lnTo>
                </a:path>
              </a:pathLst>
            </a:custGeom>
            <a:noFill/>
            <a:ln w="28575">
              <a:solidFill>
                <a:schemeClr val="tx1">
                  <a:lumMod val="50000"/>
                </a:schemeClr>
              </a:solidFill>
              <a:tailEnd type="oval" w="med" len="med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75A6A6-9E5D-F632-376F-3238801F8610}"/>
                </a:ext>
              </a:extLst>
            </p:cNvPr>
            <p:cNvSpPr/>
            <p:nvPr/>
          </p:nvSpPr>
          <p:spPr>
            <a:xfrm>
              <a:off x="5999122" y="5130842"/>
              <a:ext cx="2627376" cy="964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</a:rPr>
                <a:t>Area D: </a:t>
              </a:r>
              <a:r>
                <a:rPr lang="en-US" dirty="0">
                  <a:solidFill>
                    <a:sysClr val="windowText" lastClr="000000"/>
                  </a:solidFill>
                </a:rPr>
                <a:t>Required Dredge Elevation –23.0’ MLLW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FC19EF-A1A9-3364-2DD8-6445CCAF0073}"/>
                </a:ext>
              </a:extLst>
            </p:cNvPr>
            <p:cNvGrpSpPr/>
            <p:nvPr/>
          </p:nvGrpSpPr>
          <p:grpSpPr>
            <a:xfrm>
              <a:off x="5114543" y="3798718"/>
              <a:ext cx="3087625" cy="1148315"/>
              <a:chOff x="1179575" y="3733798"/>
              <a:chExt cx="3087625" cy="1148315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A106A66-19E6-AD5E-9698-AD448C7896AD}"/>
                  </a:ext>
                </a:extLst>
              </p:cNvPr>
              <p:cNvSpPr/>
              <p:nvPr/>
            </p:nvSpPr>
            <p:spPr>
              <a:xfrm rot="10800000">
                <a:off x="3806952" y="3733798"/>
                <a:ext cx="460248" cy="725780"/>
              </a:xfrm>
              <a:custGeom>
                <a:avLst/>
                <a:gdLst>
                  <a:gd name="connsiteX0" fmla="*/ 1041991 w 1041991"/>
                  <a:gd name="connsiteY0" fmla="*/ 0 h 850605"/>
                  <a:gd name="connsiteX1" fmla="*/ 499731 w 1041991"/>
                  <a:gd name="connsiteY1" fmla="*/ 0 h 850605"/>
                  <a:gd name="connsiteX2" fmla="*/ 0 w 1041991"/>
                  <a:gd name="connsiteY2" fmla="*/ 850605 h 85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1991" h="850605">
                    <a:moveTo>
                      <a:pt x="1041991" y="0"/>
                    </a:moveTo>
                    <a:lnTo>
                      <a:pt x="499731" y="0"/>
                    </a:lnTo>
                    <a:lnTo>
                      <a:pt x="0" y="850605"/>
                    </a:lnTo>
                  </a:path>
                </a:pathLst>
              </a:custGeom>
              <a:noFill/>
              <a:ln w="28575">
                <a:solidFill>
                  <a:schemeClr val="tx1">
                    <a:lumMod val="50000"/>
                  </a:schemeClr>
                </a:solidFill>
                <a:tailEnd type="oval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3E58A0-396D-3D7C-D95D-0E07666C2433}"/>
                  </a:ext>
                </a:extLst>
              </p:cNvPr>
              <p:cNvSpPr/>
              <p:nvPr/>
            </p:nvSpPr>
            <p:spPr>
              <a:xfrm>
                <a:off x="1179575" y="3917607"/>
                <a:ext cx="2627375" cy="9645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ysClr val="windowText" lastClr="000000"/>
                    </a:solidFill>
                  </a:rPr>
                  <a:t>Area B: </a:t>
                </a:r>
                <a:r>
                  <a:rPr lang="en-US" dirty="0">
                    <a:solidFill>
                      <a:sysClr val="windowText" lastClr="000000"/>
                    </a:solidFill>
                  </a:rPr>
                  <a:t>Required Dredge Elevation –22.0’ MLLW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D907DE-68F4-F72C-0C67-D3B099AB0D0F}"/>
                </a:ext>
              </a:extLst>
            </p:cNvPr>
            <p:cNvGrpSpPr/>
            <p:nvPr/>
          </p:nvGrpSpPr>
          <p:grpSpPr>
            <a:xfrm>
              <a:off x="4741948" y="2174354"/>
              <a:ext cx="2207494" cy="671205"/>
              <a:chOff x="3583483" y="2593702"/>
              <a:chExt cx="3116791" cy="1128847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5DB088C-9259-A57D-EDBC-206AF7160CD0}"/>
                  </a:ext>
                </a:extLst>
              </p:cNvPr>
              <p:cNvSpPr/>
              <p:nvPr/>
            </p:nvSpPr>
            <p:spPr>
              <a:xfrm flipH="1">
                <a:off x="6385509" y="3217852"/>
                <a:ext cx="314765" cy="161665"/>
              </a:xfrm>
              <a:custGeom>
                <a:avLst/>
                <a:gdLst>
                  <a:gd name="connsiteX0" fmla="*/ 1041991 w 1041991"/>
                  <a:gd name="connsiteY0" fmla="*/ 0 h 850605"/>
                  <a:gd name="connsiteX1" fmla="*/ 499731 w 1041991"/>
                  <a:gd name="connsiteY1" fmla="*/ 0 h 850605"/>
                  <a:gd name="connsiteX2" fmla="*/ 0 w 1041991"/>
                  <a:gd name="connsiteY2" fmla="*/ 850605 h 85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1991" h="850605">
                    <a:moveTo>
                      <a:pt x="1041991" y="0"/>
                    </a:moveTo>
                    <a:lnTo>
                      <a:pt x="499731" y="0"/>
                    </a:lnTo>
                    <a:lnTo>
                      <a:pt x="0" y="850605"/>
                    </a:lnTo>
                  </a:path>
                </a:pathLst>
              </a:custGeom>
              <a:noFill/>
              <a:ln w="28575">
                <a:solidFill>
                  <a:schemeClr val="tx1">
                    <a:lumMod val="50000"/>
                  </a:schemeClr>
                </a:solidFill>
                <a:tailEnd type="oval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A60E032-9ABE-3320-8BA1-ADF33DB514FA}"/>
                  </a:ext>
                </a:extLst>
              </p:cNvPr>
              <p:cNvSpPr/>
              <p:nvPr/>
            </p:nvSpPr>
            <p:spPr>
              <a:xfrm>
                <a:off x="3583483" y="2593702"/>
                <a:ext cx="2802026" cy="11288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Dredge Sideslope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0518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river&#10;&#10;Description automatically generated">
            <a:extLst>
              <a:ext uri="{FF2B5EF4-FFF2-40B4-BE49-F238E27FC236}">
                <a16:creationId xmlns:a16="http://schemas.microsoft.com/office/drawing/2014/main" id="{25E42B78-1D2B-C1AC-82FC-D5924C4F4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95" y="0"/>
            <a:ext cx="5297805" cy="68580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FA6C7-8B55-30EB-B44E-6314BAAC1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63721"/>
            <a:ext cx="6060708" cy="4451279"/>
          </a:xfrm>
        </p:spPr>
        <p:txBody>
          <a:bodyPr vert="horz" lIns="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Geostatistical interpolation is a powerful tool that can be integrated with phased PDI data collection and traditional engineering design considerations to manage uncertainty </a:t>
            </a:r>
          </a:p>
          <a:p>
            <a:pPr>
              <a:lnSpc>
                <a:spcPct val="90000"/>
              </a:lnSpc>
            </a:pPr>
            <a:r>
              <a:rPr lang="en-US" dirty="0"/>
              <a:t>Interpolation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Areas with RAL exceedances = 7.6 acres</a:t>
            </a:r>
          </a:p>
          <a:p>
            <a:pPr>
              <a:lnSpc>
                <a:spcPct val="90000"/>
              </a:lnSpc>
            </a:pPr>
            <a:r>
              <a:rPr lang="en-US" dirty="0"/>
              <a:t>Engineering considerations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Remedial Action Areas = 15.1 acres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66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C82B1-3032-A69B-9B09-7A9A5CD61D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3326004"/>
            <a:ext cx="10058400" cy="2388996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2" name="Picture 4" descr="Project Library – Lower Duwamish Waterway Group">
            <a:extLst>
              <a:ext uri="{FF2B5EF4-FFF2-40B4-BE49-F238E27FC236}">
                <a16:creationId xmlns:a16="http://schemas.microsoft.com/office/drawing/2014/main" id="{C8165CE8-D301-1DEB-43F8-BEB2F6794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375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418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05250-866B-A16B-44EB-DBC8C34B6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Anchor QEA and Windward, 2022. </a:t>
            </a:r>
            <a:r>
              <a:rPr lang="en-US" i="1" dirty="0"/>
              <a:t>Pre-Design Investigation Data Evaluation Report for the Lower Duwamish Waterway Upper Reach. </a:t>
            </a:r>
            <a:r>
              <a:rPr lang="en-US" dirty="0"/>
              <a:t>Final. Submitted to EPA July 15, 2022. </a:t>
            </a:r>
          </a:p>
          <a:p>
            <a:r>
              <a:rPr lang="en-US" dirty="0"/>
              <a:t>Anchor QEA and Windward, 2024. </a:t>
            </a:r>
            <a:r>
              <a:rPr lang="en-US" i="1" dirty="0"/>
              <a:t>100% Remedial Design Basis of Design Report: Appendix A – Pre-Design Investigation Phase III Data Report for the Lower Duwamish Waterway.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CD26A6-528A-0C60-EE51-14301F2984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EPA, 2014. </a:t>
            </a:r>
            <a:r>
              <a:rPr lang="en-US" i="1" dirty="0"/>
              <a:t>Record of Decision.</a:t>
            </a:r>
            <a:r>
              <a:rPr lang="en-US" dirty="0"/>
              <a:t> Lower Duwamish Waterway Superfund Site. U.S. Environmental Protection Agency Region 10. November 2014.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79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7F5063E3-0E2F-5DE3-45B9-C35B7D584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492" y="1586047"/>
            <a:ext cx="3679805" cy="3679805"/>
          </a:xfrm>
          <a:prstGeom prst="rect">
            <a:avLst/>
          </a:prstGeom>
        </p:spPr>
      </p:pic>
      <p:pic>
        <p:nvPicPr>
          <p:cNvPr id="3" name="Content Placeholder 2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D4BCDEED-7A0D-50ED-1F52-21FC67D53B3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1589086"/>
            <a:ext cx="3657600" cy="365760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86B47C0-C107-C7D9-6D8A-23602AF1C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2730" y="1589086"/>
            <a:ext cx="3463290" cy="1305569"/>
          </a:xfrm>
        </p:spPr>
        <p:txBody>
          <a:bodyPr/>
          <a:lstStyle/>
          <a:p>
            <a:r>
              <a:rPr lang="en-US" dirty="0"/>
              <a:t>Katy </a:t>
            </a:r>
            <a:br>
              <a:rPr lang="en-US" dirty="0"/>
            </a:br>
            <a:r>
              <a:rPr lang="en-US" dirty="0"/>
              <a:t>Gross, PE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B9B349-7DF9-A352-BEA3-399BD0B1A4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2730" y="3362968"/>
            <a:ext cx="3463290" cy="951123"/>
          </a:xfrm>
        </p:spPr>
        <p:txBody>
          <a:bodyPr/>
          <a:lstStyle/>
          <a:p>
            <a:r>
              <a:rPr lang="en-US" dirty="0"/>
              <a:t>Managing Engineer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684B2C0-B84F-2BDE-2B67-50A9687956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2730" y="4407877"/>
            <a:ext cx="3463290" cy="838809"/>
          </a:xfrm>
        </p:spPr>
        <p:txBody>
          <a:bodyPr/>
          <a:lstStyle/>
          <a:p>
            <a:r>
              <a:rPr lang="en-US" dirty="0"/>
              <a:t>kgross@anchorqea.com</a:t>
            </a:r>
          </a:p>
        </p:txBody>
      </p:sp>
    </p:spTree>
    <p:extLst>
      <p:ext uri="{BB962C8B-B14F-4D97-AF65-F5344CB8AC3E}">
        <p14:creationId xmlns:p14="http://schemas.microsoft.com/office/powerpoint/2010/main" val="146260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A5A239-96F0-2F3B-28B9-B739FA1B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10972800" cy="685800"/>
          </a:xfrm>
        </p:spPr>
        <p:txBody>
          <a:bodyPr/>
          <a:lstStyle/>
          <a:p>
            <a:r>
              <a:rPr lang="en-US" sz="3600" dirty="0"/>
              <a:t>Chemicals of Concern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08679A-7949-6EA4-32D2-0CFD81A51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</p:spPr>
        <p:txBody>
          <a:bodyPr/>
          <a:lstStyle/>
          <a:p>
            <a:r>
              <a:rPr lang="en-US" dirty="0"/>
              <a:t>PCBs</a:t>
            </a:r>
          </a:p>
          <a:p>
            <a:pPr lvl="1"/>
            <a:r>
              <a:rPr lang="en-US" dirty="0"/>
              <a:t>Account for nearly </a:t>
            </a:r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90% </a:t>
            </a:r>
            <a:r>
              <a:rPr lang="en-US" dirty="0"/>
              <a:t>of contaminated sediment area in the LDW upper reach</a:t>
            </a:r>
          </a:p>
          <a:p>
            <a:pPr lvl="1"/>
            <a:r>
              <a:rPr lang="en-US" dirty="0"/>
              <a:t>Focus of geostatistical interpolation (indicator kriging) and uncertainty analysis</a:t>
            </a:r>
          </a:p>
          <a:p>
            <a:r>
              <a:rPr lang="en-US" dirty="0"/>
              <a:t>Other COCs</a:t>
            </a:r>
          </a:p>
          <a:p>
            <a:pPr lvl="1"/>
            <a:r>
              <a:rPr lang="en-US" dirty="0"/>
              <a:t>Metals, PAHs, SVOCs, dioxins/furans account for </a:t>
            </a:r>
            <a:r>
              <a:rPr lang="en-US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~10% </a:t>
            </a:r>
            <a:r>
              <a:rPr lang="en-US" dirty="0"/>
              <a:t>of contaminated area</a:t>
            </a:r>
          </a:p>
          <a:p>
            <a:pPr lvl="1"/>
            <a:r>
              <a:rPr lang="en-US" dirty="0"/>
              <a:t>Other COCs interpolated separately using simpler method (Thiessen polygons)</a:t>
            </a:r>
          </a:p>
        </p:txBody>
      </p:sp>
    </p:spTree>
    <p:extLst>
      <p:ext uri="{BB962C8B-B14F-4D97-AF65-F5344CB8AC3E}">
        <p14:creationId xmlns:p14="http://schemas.microsoft.com/office/powerpoint/2010/main" val="128992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1B06D9-D322-6216-09EC-DAB30E63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Complex Suite of Remedial Action Levels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9AC83-C67D-FEBF-2C2F-1485BE513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Surface Sediment (0–10 cm)</a:t>
            </a:r>
          </a:p>
          <a:p>
            <a:pPr lvl="1"/>
            <a:r>
              <a:rPr lang="en-US" dirty="0"/>
              <a:t>Remedial Action Level (RAL) for PCBs = 12 mg/kg-OC</a:t>
            </a:r>
          </a:p>
          <a:p>
            <a:r>
              <a:rPr lang="en-US" dirty="0"/>
              <a:t>Subsurface Sediment (0–45 cm, 0–60 cm)</a:t>
            </a:r>
          </a:p>
          <a:p>
            <a:pPr lvl="1"/>
            <a:r>
              <a:rPr lang="en-US" dirty="0"/>
              <a:t>RALs for PCBs = 12, 65, or 195 mg/kg-OC, depending on:</a:t>
            </a:r>
          </a:p>
          <a:p>
            <a:pPr lvl="2"/>
            <a:r>
              <a:rPr lang="en-US" dirty="0"/>
              <a:t>Intertidal vs. subtidal areas</a:t>
            </a:r>
          </a:p>
          <a:p>
            <a:pPr lvl="2"/>
            <a:r>
              <a:rPr lang="en-US" dirty="0"/>
              <a:t>Shoaling areas in Federal Navigation Channel</a:t>
            </a:r>
          </a:p>
          <a:p>
            <a:pPr lvl="2"/>
            <a:r>
              <a:rPr lang="en-US" dirty="0"/>
              <a:t>Recovery Categories</a:t>
            </a:r>
            <a:r>
              <a:rPr lang="en-US" dirty="0">
                <a:solidFill>
                  <a:srgbClr val="5F5F5F"/>
                </a:solidFill>
              </a:rPr>
              <a:t> (natural recovery potential)</a:t>
            </a:r>
          </a:p>
          <a:p>
            <a:r>
              <a:rPr lang="en-US" dirty="0">
                <a:solidFill>
                  <a:srgbClr val="5F5F5F"/>
                </a:solidFill>
              </a:rPr>
              <a:t>Organic carbon-normalization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38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barge on a body of water&#10;&#10;Description automatically generated">
            <a:extLst>
              <a:ext uri="{FF2B5EF4-FFF2-40B4-BE49-F238E27FC236}">
                <a16:creationId xmlns:a16="http://schemas.microsoft.com/office/drawing/2014/main" id="{915198EF-2D74-7270-C097-287354147F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r="722"/>
          <a:stretch/>
        </p:blipFill>
        <p:spPr>
          <a:xfrm>
            <a:off x="6422136" y="1676399"/>
            <a:ext cx="5166360" cy="3931919"/>
          </a:xfrm>
          <a:noFill/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492C724-15FE-0953-4C9D-AAAC33318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10975848" cy="6858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Presentative Overview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7BFA6A8-6E6E-3112-059F-92A008578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</p:spPr>
        <p:txBody>
          <a:bodyPr>
            <a:noAutofit/>
          </a:bodyPr>
          <a:lstStyle/>
          <a:p>
            <a:r>
              <a:rPr lang="en-US" dirty="0"/>
              <a:t>Interpolation</a:t>
            </a:r>
          </a:p>
          <a:p>
            <a:pPr lvl="1"/>
            <a:r>
              <a:rPr lang="en-US" dirty="0"/>
              <a:t>Reducing uncertainty in defining areas with RAL exceedances through interpolation methods and phased data collection</a:t>
            </a:r>
          </a:p>
          <a:p>
            <a:r>
              <a:rPr lang="en-US" dirty="0"/>
              <a:t>Engineering considerations</a:t>
            </a:r>
          </a:p>
          <a:p>
            <a:pPr lvl="1"/>
            <a:r>
              <a:rPr lang="en-US" dirty="0"/>
              <a:t>Overlaying engineering factors to develop Remedial Action Areas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2F3A1E3-9DDB-5820-B097-60481E9E30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1280" y="5779271"/>
            <a:ext cx="5157216" cy="198408"/>
          </a:xfrm>
        </p:spPr>
        <p:txBody>
          <a:bodyPr/>
          <a:lstStyle/>
          <a:p>
            <a:r>
              <a:rPr lang="en-US" dirty="0"/>
              <a:t>Start of construction (November 2024)</a:t>
            </a:r>
            <a:br>
              <a:rPr lang="en-US" dirty="0"/>
            </a:br>
            <a:r>
              <a:rPr lang="en-US" dirty="0"/>
              <a:t>Credit: ldwg.org</a:t>
            </a:r>
          </a:p>
        </p:txBody>
      </p:sp>
    </p:spTree>
    <p:extLst>
      <p:ext uri="{BB962C8B-B14F-4D97-AF65-F5344CB8AC3E}">
        <p14:creationId xmlns:p14="http://schemas.microsoft.com/office/powerpoint/2010/main" val="237488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CD171B-F2D4-193F-E820-359F0394A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</p:spPr>
        <p:txBody>
          <a:bodyPr/>
          <a:lstStyle/>
          <a:p>
            <a:r>
              <a:rPr lang="en-US" sz="4800" dirty="0"/>
              <a:t>Interpolation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6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1469DC-50B7-8891-C78C-00A675B21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5262976" cy="685800"/>
          </a:xfrm>
        </p:spPr>
        <p:txBody>
          <a:bodyPr/>
          <a:lstStyle/>
          <a:p>
            <a:r>
              <a:rPr lang="en-US" sz="3600" dirty="0"/>
              <a:t>Selection of Interpolation Method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C043F-021A-D9BE-E5F9-78F3D96E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4" y="2478024"/>
            <a:ext cx="5262563" cy="3086100"/>
          </a:xfrm>
        </p:spPr>
        <p:txBody>
          <a:bodyPr/>
          <a:lstStyle/>
          <a:p>
            <a:r>
              <a:rPr lang="en-US" dirty="0"/>
              <a:t>Methods considered:</a:t>
            </a:r>
          </a:p>
          <a:p>
            <a:pPr lvl="1"/>
            <a:r>
              <a:rPr lang="en-US" dirty="0"/>
              <a:t>Kriging</a:t>
            </a:r>
          </a:p>
          <a:p>
            <a:pPr lvl="2"/>
            <a:r>
              <a:rPr lang="en-US" dirty="0"/>
              <a:t>Ordinary</a:t>
            </a:r>
          </a:p>
          <a:p>
            <a:pPr lvl="2"/>
            <a:r>
              <a:rPr lang="en-US" dirty="0"/>
              <a:t>Indicator</a:t>
            </a:r>
          </a:p>
          <a:p>
            <a:pPr lvl="1"/>
            <a:r>
              <a:rPr lang="en-US" dirty="0"/>
              <a:t>Inverse Distance Weighting</a:t>
            </a:r>
          </a:p>
          <a:p>
            <a:pPr lvl="1"/>
            <a:r>
              <a:rPr lang="en-US" dirty="0"/>
              <a:t>Thiessen Polygons</a:t>
            </a:r>
          </a:p>
        </p:txBody>
      </p:sp>
      <p:pic>
        <p:nvPicPr>
          <p:cNvPr id="8" name="Picture 7" descr="A diagram of a structure&#10;&#10;Description automatically generated">
            <a:extLst>
              <a:ext uri="{FF2B5EF4-FFF2-40B4-BE49-F238E27FC236}">
                <a16:creationId xmlns:a16="http://schemas.microsoft.com/office/drawing/2014/main" id="{AD8938AB-0436-75D8-A34C-EAF7C88F1E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521" y="832103"/>
            <a:ext cx="6014962" cy="53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1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B58FA1C-A559-AD80-CD4F-DA973C0ED080}"/>
              </a:ext>
            </a:extLst>
          </p:cNvPr>
          <p:cNvSpPr/>
          <p:nvPr/>
        </p:nvSpPr>
        <p:spPr>
          <a:xfrm>
            <a:off x="10465770" y="2057399"/>
            <a:ext cx="1219411" cy="3931919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ECEDA7-A2CC-196F-E78B-9662601D5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279" y="2057399"/>
            <a:ext cx="4034491" cy="39319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85B61D-8999-E64A-AEFA-0A9D7611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10984992" cy="685800"/>
          </a:xfrm>
        </p:spPr>
        <p:txBody>
          <a:bodyPr/>
          <a:lstStyle/>
          <a:p>
            <a:r>
              <a:rPr lang="en-US" sz="3600" dirty="0"/>
              <a:t>Selection of Interpolation Method (cont.)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6C8AE54-E9DE-6032-B0D7-F65E6EB46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</p:spPr>
        <p:txBody>
          <a:bodyPr/>
          <a:lstStyle/>
          <a:p>
            <a:r>
              <a:rPr lang="en-US" dirty="0"/>
              <a:t>Indicator kriging (IK) selected for PCBs</a:t>
            </a:r>
          </a:p>
          <a:p>
            <a:pPr lvl="1"/>
            <a:r>
              <a:rPr lang="en-US" dirty="0"/>
              <a:t>Has the advantage of mapping probabilities of RAL exceedances</a:t>
            </a:r>
          </a:p>
          <a:p>
            <a:r>
              <a:rPr lang="en-US" dirty="0"/>
              <a:t>Thiessen polygons used to interpolate areas of other contaminants with RAL exceedances </a:t>
            </a:r>
          </a:p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9AB1098-CB3A-71F2-595B-C862E1EC07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PCB indicator kriging probability of RAL exceedance in sediment</a:t>
            </a:r>
          </a:p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177EF38-AB99-68DA-0D6F-54FA367409C6}"/>
              </a:ext>
            </a:extLst>
          </p:cNvPr>
          <p:cNvSpPr txBox="1">
            <a:spLocks/>
          </p:cNvSpPr>
          <p:nvPr/>
        </p:nvSpPr>
        <p:spPr>
          <a:xfrm>
            <a:off x="6837218" y="5285823"/>
            <a:ext cx="4098174" cy="32526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6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B44A54-76C7-EB89-6327-8CCA194F5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5770" y="4303287"/>
            <a:ext cx="1209225" cy="16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44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C20F3-15E7-4BAA-9902-463DB3CB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215495"/>
            <a:ext cx="11428837" cy="685800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/>
              <a:t> Surface PCB Indicator Probability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536FF-31B8-4B76-9786-C043E81FDDF7}"/>
              </a:ext>
            </a:extLst>
          </p:cNvPr>
          <p:cNvSpPr txBox="1"/>
          <p:nvPr/>
        </p:nvSpPr>
        <p:spPr>
          <a:xfrm rot="20864252">
            <a:off x="4083044" y="573885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 a t e r f r o n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34ED8-CD8D-4BD1-A91F-46CD123DAD56}"/>
              </a:ext>
            </a:extLst>
          </p:cNvPr>
          <p:cNvSpPr txBox="1"/>
          <p:nvPr/>
        </p:nvSpPr>
        <p:spPr>
          <a:xfrm rot="20999660">
            <a:off x="7202193" y="523205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 a r 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689A7A-5127-494D-8E1E-7FC95B979D23}"/>
              </a:ext>
            </a:extLst>
          </p:cNvPr>
          <p:cNvSpPr txBox="1"/>
          <p:nvPr/>
        </p:nvSpPr>
        <p:spPr>
          <a:xfrm>
            <a:off x="6556766" y="3025205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Tar-Like </a:t>
            </a:r>
          </a:p>
          <a:p>
            <a:r>
              <a:rPr lang="en-US" sz="1100" dirty="0">
                <a:solidFill>
                  <a:schemeClr val="bg1"/>
                </a:solidFill>
              </a:rPr>
              <a:t>Material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769DDC-57D5-B518-080F-D5341AC9C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2982"/>
            <a:ext cx="12191999" cy="54864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D3D0D1-4A61-5BA8-2F1A-1F63276D1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0194"/>
            <a:ext cx="12191997" cy="548639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21C652-8CAA-E866-7AAF-5806F9EBDBB0}"/>
              </a:ext>
            </a:extLst>
          </p:cNvPr>
          <p:cNvSpPr/>
          <p:nvPr/>
        </p:nvSpPr>
        <p:spPr>
          <a:xfrm>
            <a:off x="8794983" y="174436"/>
            <a:ext cx="3231822" cy="1612416"/>
          </a:xfrm>
          <a:prstGeom prst="rect">
            <a:avLst/>
          </a:prstGeom>
          <a:solidFill>
            <a:srgbClr val="EAEAEA"/>
          </a:solidFill>
          <a:ln w="12700"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335054-4BBF-92F5-6329-4E5906519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95" y="739570"/>
            <a:ext cx="1335251" cy="9127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A60C85-736F-09C7-8DB3-ECBC499B59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603" y="500688"/>
            <a:ext cx="1286347" cy="11642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C55629-E365-8FB4-686B-229F178ED2A2}"/>
              </a:ext>
            </a:extLst>
          </p:cNvPr>
          <p:cNvSpPr txBox="1"/>
          <p:nvPr/>
        </p:nvSpPr>
        <p:spPr>
          <a:xfrm>
            <a:off x="8911256" y="216351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RAL Exceedance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181041204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Battelle 2022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2.xml><?xml version="1.0" encoding="utf-8"?>
<a:theme xmlns:a="http://schemas.openxmlformats.org/drawingml/2006/main" name="Project Background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3.xml><?xml version="1.0" encoding="utf-8"?>
<a:theme xmlns:a="http://schemas.openxmlformats.org/drawingml/2006/main" name="Challenge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4.xml><?xml version="1.0" encoding="utf-8"?>
<a:theme xmlns:a="http://schemas.openxmlformats.org/drawingml/2006/main" name="Methods &amp; Approach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5.xml><?xml version="1.0" encoding="utf-8"?>
<a:theme xmlns:a="http://schemas.openxmlformats.org/drawingml/2006/main" name="Conclusion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CD2CC9DC1DE4F8E2940ABC5354EF8" ma:contentTypeVersion="11" ma:contentTypeDescription="Create a new document." ma:contentTypeScope="" ma:versionID="642e617f596ce8dbd207408b8fa0a993">
  <xsd:schema xmlns:xsd="http://www.w3.org/2001/XMLSchema" xmlns:xs="http://www.w3.org/2001/XMLSchema" xmlns:p="http://schemas.microsoft.com/office/2006/metadata/properties" xmlns:ns2="a2698da2-da9c-47ea-a5b8-b239d344e65e" xmlns:ns3="00c87f25-2316-4e8e-aa34-2c74b3876b84" xmlns:ns4="05e77292-2eb1-4c19-8430-212c094da4de" targetNamespace="http://schemas.microsoft.com/office/2006/metadata/properties" ma:root="true" ma:fieldsID="a742ebb869ba3d04f62f67b4ea690775" ns2:_="" ns3:_="" ns4:_="">
    <xsd:import namespace="a2698da2-da9c-47ea-a5b8-b239d344e65e"/>
    <xsd:import namespace="00c87f25-2316-4e8e-aa34-2c74b3876b84"/>
    <xsd:import namespace="05e77292-2eb1-4c19-8430-212c094da4de"/>
    <xsd:element name="properties">
      <xsd:complexType>
        <xsd:sequence>
          <xsd:element name="documentManagement">
            <xsd:complexType>
              <xsd:all>
                <xsd:element ref="ns2:Data_x0020_Classification" minOccurs="0"/>
                <xsd:element ref="ns2:Client_x0020_Type" minOccurs="0"/>
                <xsd:element ref="ns3:MediaServiceSearchProperties" minOccurs="0"/>
                <xsd:element ref="ns3:MediaServiceObjectDetectorVersion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698da2-da9c-47ea-a5b8-b239d344e65e" elementFormDefault="qualified">
    <xsd:import namespace="http://schemas.microsoft.com/office/2006/documentManagement/types"/>
    <xsd:import namespace="http://schemas.microsoft.com/office/infopath/2007/PartnerControls"/>
    <xsd:element name="Data_x0020_Classification" ma:index="8" nillable="true" ma:displayName="Data Classification" ma:description="To be populated by Anchor QEA staff" ma:format="Dropdown" ma:internalName="Data_x0020_Classification">
      <xsd:simpleType>
        <xsd:restriction base="dms:Choice">
          <xsd:enumeration value="Internal"/>
          <xsd:enumeration value="Public"/>
          <xsd:enumeration value="Confidential"/>
          <xsd:enumeration value="CUI"/>
        </xsd:restriction>
      </xsd:simpleType>
    </xsd:element>
    <xsd:element name="Client_x0020_Type" ma:index="9" nillable="true" ma:displayName="Client Type" ma:description="To be populated by Anchor QEA staff" ma:format="Dropdown" ma:internalName="Client_x0020_Type">
      <xsd:simpleType>
        <xsd:restriction base="dms:Choice">
          <xsd:enumeration value="Internal"/>
          <xsd:enumeration value="Business/NGO"/>
          <xsd:enumeration value="Tribe"/>
          <xsd:enumeration value="Local Government"/>
          <xsd:enumeration value="State Government"/>
          <xsd:enumeration value="Federal Government"/>
          <xsd:enumeration value="Canadian Governmen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87f25-2316-4e8e-aa34-2c74b3876b84" elementFormDefault="qualified">
    <xsd:import namespace="http://schemas.microsoft.com/office/2006/documentManagement/types"/>
    <xsd:import namespace="http://schemas.microsoft.com/office/infopath/2007/PartnerControls"/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44e4b3c-d4ec-4737-9b71-7c7f9b19e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77292-2eb1-4c19-8430-212c094da4d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0bc20e7-6ca0-481e-afc5-3ba291a3d056}" ma:internalName="TaxCatchAll" ma:showField="CatchAllData" ma:web="05e77292-2eb1-4c19-8430-212c094da4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044e4b3c-d4ec-4737-9b71-7c7f9b19e5bf" ContentTypeId="0x0101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ient_x0020_Type xmlns="a2698da2-da9c-47ea-a5b8-b239d344e65e" xsi:nil="true"/>
    <Data_x0020_Classification xmlns="a2698da2-da9c-47ea-a5b8-b239d344e65e" xsi:nil="true"/>
    <TaxCatchAll xmlns="05e77292-2eb1-4c19-8430-212c094da4de" xsi:nil="true"/>
    <lcf76f155ced4ddcb4097134ff3c332f xmlns="00c87f25-2316-4e8e-aa34-2c74b3876b8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D5CD68F-E9F3-45F5-A47C-D231E37FC8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EE74E4-C9AC-4AAD-B4BA-E30D036DD15C}">
  <ds:schemaRefs>
    <ds:schemaRef ds:uri="00c87f25-2316-4e8e-aa34-2c74b3876b84"/>
    <ds:schemaRef ds:uri="05e77292-2eb1-4c19-8430-212c094da4de"/>
    <ds:schemaRef ds:uri="a2698da2-da9c-47ea-a5b8-b239d344e65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ACCE58D-1C9D-4EFD-8C66-BF09DD60F29B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DEF12B0E-A422-4D0B-BE22-D8FD1F5FFB9F}">
  <ds:schemaRefs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a2698da2-da9c-47ea-a5b8-b239d344e65e"/>
    <ds:schemaRef ds:uri="00c87f25-2316-4e8e-aa34-2c74b3876b84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05e77292-2eb1-4c19-8430-212c094da4d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783</Words>
  <Application>Microsoft Office PowerPoint</Application>
  <PresentationFormat>Widescreen</PresentationFormat>
  <Paragraphs>117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Courier New</vt:lpstr>
      <vt:lpstr>Myriad Pro</vt:lpstr>
      <vt:lpstr>Segoe UI</vt:lpstr>
      <vt:lpstr>Segoe UI Semibold</vt:lpstr>
      <vt:lpstr>Title Page</vt:lpstr>
      <vt:lpstr>Project Background</vt:lpstr>
      <vt:lpstr>Challenge</vt:lpstr>
      <vt:lpstr>Methods &amp; Approach</vt:lpstr>
      <vt:lpstr>Conclusion</vt:lpstr>
      <vt:lpstr>Integrating Geostatistical Interpolation Methods and Site Conditions to Define Remedial Action Areas for the Lower Duwamish Waterway Upper Reach</vt:lpstr>
      <vt:lpstr>Project Area</vt:lpstr>
      <vt:lpstr>Chemicals of Concern </vt:lpstr>
      <vt:lpstr>Complex Suite of Remedial Action Levels</vt:lpstr>
      <vt:lpstr>Presentative Overview</vt:lpstr>
      <vt:lpstr>PowerPoint Presentation</vt:lpstr>
      <vt:lpstr>Selection of Interpolation Method </vt:lpstr>
      <vt:lpstr>Selection of Interpolation Method (cont.) </vt:lpstr>
      <vt:lpstr> Surface PCB Indicator Probability</vt:lpstr>
      <vt:lpstr> Subsurface PCB Indicator Probability</vt:lpstr>
      <vt:lpstr> Combined PCB Indicator Probability</vt:lpstr>
      <vt:lpstr> Combined PCBs + Other COCs</vt:lpstr>
      <vt:lpstr>Phased Data Collection</vt:lpstr>
      <vt:lpstr>PowerPoint Presentation</vt:lpstr>
      <vt:lpstr>PowerPoint Presentation</vt:lpstr>
      <vt:lpstr>Remedial Action Area Development</vt:lpstr>
      <vt:lpstr>Development of RAAs: Site Conditions</vt:lpstr>
      <vt:lpstr>Development of RAAs: Operational/Administrative</vt:lpstr>
      <vt:lpstr>Development of RAAs: Interpolation Uncertainty</vt:lpstr>
      <vt:lpstr>Development of RAAs: Constructability and Recontamination Risk Minimization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Meeting</dc:title>
  <dc:creator>Ally Chopic</dc:creator>
  <cp:lastModifiedBy>Katy Gross</cp:lastModifiedBy>
  <cp:revision>2</cp:revision>
  <dcterms:created xsi:type="dcterms:W3CDTF">2020-09-18T19:27:01Z</dcterms:created>
  <dcterms:modified xsi:type="dcterms:W3CDTF">2025-01-20T23:27:54Z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0x010100B0BCD2CC9DC1DE4F8E2940ABC5354EF8</vt:lpwstr>
  </property>
  <property fmtid="{D5CDD505-2E9C-101B-9397-08002B2CF9AE}" pid="3" name="MediaServiceImageTags">
    <vt:lpwstr/>
  </property>
</Properties>
</file>