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5"/>
    <p:sldMasterId id="2147483759" r:id="rId6"/>
    <p:sldMasterId id="2147483779" r:id="rId7"/>
    <p:sldMasterId id="2147483772" r:id="rId8"/>
    <p:sldMasterId id="2147483765" r:id="rId9"/>
  </p:sldMasterIdLst>
  <p:notesMasterIdLst>
    <p:notesMasterId r:id="rId30"/>
  </p:notesMasterIdLst>
  <p:handoutMasterIdLst>
    <p:handoutMasterId r:id="rId31"/>
  </p:handoutMasterIdLst>
  <p:sldIdLst>
    <p:sldId id="257" r:id="rId10"/>
    <p:sldId id="276" r:id="rId11"/>
    <p:sldId id="898" r:id="rId12"/>
    <p:sldId id="911" r:id="rId13"/>
    <p:sldId id="261" r:id="rId14"/>
    <p:sldId id="915" r:id="rId15"/>
    <p:sldId id="912" r:id="rId16"/>
    <p:sldId id="900" r:id="rId17"/>
    <p:sldId id="907" r:id="rId18"/>
    <p:sldId id="905" r:id="rId19"/>
    <p:sldId id="906" r:id="rId20"/>
    <p:sldId id="902" r:id="rId21"/>
    <p:sldId id="904" r:id="rId22"/>
    <p:sldId id="910" r:id="rId23"/>
    <p:sldId id="909" r:id="rId24"/>
    <p:sldId id="914" r:id="rId25"/>
    <p:sldId id="266" r:id="rId26"/>
    <p:sldId id="271" r:id="rId27"/>
    <p:sldId id="913" r:id="rId28"/>
    <p:sldId id="273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D45307-B307-603E-63F6-C8199B17BAFE}" name="Grace Weatherford" initials="GW" userId="S::gweatherford@anchorqea.com::2e34838c-473a-4e1d-aa8a-c0f435ff7f33" providerId="AD"/>
  <p188:author id="{F6CC2632-DF5B-B64D-A9F8-98793308F89C}" name="Carmen Oldham" initials="CO" userId="S::coldham@anchorqea.com::e9b03065-b838-4218-a68e-08a156544b48" providerId="AD"/>
  <p188:author id="{EB4A0068-9F52-F801-8362-D9C423E76C65}" name="Lee Freeland" initials="LF" userId="S::lfreeland@anchorqea.com::9e4d0517-53ca-4bc5-8315-a60c66c4bc7f" providerId="AD"/>
  <p188:author id="{5036907C-C62F-9159-80EF-139601F53A4E}" name="Rosalie Daggett" initials="RD" userId="S::rdaggett@anchorqea.com::b7970409-3f4b-4adb-8e89-5d01b332417e" providerId="AD"/>
  <p188:author id="{A9770C7F-C112-62A1-B6EC-B1D9AEC0A185}" name="Sydnee Knox" initials="SK" userId="S::sknox@anchorqea.com::f2d94736-b2f7-46e5-a0cc-9b30dfa67a90" providerId="AD"/>
  <p188:author id="{ACC6A3C4-4813-445B-A506-5BD9FE81E6D6}" name="Terri Scheumann" initials="TS" userId="Terri Scheumann" providerId="None"/>
  <p188:author id="{E70266CD-DAF3-2A50-D2B9-53EFF965D1EC}" name="Tessa M. Dennis" initials="TMD" userId="Tessa M. Dennis" providerId="None"/>
  <p188:author id="{59C7FBE4-A195-EF8E-E85C-4BDA82C4F469}" name="Amy Corp" initials="AC" userId="S::acorp@anchorqea.com::09f8d76a-6eff-40ab-9759-ce06bb9156c5" providerId="AD"/>
  <p188:author id="{A76029ED-207A-9EFE-06DB-1DFF290F58C7}" name="Sarah Currin" initials="SC" userId="S::scurrin@anchorqea.com::533e9ec4-3918-405c-af6b-22155e6f9c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dnee Knox" initials="SK" lastIdx="127" clrIdx="0">
    <p:extLst>
      <p:ext uri="{19B8F6BF-5375-455C-9EA6-DF929625EA0E}">
        <p15:presenceInfo xmlns:p15="http://schemas.microsoft.com/office/powerpoint/2012/main" userId="S-1-5-21-1295742510-17848028-1660491571-41863" providerId="AD"/>
      </p:ext>
    </p:extLst>
  </p:cmAuthor>
  <p:cmAuthor id="2" name="Betsy Yanasak" initials="BY" lastIdx="3" clrIdx="1">
    <p:extLst>
      <p:ext uri="{19B8F6BF-5375-455C-9EA6-DF929625EA0E}">
        <p15:presenceInfo xmlns:p15="http://schemas.microsoft.com/office/powerpoint/2012/main" userId="S-1-5-21-1295742510-17848028-1660491571-1094" providerId="AD"/>
      </p:ext>
    </p:extLst>
  </p:cmAuthor>
  <p:cmAuthor id="3" name="Rebecca Gardner" initials="RG" lastIdx="19" clrIdx="2">
    <p:extLst>
      <p:ext uri="{19B8F6BF-5375-455C-9EA6-DF929625EA0E}">
        <p15:presenceInfo xmlns:p15="http://schemas.microsoft.com/office/powerpoint/2012/main" userId="S-1-5-21-1295742510-17848028-1660491571-8384" providerId="AD"/>
      </p:ext>
    </p:extLst>
  </p:cmAuthor>
  <p:cmAuthor id="4" name="Ram K. Mohan" initials="RKM" lastIdx="4" clrIdx="3">
    <p:extLst>
      <p:ext uri="{19B8F6BF-5375-455C-9EA6-DF929625EA0E}">
        <p15:presenceInfo xmlns:p15="http://schemas.microsoft.com/office/powerpoint/2012/main" userId="Ram K. Mohan" providerId="None"/>
      </p:ext>
    </p:extLst>
  </p:cmAuthor>
  <p:cmAuthor id="5" name="Paul LaRosa" initials="PL" lastIdx="8" clrIdx="4">
    <p:extLst>
      <p:ext uri="{19B8F6BF-5375-455C-9EA6-DF929625EA0E}">
        <p15:presenceInfo xmlns:p15="http://schemas.microsoft.com/office/powerpoint/2012/main" userId="S::plarosa@anchorqea.com::bf926916-bd16-4f79-8894-6fefbd384580" providerId="AD"/>
      </p:ext>
    </p:extLst>
  </p:cmAuthor>
  <p:cmAuthor id="6" name="Hannah Garrison" initials="HG" lastIdx="36" clrIdx="5">
    <p:extLst>
      <p:ext uri="{19B8F6BF-5375-455C-9EA6-DF929625EA0E}">
        <p15:presenceInfo xmlns:p15="http://schemas.microsoft.com/office/powerpoint/2012/main" userId="S-1-5-21-1295742510-17848028-1660491571-30286" providerId="AD"/>
      </p:ext>
    </p:extLst>
  </p:cmAuthor>
  <p:cmAuthor id="7" name="Hans Adomeit" initials="HA" lastIdx="60" clrIdx="6">
    <p:extLst>
      <p:ext uri="{19B8F6BF-5375-455C-9EA6-DF929625EA0E}">
        <p15:presenceInfo xmlns:p15="http://schemas.microsoft.com/office/powerpoint/2012/main" userId="Hans Adomeit" providerId="None"/>
      </p:ext>
    </p:extLst>
  </p:cmAuthor>
  <p:cmAuthor id="8" name="Ally Chopic" initials="AC" lastIdx="33" clrIdx="7">
    <p:extLst>
      <p:ext uri="{19B8F6BF-5375-455C-9EA6-DF929625EA0E}">
        <p15:presenceInfo xmlns:p15="http://schemas.microsoft.com/office/powerpoint/2012/main" userId="S::achopic@anchorqea.com::b5d6bd82-def9-4887-b488-56b27aca6898" providerId="AD"/>
      </p:ext>
    </p:extLst>
  </p:cmAuthor>
  <p:cmAuthor id="9" name="Erin Hryciw" initials="EH" lastIdx="4" clrIdx="8">
    <p:extLst>
      <p:ext uri="{19B8F6BF-5375-455C-9EA6-DF929625EA0E}">
        <p15:presenceInfo xmlns:p15="http://schemas.microsoft.com/office/powerpoint/2012/main" userId="S::ehryciw@anchorqea.com::a723e2cb-e427-4209-9949-b7d59e947e19" providerId="AD"/>
      </p:ext>
    </p:extLst>
  </p:cmAuthor>
  <p:cmAuthor id="10" name="Sarah Becker" initials="SB" lastIdx="47" clrIdx="9">
    <p:extLst>
      <p:ext uri="{19B8F6BF-5375-455C-9EA6-DF929625EA0E}">
        <p15:presenceInfo xmlns:p15="http://schemas.microsoft.com/office/powerpoint/2012/main" userId="S::sbecker@anchorqea.com::bec27f7f-4a08-4805-aaad-894299599017" providerId="AD"/>
      </p:ext>
    </p:extLst>
  </p:cmAuthor>
  <p:cmAuthor id="11" name="Jennifer Holsinger" initials="JH" lastIdx="2" clrIdx="10">
    <p:extLst>
      <p:ext uri="{19B8F6BF-5375-455C-9EA6-DF929625EA0E}">
        <p15:presenceInfo xmlns:p15="http://schemas.microsoft.com/office/powerpoint/2012/main" userId="S::jholsinger@anchorqea.com::c092f541-fff4-4780-8cd0-675d22bdae3b" providerId="AD"/>
      </p:ext>
    </p:extLst>
  </p:cmAuthor>
  <p:cmAuthor id="12" name="Terri Scheumann" initials="TS" lastIdx="24" clrIdx="11">
    <p:extLst>
      <p:ext uri="{19B8F6BF-5375-455C-9EA6-DF929625EA0E}">
        <p15:presenceInfo xmlns:p15="http://schemas.microsoft.com/office/powerpoint/2012/main" userId="Terri Scheumann" providerId="None"/>
      </p:ext>
    </p:extLst>
  </p:cmAuthor>
  <p:cmAuthor id="13" name="Rosalie Daggett" initials="RD" lastIdx="1" clrIdx="12">
    <p:extLst>
      <p:ext uri="{19B8F6BF-5375-455C-9EA6-DF929625EA0E}">
        <p15:presenceInfo xmlns:p15="http://schemas.microsoft.com/office/powerpoint/2012/main" userId="S::rdaggett@anchorqea.com::b7970409-3f4b-4adb-8e89-5d01b33241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D1E"/>
    <a:srgbClr val="4698A2"/>
    <a:srgbClr val="5A5A5A"/>
    <a:srgbClr val="E0E7E7"/>
    <a:srgbClr val="7CC0B7"/>
    <a:srgbClr val="3D7E76"/>
    <a:srgbClr val="F3CC54"/>
    <a:srgbClr val="FFFFFF"/>
    <a:srgbClr val="DCDCDC"/>
    <a:srgbClr val="CCB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23C56-F973-4179-8E0A-D1116B165A91}" v="34" dt="2025-01-09T22:30:06.496"/>
    <p1510:client id="{954833C9-9406-31E4-65BE-2161F9D7DDBF}" v="299" dt="2025-01-09T20:49:50.851"/>
    <p1510:client id="{D331C1B1-A4C6-CA55-9880-A518F4E8EB91}" v="161" dt="2025-01-09T20:41:5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88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4" y="8754111"/>
            <a:ext cx="1012613" cy="2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09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0988" y="698500"/>
            <a:ext cx="7572376" cy="4260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2094" y="5035550"/>
            <a:ext cx="5686213" cy="3486150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" y="8754111"/>
            <a:ext cx="1012613" cy="2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48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Newtown photo here</a:t>
            </a:r>
          </a:p>
        </p:txBody>
      </p:sp>
    </p:spTree>
    <p:extLst>
      <p:ext uri="{BB962C8B-B14F-4D97-AF65-F5344CB8AC3E}">
        <p14:creationId xmlns:p14="http://schemas.microsoft.com/office/powerpoint/2010/main" val="135925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9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4F56FCE-ABD2-4693-B1C1-9184B079C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57400"/>
            <a:ext cx="10972800" cy="288036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4800" cap="none" spc="0" baseline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Title of Presentation: </a:t>
            </a:r>
            <a:b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Example of Three-Line Title Page Showing Collaborator Logo Placement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815E33-4003-4AC2-B2AA-82043B8192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6814" y="5712321"/>
            <a:ext cx="1828800" cy="5029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1"/>
            </a:lvl1pPr>
          </a:lstStyle>
          <a:p>
            <a:r>
              <a:rPr lang="en-US" dirty="0"/>
              <a:t>Click to Insert White PNG/Vector Collaborator Logo Here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01635C4-99F9-9722-076B-360C9AB2B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5303520"/>
            <a:ext cx="54864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Presented by: First Last, Credentials, Company</a:t>
            </a:r>
            <a:br>
              <a:rPr lang="en-US"/>
            </a:br>
            <a:r>
              <a:rPr lang="en-US"/>
              <a:t>Collaborators: First Last, Credentials, Company</a:t>
            </a:r>
          </a:p>
        </p:txBody>
      </p:sp>
      <p:pic>
        <p:nvPicPr>
          <p:cNvPr id="2" name="Picture 1" descr="Anchor QEA Logo">
            <a:extLst>
              <a:ext uri="{FF2B5EF4-FFF2-40B4-BE49-F238E27FC236}">
                <a16:creationId xmlns:a16="http://schemas.microsoft.com/office/drawing/2014/main" id="{46748611-7E04-2D93-90DE-DE7FD31D7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360" y="5715000"/>
            <a:ext cx="1828800" cy="5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20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486400"/>
            <a:ext cx="5486400" cy="9144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937772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 dirty="0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04245E-57EC-ADBE-8171-DD6912F99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8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41046FF-9C35-58AF-1747-EDFCE03A7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31599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B6FB9BB-0DBA-3089-6471-721D1493D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138425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0F8AC7-6C24-4E4B-739B-73BCAA07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C08D24-FA43-F133-8626-0247CC38C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B771CBF-ACBD-CF77-74E2-48B27614E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7794110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C2632D-012E-E87B-AFEB-F14A0F27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A9AB089-2E18-3D10-014D-1C38453B0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2917402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9F2E0C2-2CCE-9917-A226-1DC65262D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2741A-6773-F444-6457-C4B4AF482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9187859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F266DE8-8961-FEAF-58C4-66D1D1AD8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370516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 dirty="0">
              <a:latin typeface="+mj-lt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051B5B5-DCF9-012B-B8D2-BF2823786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42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A1C82C-24C8-B44D-24C5-01E9FB5E46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612574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066A5E-6F74-1326-F446-97EE82BBF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7509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0F866-08B7-CAF4-D4C2-F324F1C50B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4616496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hods &amp; Approach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Method/Point/Icon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C0197D-0F1F-54EE-29C1-DAAD9AE3F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13123885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&amp;Approach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05E066-6C79-D292-41A2-B08DED65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9F86BF1-AE09-B757-40D8-8930F6FC8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710CC20-922A-13DC-5FA6-10AF5D542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202282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6B673-B966-B055-F282-9742C2E0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619AB5A-97C8-64D8-D906-078F1731F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02659829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B9B9F68-ABA8-3B6A-D45C-45E0F1019B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BA8C0D-B1D1-DA70-CCD2-4D0BC440D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1775564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6D369DF-E822-C66B-374E-9B3EDF0A27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0815389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0B03B5A-A9A8-A0F2-33E9-D12CC04C71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67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996DCBB-AB67-0121-2017-BE7892AD4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03495917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57B4-AD39-513A-F58D-6EB89AE1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B8ECE3D-FBFC-C078-237E-457047ED9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59019601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Lesson Learned/Point/Icon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69CEB25-DF5A-C59F-7CD6-49E432269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61137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E89A147-3859-BA18-0490-EF6D30865E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6304400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33D757-EDE5-612B-9047-140CE847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A88CFC-C455-1609-0C55-7C3CC0624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0B5106-8657-1214-ACA3-D349FDB2E5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7107040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AAC1-FEA5-7C28-B019-254A1A08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0A286C-E4C4-160F-C74C-E449CF8ECA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4170145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7B95F6D-2311-2F3E-5F22-86BF6E5711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87A760C-B193-07C2-CE6E-CAEBCD81E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41416308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8C069C1-65CB-D4D0-74D0-0E1EAD09ED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9402808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EB986-FD6D-A336-597E-EDF339C9FBDC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Contact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ABDE5-F0BA-4168-4FD7-53B7F0027F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8545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QR code (virtual business card)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05E5414-CFBF-1C73-C3B8-7E9D72D1ED1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4360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Headshot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CB3836-64A0-F134-5530-7AC1A14BF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2730" y="1589086"/>
            <a:ext cx="3463290" cy="1305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AEAC14-DD47-5BA4-72C7-0C4FA0FBF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2730" y="3362968"/>
            <a:ext cx="3463290" cy="951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Title/Position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EC77595-D83F-E0FD-A07A-44B664FD7E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2730" y="4407877"/>
            <a:ext cx="3463290" cy="838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Additional contact info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B88110-516B-9B9B-B3BF-5E43AF44DBC7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7154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16BB6C-D033-4020-B4E4-F9FFA87AD87E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References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4729A7-D453-52B8-B685-1A57D57469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1395662"/>
            <a:ext cx="5262976" cy="424685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F8A7D5-4EB0-EC2C-8D99-557811A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666" y="1395662"/>
            <a:ext cx="5244688" cy="4246855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4F8005-0E6E-6192-140A-E31690639FFC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392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cinity Map or 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1F1D1E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insert vicinity map or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486400"/>
            <a:ext cx="5486400" cy="914400"/>
          </a:xfrm>
        </p:spPr>
        <p:txBody>
          <a:bodyPr anchor="b" anchorCtr="0"/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5188962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1EED116-9C90-732A-AA71-3A6A37D3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70B950D-A2AF-C2E0-974F-E44B7C9B1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7326020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2136" y="2057400"/>
            <a:ext cx="5166360" cy="3931919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65C02E-03F1-A11B-B728-17290DD1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9F475E3-794F-169F-3FDD-CC6EB7E6E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BE77FD0-B5CC-5948-21E2-58A2BF53C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075863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8A1F-5B48-8573-E99D-11D799FA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50CCB7-968D-9F84-AA3B-71B55D657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3314820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C6B64D-DA9B-9587-3EF6-D04DCA4F3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48C214-BD33-E523-9456-997205A18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8891291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8155DB-5DCC-2939-88CF-945238BA09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7447632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13944-5072-3EBA-2C91-5B54F87FB59B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Battelle 2025 Sediments conference</a:t>
            </a:r>
            <a:endParaRPr lang="en-US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88F3E-7A72-7F06-C4E2-33CEA93941F0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cap="none" spc="0" baseline="0">
          <a:solidFill>
            <a:schemeClr val="bg1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6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SzPct val="100000"/>
        <a:buFont typeface="Myriad Pro" pitchFamily="34" charset="0"/>
        <a:buChar char="–"/>
        <a:defRPr sz="22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Font typeface="Myriad Pro" pitchFamily="34" charset="0"/>
        <a:buChar char="›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»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96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0" r:id="rId2"/>
    <p:sldLayoutId id="2147483801" r:id="rId3"/>
    <p:sldLayoutId id="2147483761" r:id="rId4"/>
    <p:sldLayoutId id="2147483764" r:id="rId5"/>
    <p:sldLayoutId id="2147483797" r:id="rId6"/>
    <p:sldLayoutId id="2147483763" r:id="rId7"/>
    <p:sldLayoutId id="2147483792" r:id="rId8"/>
    <p:sldLayoutId id="214748380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67706A-1909-88AF-E149-7614AD7F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1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5" r:id="rId4"/>
    <p:sldLayoutId id="2147483798" r:id="rId5"/>
    <p:sldLayoutId id="2147483784" r:id="rId6"/>
    <p:sldLayoutId id="214748379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BDB616-F4CF-0100-729A-223A4569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34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3" r:id="rId2"/>
    <p:sldLayoutId id="2147483774" r:id="rId3"/>
    <p:sldLayoutId id="2147483775" r:id="rId4"/>
    <p:sldLayoutId id="2147483786" r:id="rId5"/>
    <p:sldLayoutId id="2147483799" r:id="rId6"/>
    <p:sldLayoutId id="2147483777" r:id="rId7"/>
    <p:sldLayoutId id="214748379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 dirty="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26ABAC-8BDB-1147-150B-60A8F066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499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7" r:id="rId2"/>
    <p:sldLayoutId id="2147483768" r:id="rId3"/>
    <p:sldLayoutId id="2147483771" r:id="rId4"/>
    <p:sldLayoutId id="2147483787" r:id="rId5"/>
    <p:sldLayoutId id="2147483800" r:id="rId6"/>
    <p:sldLayoutId id="2147483770" r:id="rId7"/>
    <p:sldLayoutId id="2147483795" r:id="rId8"/>
    <p:sldLayoutId id="2147483788" r:id="rId9"/>
    <p:sldLayoutId id="214748379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gweatherford@anchorqea.com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70823F-8C11-EB1B-0512-15A7428D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Radiocarbon Data to Evaluate Sources of Carbon Driving Gas Ebullition in Newtown Creek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AC2328-33D1-31ED-18AD-85CE5F067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5303520"/>
            <a:ext cx="8837354" cy="914400"/>
          </a:xfrm>
        </p:spPr>
        <p:txBody>
          <a:bodyPr/>
          <a:lstStyle/>
          <a:p>
            <a:r>
              <a:rPr lang="en-US" dirty="0"/>
              <a:t>Presented by: Grace Weatherford, PE, Anchor QEA</a:t>
            </a:r>
          </a:p>
          <a:p>
            <a:r>
              <a:rPr lang="en-US" sz="1400" dirty="0"/>
              <a:t>Collaborators: Ann McNichol, PhD, Woods Hole Oceanographic Institute;</a:t>
            </a:r>
            <a:br>
              <a:rPr lang="en-US" sz="1400" dirty="0"/>
            </a:br>
            <a:r>
              <a:rPr lang="en-US" sz="1400" dirty="0"/>
              <a:t>and David Glaser, PhD; Stu Messur; and Amy Corp, Anchor QEA</a:t>
            </a:r>
          </a:p>
        </p:txBody>
      </p:sp>
    </p:spTree>
    <p:extLst>
      <p:ext uri="{BB962C8B-B14F-4D97-AF65-F5344CB8AC3E}">
        <p14:creationId xmlns:p14="http://schemas.microsoft.com/office/powerpoint/2010/main" val="387458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74138B-316B-155E-3ED4-06183953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8" r="-129" b="-255"/>
          <a:stretch/>
        </p:blipFill>
        <p:spPr>
          <a:xfrm>
            <a:off x="112435" y="2260565"/>
            <a:ext cx="7498599" cy="3902527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07AB401-9836-EDBE-9AF8-31CDA1489045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Carbon-14 Results in Sediment Samples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C46BC3-18A1-BFEE-9A8F-8636AF251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64920"/>
              </p:ext>
            </p:extLst>
          </p:nvPr>
        </p:nvGraphicFramePr>
        <p:xfrm>
          <a:off x="7668037" y="2593605"/>
          <a:ext cx="4324372" cy="23460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86492">
                  <a:extLst>
                    <a:ext uri="{9D8B030D-6E8A-4147-A177-3AD203B41FA5}">
                      <a16:colId xmlns:a16="http://schemas.microsoft.com/office/drawing/2014/main" val="164661146"/>
                    </a:ext>
                  </a:extLst>
                </a:gridCol>
                <a:gridCol w="1543792">
                  <a:extLst>
                    <a:ext uri="{9D8B030D-6E8A-4147-A177-3AD203B41FA5}">
                      <a16:colId xmlns:a16="http://schemas.microsoft.com/office/drawing/2014/main" val="3364822088"/>
                    </a:ext>
                  </a:extLst>
                </a:gridCol>
                <a:gridCol w="1494088">
                  <a:extLst>
                    <a:ext uri="{9D8B030D-6E8A-4147-A177-3AD203B41FA5}">
                      <a16:colId xmlns:a16="http://schemas.microsoft.com/office/drawing/2014/main" val="3831831573"/>
                    </a:ext>
                  </a:extLst>
                </a:gridCol>
              </a:tblGrid>
              <a:tr h="869444">
                <a:tc>
                  <a:txBody>
                    <a:bodyPr/>
                    <a:lstStyle/>
                    <a:p>
                      <a:pPr lvl="0" algn="ctr">
                        <a:lnSpc>
                          <a:spcPts val="2625"/>
                        </a:lnSpc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Sediment Samples</a:t>
                      </a:r>
                    </a:p>
                  </a:txBody>
                  <a:tcPr marL="0" marR="0" anchor="b">
                    <a:lnL w="952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625"/>
                        </a:lnSpc>
                        <a:buNone/>
                      </a:pPr>
                      <a:r>
                        <a:rPr lang="en-US" sz="1800" b="0" i="0" u="none" strike="noStrike" baseline="30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 - Total C </a:t>
                      </a:r>
                    </a:p>
                    <a:p>
                      <a:pPr lvl="0" algn="ctr">
                        <a:lnSpc>
                          <a:spcPts val="2625"/>
                        </a:lnSpc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(pMC) 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 algn="ctr">
                        <a:lnSpc>
                          <a:spcPts val="2625"/>
                        </a:lnSpc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to 17.5 cm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625"/>
                        </a:lnSpc>
                        <a:buNone/>
                      </a:pPr>
                      <a:r>
                        <a:rPr lang="en-US" sz="1800" b="0" i="0" u="none" strike="noStrike" baseline="300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 - Total C</a:t>
                      </a:r>
                    </a:p>
                    <a:p>
                      <a:pPr lvl="0" algn="ctr">
                        <a:lnSpc>
                          <a:spcPts val="2625"/>
                        </a:lnSpc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(pMC) 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lvl="0" algn="ctr">
                        <a:lnSpc>
                          <a:spcPts val="2625"/>
                        </a:lnSpc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&gt;17.5 cm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512918"/>
                  </a:ext>
                </a:extLst>
              </a:tr>
              <a:tr h="67197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625"/>
                        </a:lnSpc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Arithmetic average</a:t>
                      </a:r>
                    </a:p>
                  </a:txBody>
                  <a:tcPr marL="0" marR="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625"/>
                        </a:lnSpc>
                      </a:pPr>
                      <a:r>
                        <a:rPr lang="fr-FR" sz="1800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0" marR="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625"/>
                        </a:lnSpc>
                      </a:pPr>
                      <a:r>
                        <a:rPr lang="fr-FR" sz="1800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0" marR="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28652"/>
                  </a:ext>
                </a:extLst>
              </a:tr>
              <a:tr h="398878">
                <a:tc>
                  <a:txBody>
                    <a:bodyPr/>
                    <a:lstStyle/>
                    <a:p>
                      <a:pPr lvl="0" algn="ctr" rtl="0">
                        <a:lnSpc>
                          <a:spcPts val="262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Range</a:t>
                      </a:r>
                    </a:p>
                  </a:txBody>
                  <a:tcPr marL="0" marR="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625"/>
                        </a:lnSpc>
                      </a:pPr>
                      <a:r>
                        <a:rPr lang="fr-FR" sz="1800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47 to 79</a:t>
                      </a:r>
                    </a:p>
                  </a:txBody>
                  <a:tcPr marL="0" marR="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625"/>
                        </a:lnSpc>
                      </a:pPr>
                      <a:r>
                        <a:rPr lang="fr-FR" sz="1800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29 to 53</a:t>
                      </a:r>
                    </a:p>
                  </a:txBody>
                  <a:tcPr marL="0" marR="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19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29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301DD-E5F0-6CEB-F8A9-DB9C20899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0156" y="4236973"/>
            <a:ext cx="6122440" cy="534907"/>
          </a:xfrm>
        </p:spPr>
        <p:txBody>
          <a:bodyPr/>
          <a:lstStyle/>
          <a:p>
            <a:pPr indent="-182880"/>
            <a:r>
              <a:rPr lang="en-US" sz="1400" dirty="0">
                <a:cs typeface="Segoe UI Light"/>
              </a:rPr>
              <a:t>Note: </a:t>
            </a:r>
            <a:r>
              <a:rPr lang="en-US" sz="1400" baseline="30000" dirty="0">
                <a:cs typeface="Segoe UI Light"/>
              </a:rPr>
              <a:t>14</a:t>
            </a:r>
            <a:r>
              <a:rPr lang="en-US" sz="1400" dirty="0">
                <a:cs typeface="Segoe UI Light"/>
              </a:rPr>
              <a:t>C in one sample measured 150 pMC. Law et al. attributed this to the release of artificial </a:t>
            </a:r>
            <a:r>
              <a:rPr lang="en-US" sz="1400" baseline="30000" dirty="0">
                <a:cs typeface="Segoe UI Light"/>
              </a:rPr>
              <a:t>14</a:t>
            </a:r>
            <a:r>
              <a:rPr lang="en-US" sz="1400" dirty="0">
                <a:cs typeface="Segoe UI Light"/>
              </a:rPr>
              <a:t>C tracer waste.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C4BBE0-D778-BAB1-D332-B416B2BD39C5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Carbon-14 in Discharges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A23027E-140B-590E-7B04-AB9A012933E5}"/>
              </a:ext>
            </a:extLst>
          </p:cNvPr>
          <p:cNvSpPr txBox="1">
            <a:spLocks/>
          </p:cNvSpPr>
          <p:nvPr/>
        </p:nvSpPr>
        <p:spPr>
          <a:xfrm>
            <a:off x="612648" y="2057400"/>
            <a:ext cx="5293609" cy="43510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Segoe UI Light"/>
              </a:rPr>
              <a:t>CSO samples collected during the Newtown Creek RI/FS were not analyzed for </a:t>
            </a:r>
            <a:r>
              <a:rPr lang="en-US" baseline="30000" dirty="0">
                <a:cs typeface="Segoe UI Light"/>
              </a:rPr>
              <a:t>14</a:t>
            </a:r>
            <a:r>
              <a:rPr lang="en-US" dirty="0">
                <a:cs typeface="Segoe UI"/>
              </a:rPr>
              <a:t>C </a:t>
            </a:r>
          </a:p>
          <a:p>
            <a:r>
              <a:rPr lang="en-US" dirty="0">
                <a:cs typeface="Segoe UI"/>
              </a:rPr>
              <a:t>Studies (from the literature) conclude that municipal sewage contains a mixture of modern and fossil carbon</a:t>
            </a:r>
          </a:p>
          <a:p>
            <a:pPr lvl="1"/>
            <a:r>
              <a:rPr lang="en-US" dirty="0">
                <a:cs typeface="Segoe UI"/>
              </a:rPr>
              <a:t>Arithmetic average was calculated from 13 samples collected at </a:t>
            </a:r>
            <a:br>
              <a:rPr lang="en-US" dirty="0">
                <a:cs typeface="Segoe UI"/>
              </a:rPr>
            </a:br>
            <a:r>
              <a:rPr lang="en-US" dirty="0">
                <a:cs typeface="Segoe UI"/>
              </a:rPr>
              <a:t>8 facilities between 1998 and 2013</a:t>
            </a:r>
            <a:endParaRPr lang="en-US" dirty="0"/>
          </a:p>
          <a:p>
            <a:endParaRPr lang="en-US" sz="1600" dirty="0">
              <a:cs typeface="Segoe UI"/>
            </a:endParaRPr>
          </a:p>
          <a:p>
            <a:endParaRPr lang="en-US" sz="1200" dirty="0">
              <a:cs typeface="Segoe UI"/>
            </a:endParaRPr>
          </a:p>
          <a:p>
            <a:endParaRPr lang="en-US" sz="2800" dirty="0">
              <a:cs typeface="Segoe UI Ligh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0F3453-5DFB-3378-2D41-4964BD297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71461"/>
              </p:ext>
            </p:extLst>
          </p:nvPr>
        </p:nvGraphicFramePr>
        <p:xfrm>
          <a:off x="5902377" y="2174468"/>
          <a:ext cx="6033627" cy="1830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953">
                  <a:extLst>
                    <a:ext uri="{9D8B030D-6E8A-4147-A177-3AD203B41FA5}">
                      <a16:colId xmlns:a16="http://schemas.microsoft.com/office/drawing/2014/main" val="1403811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583116326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76814504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362122829"/>
                    </a:ext>
                  </a:extLst>
                </a:gridCol>
                <a:gridCol w="1166899">
                  <a:extLst>
                    <a:ext uri="{9D8B030D-6E8A-4147-A177-3AD203B41FA5}">
                      <a16:colId xmlns:a16="http://schemas.microsoft.com/office/drawing/2014/main" val="4061220148"/>
                    </a:ext>
                  </a:extLst>
                </a:gridCol>
              </a:tblGrid>
              <a:tr h="595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C-DOC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(pMC)</a:t>
                      </a:r>
                    </a:p>
                  </a:txBody>
                  <a:tcPr marL="0" marR="0" marT="46331" marB="4633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Nara et al. 2010</a:t>
                      </a:r>
                    </a:p>
                  </a:txBody>
                  <a:tcPr marL="0" marR="0" marT="46331" marB="4633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Law et al. 2013</a:t>
                      </a:r>
                    </a:p>
                  </a:txBody>
                  <a:tcPr marL="0" marR="0" marT="46331" marB="4633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Tseng et al. 2016</a:t>
                      </a:r>
                    </a:p>
                  </a:txBody>
                  <a:tcPr marL="0" marR="0" marT="46331" marB="4633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Combined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46331" marB="4633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062246"/>
                  </a:ext>
                </a:extLst>
              </a:tr>
              <a:tr h="5760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Arithmetic average</a:t>
                      </a: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86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90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baseline="0" dirty="0">
                          <a:solidFill>
                            <a:srgbClr val="5A5A5A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91</a:t>
                      </a: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58873"/>
                  </a:ext>
                </a:extLst>
              </a:tr>
              <a:tr h="3927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Range</a:t>
                      </a: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79 to 92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87 to 93</a:t>
                      </a:r>
                      <a:endParaRPr lang="fr-FR" sz="1800" baseline="300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76 to 105</a:t>
                      </a: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76 to 105</a:t>
                      </a:r>
                    </a:p>
                  </a:txBody>
                  <a:tcPr marL="92661" marR="92661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99535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9391CB-EAD2-839A-023C-F8843C4A4035}"/>
              </a:ext>
            </a:extLst>
          </p:cNvPr>
          <p:cNvSpPr/>
          <p:nvPr/>
        </p:nvSpPr>
        <p:spPr>
          <a:xfrm>
            <a:off x="9473938" y="5590095"/>
            <a:ext cx="2384982" cy="93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3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DC63B-B9C9-C27A-ABBB-C2EFA4F65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50D67A-6C90-9046-DC14-890EBC104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9191" r="7388" b="27378"/>
          <a:stretch/>
        </p:blipFill>
        <p:spPr>
          <a:xfrm>
            <a:off x="241024" y="1877158"/>
            <a:ext cx="8379101" cy="482462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4CCC92-C61F-29D2-A280-67907F177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56453"/>
              </p:ext>
            </p:extLst>
          </p:nvPr>
        </p:nvGraphicFramePr>
        <p:xfrm>
          <a:off x="7991476" y="3002540"/>
          <a:ext cx="392255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4924">
                  <a:extLst>
                    <a:ext uri="{9D8B030D-6E8A-4147-A177-3AD203B41FA5}">
                      <a16:colId xmlns:a16="http://schemas.microsoft.com/office/drawing/2014/main" val="140381103"/>
                    </a:ext>
                  </a:extLst>
                </a:gridCol>
                <a:gridCol w="1308815">
                  <a:extLst>
                    <a:ext uri="{9D8B030D-6E8A-4147-A177-3AD203B41FA5}">
                      <a16:colId xmlns:a16="http://schemas.microsoft.com/office/drawing/2014/main" val="2583116326"/>
                    </a:ext>
                  </a:extLst>
                </a:gridCol>
                <a:gridCol w="1308815">
                  <a:extLst>
                    <a:ext uri="{9D8B030D-6E8A-4147-A177-3AD203B41FA5}">
                      <a16:colId xmlns:a16="http://schemas.microsoft.com/office/drawing/2014/main" val="768145046"/>
                    </a:ext>
                  </a:extLst>
                </a:gridCol>
              </a:tblGrid>
              <a:tr h="62441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Gas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Samples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C of CH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(pMC)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C of CO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(pMC)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062246"/>
                  </a:ext>
                </a:extLst>
              </a:tr>
              <a:tr h="4649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Arithmetic average</a:t>
                      </a:r>
                    </a:p>
                  </a:txBody>
                  <a:tcPr marL="0" marR="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95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0" marR="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94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0" marR="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58873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Range</a:t>
                      </a:r>
                    </a:p>
                  </a:txBody>
                  <a:tcPr marL="0" marR="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84 to 105</a:t>
                      </a:r>
                    </a:p>
                  </a:txBody>
                  <a:tcPr marL="0" marR="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88 to 98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0" marR="0"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9953555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2ED9055B-F711-F06D-AB3E-0969BD1D942A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Carbon-14 Results in Ebullition Gas Samples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E3BE9A-74F1-5E32-680E-81411E9B3E23}"/>
              </a:ext>
            </a:extLst>
          </p:cNvPr>
          <p:cNvSpPr/>
          <p:nvPr/>
        </p:nvSpPr>
        <p:spPr>
          <a:xfrm>
            <a:off x="9473938" y="5590095"/>
            <a:ext cx="2384982" cy="93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70B7B8E-382D-9B45-8687-87D6E2BBFD71}"/>
              </a:ext>
            </a:extLst>
          </p:cNvPr>
          <p:cNvSpPr txBox="1">
            <a:spLocks/>
          </p:cNvSpPr>
          <p:nvPr/>
        </p:nvSpPr>
        <p:spPr>
          <a:xfrm>
            <a:off x="612648" y="1117092"/>
            <a:ext cx="3162300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Summary of Carbon-14 Values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B822BCE-956E-941B-7D7D-FBBF790624DC}"/>
              </a:ext>
            </a:extLst>
          </p:cNvPr>
          <p:cNvSpPr txBox="1">
            <a:spLocks/>
          </p:cNvSpPr>
          <p:nvPr/>
        </p:nvSpPr>
        <p:spPr>
          <a:xfrm>
            <a:off x="436104" y="5424637"/>
            <a:ext cx="3406305" cy="330971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cs typeface="Segoe UI Light"/>
              </a:rPr>
              <a:t>Note: Average value shown with vertical bar.</a:t>
            </a:r>
            <a:br>
              <a:rPr lang="en-US" sz="1200" dirty="0"/>
            </a:br>
            <a:endParaRPr lang="en-US" sz="1200" dirty="0">
              <a:cs typeface="Segoe UI Light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488B318-6E9F-2F6F-C183-84A5D7DF2B13}"/>
              </a:ext>
            </a:extLst>
          </p:cNvPr>
          <p:cNvSpPr txBox="1">
            <a:spLocks/>
          </p:cNvSpPr>
          <p:nvPr/>
        </p:nvSpPr>
        <p:spPr>
          <a:xfrm>
            <a:off x="434380" y="5752774"/>
            <a:ext cx="3280697" cy="649544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cs typeface="Segoe UI Light"/>
              </a:rPr>
              <a:t>Sources: Hua et al. 2013; Levin et al. 2010; Weidman and Jones 1993; Law et al. 2013; Nara et al. 2010; Tseng et al. 2016</a:t>
            </a:r>
            <a:endParaRPr lang="en-US" dirty="0">
              <a:cs typeface="Segoe U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632E22-2BF3-4B09-897D-300279F185F6}"/>
              </a:ext>
            </a:extLst>
          </p:cNvPr>
          <p:cNvSpPr/>
          <p:nvPr/>
        </p:nvSpPr>
        <p:spPr>
          <a:xfrm>
            <a:off x="9770820" y="5590095"/>
            <a:ext cx="2196957" cy="873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graph of different types of gas&#10;&#10;Description automatically generated">
            <a:extLst>
              <a:ext uri="{FF2B5EF4-FFF2-40B4-BE49-F238E27FC236}">
                <a16:creationId xmlns:a16="http://schemas.microsoft.com/office/drawing/2014/main" id="{F1855A2B-DD29-1338-3930-F0E74DF4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50" y="1321266"/>
            <a:ext cx="7849496" cy="51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C63BE46-4286-EBD9-9BBD-13372F65C64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12648" y="2057400"/>
                <a:ext cx="7773813" cy="3673990"/>
              </a:xfrm>
            </p:spPr>
            <p:txBody>
              <a:bodyPr/>
              <a:lstStyle/>
              <a:p>
                <a:r>
                  <a:rPr lang="en-US" dirty="0"/>
                  <a:t>Carbon that is sequestered from the atmosphere during biomass growth is referred to as </a:t>
                </a:r>
                <a:br>
                  <a:rPr lang="en-US" dirty="0"/>
                </a:br>
                <a:r>
                  <a:rPr lang="en-US" dirty="0"/>
                  <a:t>“biogenic carbon”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/>
                  <a:t>Lewis et al. (2004) provide a method to define </a:t>
                </a:r>
                <a:br>
                  <a:rPr lang="en-US" dirty="0"/>
                </a:br>
                <a:r>
                  <a:rPr lang="en-US" dirty="0"/>
                  <a:t>the quantitative relationship between pMC and “percent biogenic carbon” for a sample:</a:t>
                </a:r>
              </a:p>
              <a:p>
                <a:pPr marL="548640" indent="0">
                  <a:spcAft>
                    <a:spcPts val="2400"/>
                  </a:spcAft>
                  <a:buNone/>
                </a:pPr>
                <a:r>
                  <a:rPr lang="en-US" sz="2200" dirty="0">
                    <a:ea typeface="Cambria Math" panose="02040503050406030204" pitchFamily="18" charset="0"/>
                  </a:rPr>
                  <a:t>Percent biogenic carbon in sample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pMC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sample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pMC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biological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material</m:t>
                            </m:r>
                          </m:e>
                        </m:eqArr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 x 100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C63BE46-4286-EBD9-9BBD-13372F65C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12648" y="2057400"/>
                <a:ext cx="7773813" cy="3673990"/>
              </a:xfrm>
              <a:blipFill>
                <a:blip r:embed="rId3"/>
                <a:stretch>
                  <a:fillRect l="-2431" t="-1495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44C0010-9238-4080-6314-FADBC1434491}"/>
              </a:ext>
            </a:extLst>
          </p:cNvPr>
          <p:cNvSpPr txBox="1">
            <a:spLocks/>
          </p:cNvSpPr>
          <p:nvPr/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Approach for Quantifying Biogenic Carbon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0437B4C-D1C5-452F-BE85-2371928A7D87}"/>
              </a:ext>
            </a:extLst>
          </p:cNvPr>
          <p:cNvSpPr txBox="1">
            <a:spLocks/>
          </p:cNvSpPr>
          <p:nvPr/>
        </p:nvSpPr>
        <p:spPr>
          <a:xfrm>
            <a:off x="612649" y="6400800"/>
            <a:ext cx="7440782" cy="3823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18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Sources: Lewis et al. 2004; Hua et al. 2013; Levin et al. 2010; Weidman and Jones 1993</a:t>
            </a:r>
          </a:p>
          <a:p>
            <a:endParaRPr lang="en-US" dirty="0"/>
          </a:p>
        </p:txBody>
      </p:sp>
      <p:pic>
        <p:nvPicPr>
          <p:cNvPr id="9" name="Picture 2" descr="Carbon cycle diagram">
            <a:extLst>
              <a:ext uri="{FF2B5EF4-FFF2-40B4-BE49-F238E27FC236}">
                <a16:creationId xmlns:a16="http://schemas.microsoft.com/office/drawing/2014/main" id="{C05383A4-CC33-C5FC-F5BC-116857504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1105" b="173"/>
          <a:stretch/>
        </p:blipFill>
        <p:spPr bwMode="auto">
          <a:xfrm>
            <a:off x="8536632" y="2054166"/>
            <a:ext cx="3655367" cy="35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F40F8F8-675C-4EF6-DBFA-F4CBAA05CA1E}"/>
              </a:ext>
            </a:extLst>
          </p:cNvPr>
          <p:cNvSpPr txBox="1">
            <a:spLocks/>
          </p:cNvSpPr>
          <p:nvPr/>
        </p:nvSpPr>
        <p:spPr>
          <a:xfrm>
            <a:off x="8503178" y="5568502"/>
            <a:ext cx="3655367" cy="8347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cs typeface="Segoe UI Light"/>
              </a:rPr>
              <a:t>Carbon Cycle Diagram </a:t>
            </a:r>
            <a:endParaRPr lang="en-US" sz="1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>
                <a:cs typeface="Segoe UI Light"/>
              </a:rPr>
              <a:t>Source: University Corporation for Atmospheric Research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4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E208AD-F9DB-9D06-AD47-DAA09ADD2610}"/>
              </a:ext>
            </a:extLst>
          </p:cNvPr>
          <p:cNvSpPr txBox="1"/>
          <p:nvPr/>
        </p:nvSpPr>
        <p:spPr>
          <a:xfrm>
            <a:off x="609600" y="2057400"/>
            <a:ext cx="5026596" cy="40780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1714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aseline="30000" dirty="0">
                <a:solidFill>
                  <a:srgbClr val="5A5A5A"/>
                </a:solidFill>
                <a:latin typeface="+mj-lt"/>
                <a:cs typeface="Segoe UI"/>
              </a:rPr>
              <a:t> </a:t>
            </a:r>
            <a:r>
              <a:rPr lang="en-US" sz="2600" dirty="0">
                <a:solidFill>
                  <a:srgbClr val="5A5A5A"/>
                </a:solidFill>
                <a:latin typeface="+mj-lt"/>
                <a:cs typeface="Segoe UI"/>
              </a:rPr>
              <a:t>pMC in Newtown Creek ebullition gas samples is 95 (arithmetic average)</a:t>
            </a:r>
            <a:endParaRPr lang="en-US" sz="2600" dirty="0">
              <a:solidFill>
                <a:srgbClr val="5A5A5A"/>
              </a:solidFill>
              <a:latin typeface="+mj-lt"/>
            </a:endParaRPr>
          </a:p>
          <a:p>
            <a:pPr marL="45720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A5A5A"/>
                </a:solidFill>
                <a:latin typeface="+mj-lt"/>
              </a:rPr>
              <a:t>pMC of biological material for </a:t>
            </a:r>
            <a:br>
              <a:rPr lang="en-US" sz="2600" dirty="0">
                <a:solidFill>
                  <a:srgbClr val="5A5A5A"/>
                </a:solidFill>
                <a:latin typeface="+mj-lt"/>
              </a:rPr>
            </a:br>
            <a:r>
              <a:rPr lang="en-US" sz="2600" dirty="0">
                <a:solidFill>
                  <a:srgbClr val="5A5A5A"/>
                </a:solidFill>
                <a:latin typeface="+mj-lt"/>
              </a:rPr>
              <a:t>the past 50 to 100 years is estimated as 105 to 125</a:t>
            </a:r>
            <a:endParaRPr lang="en-US" dirty="0">
              <a:cs typeface="Segoe UI Light"/>
            </a:endParaRPr>
          </a:p>
          <a:p>
            <a:pPr marL="45720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A5A5A"/>
                </a:solidFill>
                <a:latin typeface="+mj-lt"/>
              </a:rPr>
              <a:t>Percent biogenic carbon of Newtown Creek ebullition gas is 76% to 90% </a:t>
            </a:r>
            <a:endParaRPr lang="en-US" sz="2600" dirty="0">
              <a:solidFill>
                <a:srgbClr val="5A5A5A"/>
              </a:solidFill>
              <a:latin typeface="+mj-lt"/>
              <a:cs typeface="Segoe UI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6B2550-B425-EFB1-AF89-73BB0C18A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91884"/>
              </p:ext>
            </p:extLst>
          </p:nvPr>
        </p:nvGraphicFramePr>
        <p:xfrm>
          <a:off x="5676900" y="2057400"/>
          <a:ext cx="311002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3629">
                  <a:extLst>
                    <a:ext uri="{9D8B030D-6E8A-4147-A177-3AD203B41FA5}">
                      <a16:colId xmlns:a16="http://schemas.microsoft.com/office/drawing/2014/main" val="140381103"/>
                    </a:ext>
                  </a:extLst>
                </a:gridCol>
                <a:gridCol w="1386394">
                  <a:extLst>
                    <a:ext uri="{9D8B030D-6E8A-4147-A177-3AD203B41FA5}">
                      <a16:colId xmlns:a16="http://schemas.microsoft.com/office/drawing/2014/main" val="2583116326"/>
                    </a:ext>
                  </a:extLst>
                </a:gridCol>
              </a:tblGrid>
              <a:tr h="53723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Gas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Samples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14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C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(pMC)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062246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Arithmetic 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average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95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58873"/>
                  </a:ext>
                </a:extLst>
              </a:tr>
              <a:tr h="383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Range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5A5A5A"/>
                          </a:solidFill>
                          <a:latin typeface="+mj-lt"/>
                        </a:rPr>
                        <a:t>84 to 105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9953555"/>
                  </a:ext>
                </a:extLst>
              </a:tr>
            </a:tbl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234A6DE2-1070-740E-7233-069E234A3F90}"/>
              </a:ext>
            </a:extLst>
          </p:cNvPr>
          <p:cNvSpPr txBox="1">
            <a:spLocks/>
          </p:cNvSpPr>
          <p:nvPr/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Percent Biogenic Carbon in Ebullition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>
                <a:extLst>
                  <a:ext uri="{FF2B5EF4-FFF2-40B4-BE49-F238E27FC236}">
                    <a16:creationId xmlns:a16="http://schemas.microsoft.com/office/drawing/2014/main" id="{8E2543C9-C7CD-AD66-0A34-4151E00C4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9631" y="4413185"/>
                <a:ext cx="2391216" cy="48359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457200" indent="-4572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4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SzPct val="100000"/>
                  <a:buFont typeface="Myriad Pro" pitchFamily="34" charset="0"/>
                  <a:buChar char="–"/>
                  <a:defRPr sz="20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Myriad Pro" pitchFamily="34" charset="0"/>
                  <a:buChar char="›"/>
                  <a:defRPr sz="16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14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srgbClr val="5A5A5A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200" b="0" i="0" smtClean="0">
                        <a:solidFill>
                          <a:srgbClr val="5A5A5A"/>
                        </a:solidFill>
                        <a:latin typeface="Cambria Math" panose="02040503050406030204" pitchFamily="18" charset="0"/>
                      </a:rPr>
                      <m:t>6%</m:t>
                    </m:r>
                    <m:r>
                      <a:rPr lang="en-US" sz="2200" smtClean="0">
                        <a:solidFill>
                          <a:srgbClr val="5A5A5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5A5A5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5A5A5A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2200" b="0" i="0" smtClean="0">
                            <a:solidFill>
                              <a:srgbClr val="5A5A5A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5A5A5A"/>
                    </a:solidFill>
                  </a:rPr>
                  <a:t> </a:t>
                </a:r>
                <a:r>
                  <a:rPr lang="en-US" sz="2200" dirty="0">
                    <a:solidFill>
                      <a:srgbClr val="5A5A5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100</a:t>
                </a:r>
              </a:p>
            </p:txBody>
          </p:sp>
        </mc:Choice>
        <mc:Fallback xmlns="">
          <p:sp>
            <p:nvSpPr>
              <p:cNvPr id="13" name="Text Placeholder 3">
                <a:extLst>
                  <a:ext uri="{FF2B5EF4-FFF2-40B4-BE49-F238E27FC236}">
                    <a16:creationId xmlns:a16="http://schemas.microsoft.com/office/drawing/2014/main" id="{8E2543C9-C7CD-AD66-0A34-4151E00C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631" y="4413185"/>
                <a:ext cx="2391216" cy="483594"/>
              </a:xfrm>
              <a:prstGeom prst="rect">
                <a:avLst/>
              </a:prstGeom>
              <a:blipFill>
                <a:blip r:embed="rId2"/>
                <a:stretch>
                  <a:fillRect t="-379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A238AF5-CBDF-4129-2AB9-46F13A5E0326}"/>
              </a:ext>
            </a:extLst>
          </p:cNvPr>
          <p:cNvSpPr/>
          <p:nvPr/>
        </p:nvSpPr>
        <p:spPr>
          <a:xfrm>
            <a:off x="9473938" y="5590095"/>
            <a:ext cx="2384982" cy="93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>
                <a:extLst>
                  <a:ext uri="{FF2B5EF4-FFF2-40B4-BE49-F238E27FC236}">
                    <a16:creationId xmlns:a16="http://schemas.microsoft.com/office/drawing/2014/main" id="{D38F4EA2-ECD4-BCF4-EEB1-5B6200CB2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9631" y="5286732"/>
                <a:ext cx="2391216" cy="48359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457200" indent="-4572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24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SzPct val="100000"/>
                  <a:buFont typeface="Myriad Pro" pitchFamily="34" charset="0"/>
                  <a:buChar char="–"/>
                  <a:defRPr sz="20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 sz="18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Myriad Pro" pitchFamily="34" charset="0"/>
                  <a:buChar char="›"/>
                  <a:defRPr sz="16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ts val="300"/>
                  </a:spcBef>
                  <a:spcAft>
                    <a:spcPts val="1200"/>
                  </a:spcAft>
                  <a:buFont typeface="Arial" panose="020B0604020202020204" pitchFamily="34" charset="0"/>
                  <a:buChar char="»"/>
                  <a:defRPr sz="1400" kern="1200" spc="0" baseline="0">
                    <a:solidFill>
                      <a:srgbClr val="1C1C1C"/>
                    </a:solidFill>
                    <a:latin typeface="Segoe UI Light" panose="020B0502040204020203" pitchFamily="34" charset="0"/>
                    <a:ea typeface="Segoe UI Light" panose="020B0502040204020203" pitchFamily="34" charset="0"/>
                    <a:cs typeface="Segoe UI Light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5A5A5A"/>
                        </a:solidFill>
                        <a:latin typeface="Cambria Math" panose="02040503050406030204" pitchFamily="18" charset="0"/>
                      </a:rPr>
                      <m:t>90%</m:t>
                    </m:r>
                    <m:r>
                      <a:rPr lang="en-US" sz="2200" smtClean="0">
                        <a:solidFill>
                          <a:srgbClr val="5A5A5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5A5A5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5A5A5A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2200" b="0" i="0" smtClean="0">
                            <a:solidFill>
                              <a:srgbClr val="5A5A5A"/>
                            </a:solidFill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5A5A5A"/>
                    </a:solidFill>
                  </a:rPr>
                  <a:t> </a:t>
                </a:r>
                <a:r>
                  <a:rPr lang="en-US" sz="2200" dirty="0">
                    <a:solidFill>
                      <a:srgbClr val="5A5A5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100</a:t>
                </a:r>
              </a:p>
            </p:txBody>
          </p:sp>
        </mc:Choice>
        <mc:Fallback xmlns="">
          <p:sp>
            <p:nvSpPr>
              <p:cNvPr id="14" name="Text Placeholder 3">
                <a:extLst>
                  <a:ext uri="{FF2B5EF4-FFF2-40B4-BE49-F238E27FC236}">
                    <a16:creationId xmlns:a16="http://schemas.microsoft.com/office/drawing/2014/main" id="{D38F4EA2-ECD4-BCF4-EEB1-5B6200CB2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631" y="5286732"/>
                <a:ext cx="2391216" cy="483594"/>
              </a:xfrm>
              <a:prstGeom prst="rect">
                <a:avLst/>
              </a:prstGeom>
              <a:blipFill>
                <a:blip r:embed="rId3"/>
                <a:stretch>
                  <a:fillRect t="-3750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74AC86A-1662-8A68-DCDD-74DC90AC3C25}"/>
              </a:ext>
            </a:extLst>
          </p:cNvPr>
          <p:cNvGrpSpPr/>
          <p:nvPr/>
        </p:nvGrpSpPr>
        <p:grpSpPr>
          <a:xfrm>
            <a:off x="9221904" y="1833431"/>
            <a:ext cx="2362276" cy="4369267"/>
            <a:chOff x="8893335" y="1847413"/>
            <a:chExt cx="2362276" cy="4369267"/>
          </a:xfrm>
        </p:grpSpPr>
        <p:pic>
          <p:nvPicPr>
            <p:cNvPr id="7" name="Picture 6" descr="A graph with a red line&#10;&#10;Description automatically generated">
              <a:extLst>
                <a:ext uri="{FF2B5EF4-FFF2-40B4-BE49-F238E27FC236}">
                  <a16:creationId xmlns:a16="http://schemas.microsoft.com/office/drawing/2014/main" id="{C6571CCB-B0AB-CFD3-3EF7-7FBA8B6B9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8071" y="1847413"/>
              <a:ext cx="1717540" cy="436926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68A024-A8A7-2B24-527A-5D885D47B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3335" y="1875376"/>
              <a:ext cx="644115" cy="411060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84206A2-DC68-1A45-8EA6-97C3365663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519" t="8560" r="43114" b="82737"/>
          <a:stretch/>
        </p:blipFill>
        <p:spPr>
          <a:xfrm>
            <a:off x="9225159" y="6199584"/>
            <a:ext cx="2781039" cy="42969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1D55BF1A-8C8B-D4E8-6690-6D2C2E4B7F9F}"/>
              </a:ext>
            </a:extLst>
          </p:cNvPr>
          <p:cNvSpPr txBox="1">
            <a:spLocks/>
          </p:cNvSpPr>
          <p:nvPr/>
        </p:nvSpPr>
        <p:spPr>
          <a:xfrm>
            <a:off x="612648" y="6400800"/>
            <a:ext cx="7902176" cy="200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18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>
                <a:cs typeface="Segoe UI Light"/>
              </a:rPr>
              <a:t>Sources: Lewis et al. 2004; Hua et al. 2013; Levin et al. 2010; Weidman and Jones 1993; Lardie Gaylord et.al. 2019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4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34367-A0B6-8FC1-74CA-2C50DFAB7B87}"/>
              </a:ext>
            </a:extLst>
          </p:cNvPr>
          <p:cNvSpPr txBox="1">
            <a:spLocks/>
          </p:cNvSpPr>
          <p:nvPr/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Relative Contributions of Carbon Sources to Ebullition in Newtown Creek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EE950B1-65D0-F990-B6B6-A62060E52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69353"/>
              </p:ext>
            </p:extLst>
          </p:nvPr>
        </p:nvGraphicFramePr>
        <p:xfrm>
          <a:off x="609600" y="2743200"/>
          <a:ext cx="10991850" cy="211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9753">
                  <a:extLst>
                    <a:ext uri="{9D8B030D-6E8A-4147-A177-3AD203B41FA5}">
                      <a16:colId xmlns:a16="http://schemas.microsoft.com/office/drawing/2014/main" val="4005884860"/>
                    </a:ext>
                  </a:extLst>
                </a:gridCol>
                <a:gridCol w="2052097">
                  <a:extLst>
                    <a:ext uri="{9D8B030D-6E8A-4147-A177-3AD203B41FA5}">
                      <a16:colId xmlns:a16="http://schemas.microsoft.com/office/drawing/2014/main" val="3290718143"/>
                    </a:ext>
                  </a:extLst>
                </a:gridCol>
              </a:tblGrid>
              <a:tr h="387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Carbon Sources</a:t>
                      </a:r>
                    </a:p>
                  </a:txBody>
                  <a:tcPr marL="0" marR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Contribution</a:t>
                      </a:r>
                    </a:p>
                  </a:txBody>
                  <a:tcPr marL="0" marR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605382"/>
                  </a:ext>
                </a:extLst>
              </a:tr>
              <a:tr h="74708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5A5A5A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Aquatic organisms </a:t>
                      </a:r>
                    </a:p>
                    <a:p>
                      <a:pPr marL="342900" marR="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5A5A5A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Discharges of organic-rich materials (e.g., such as fecal matter from CSOs)</a:t>
                      </a:r>
                    </a:p>
                  </a:txBody>
                  <a:tcPr marL="0" marR="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5A5A5A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76% to 90%</a:t>
                      </a:r>
                    </a:p>
                  </a:txBody>
                  <a:tcPr marL="0" marR="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562741"/>
                  </a:ext>
                </a:extLst>
              </a:tr>
              <a:tr h="746096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5A5A5A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Fossil fuels (e.g., petroleum and coal) released in historic spills</a:t>
                      </a:r>
                    </a:p>
                    <a:p>
                      <a:pPr marL="342900" marR="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5A5A5A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Discharges containing oils</a:t>
                      </a:r>
                    </a:p>
                  </a:txBody>
                  <a:tcPr marL="0" marR="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5A5A5A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10% to 24%</a:t>
                      </a:r>
                    </a:p>
                  </a:txBody>
                  <a:tcPr marL="0" marR="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8638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5968FEE-B0D7-5020-D08B-35FF0100B780}"/>
              </a:ext>
            </a:extLst>
          </p:cNvPr>
          <p:cNvSpPr/>
          <p:nvPr/>
        </p:nvSpPr>
        <p:spPr>
          <a:xfrm>
            <a:off x="9473938" y="5590095"/>
            <a:ext cx="2384982" cy="93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86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FBC7F-DBA0-8B3D-E2B9-9B05729D8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648" y="1143000"/>
            <a:ext cx="10969455" cy="4572000"/>
          </a:xfrm>
        </p:spPr>
        <p:txBody>
          <a:bodyPr anchor="ctr" anchorCtr="0"/>
          <a:lstStyle/>
          <a:p>
            <a:r>
              <a:rPr lang="en-US" sz="3600" dirty="0">
                <a:cs typeface="Segoe UI Light"/>
              </a:rPr>
              <a:t>Ebullition gas generation at Newtown Creek is mainly driven by biogenic sources and, to a lesser extent, fossil carbon.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D0298-CB95-C6F9-BA85-129DE8E7B2DF}"/>
              </a:ext>
            </a:extLst>
          </p:cNvPr>
          <p:cNvSpPr txBox="1"/>
          <p:nvPr/>
        </p:nvSpPr>
        <p:spPr>
          <a:xfrm>
            <a:off x="2374900" y="453974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spc="300" dirty="0">
                <a:latin typeface="+mj-lt"/>
              </a:rPr>
              <a:t>(</a:t>
            </a:r>
            <a:r>
              <a:rPr lang="en-US" cap="all" spc="300" dirty="0">
                <a:solidFill>
                  <a:schemeClr val="bg1"/>
                </a:solidFill>
                <a:latin typeface="+mj-lt"/>
              </a:rPr>
              <a:t>Cont.</a:t>
            </a:r>
            <a:r>
              <a:rPr lang="en-US" cap="all" spc="300" dirty="0">
                <a:latin typeface="+mj-lt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8341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05250-866B-A16B-44EB-DBC8C34B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Hua, Q., M. Barbetti, and A. Rakowski, 2013. “Atmospheric Radiocarbon for the Period </a:t>
            </a:r>
            <a:br>
              <a:rPr lang="en-US" sz="2000" dirty="0"/>
            </a:br>
            <a:r>
              <a:rPr lang="en-US" sz="2000" dirty="0"/>
              <a:t>1950–2010.” </a:t>
            </a:r>
            <a:r>
              <a:rPr lang="en-US" sz="2000" i="1" dirty="0"/>
              <a:t>Radiocarbon</a:t>
            </a:r>
            <a:r>
              <a:rPr lang="en-US" sz="2000" dirty="0"/>
              <a:t> 55(4).</a:t>
            </a:r>
          </a:p>
          <a:p>
            <a:r>
              <a:rPr lang="en-US" sz="2000" dirty="0"/>
              <a:t>Lardie Gaylord, M.C., B.E. Longworth, K. Murphy, C. Cobb, and A.P. McNichol, 2019. “Annual</a:t>
            </a:r>
            <a:r>
              <a:rPr lang="en-US" sz="2000" i="1" dirty="0"/>
              <a:t> </a:t>
            </a:r>
            <a:r>
              <a:rPr lang="en-US" sz="2000" dirty="0"/>
              <a:t>Radiocarbon Measurements in a Century-Old European Beech Tree (</a:t>
            </a:r>
            <a:r>
              <a:rPr lang="en-US" sz="2000" i="1" dirty="0"/>
              <a:t>Fagus sylvatica</a:t>
            </a:r>
            <a:r>
              <a:rPr lang="en-US" sz="2000" dirty="0"/>
              <a:t>) from Coastal Northeastern North America.” </a:t>
            </a:r>
            <a:r>
              <a:rPr lang="en-US" sz="2000" i="1" dirty="0"/>
              <a:t>Nuclear Instruments and Methods in Physics Research Section B: Beam Interactions with Materials and Atoms </a:t>
            </a:r>
            <a:r>
              <a:rPr lang="en-US" sz="2000" dirty="0"/>
              <a:t>456:264–270. </a:t>
            </a:r>
          </a:p>
          <a:p>
            <a:r>
              <a:rPr lang="en-US" sz="2000" dirty="0"/>
              <a:t>Law, Y., G.E. Jacobsen, A.M. Smith, Z. Yuan, and P. Lant, 2013. “Fossil Organic Carbon in Wastewater and Its Fate in Treatment Plants.” </a:t>
            </a:r>
            <a:r>
              <a:rPr lang="en-US" sz="2000" i="1" dirty="0"/>
              <a:t>Water Research </a:t>
            </a:r>
            <a:r>
              <a:rPr lang="en-US" sz="2000" dirty="0"/>
              <a:t>47(14):5270–5281.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D26A6-528A-0C60-EE51-14301F298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sz="2000" dirty="0">
                <a:cs typeface="Segoe UI Light"/>
              </a:rPr>
              <a:t>Levin, I., T. Naegler, B. Kromer, M. Diehl, R.J. Francey, A.J. Gomez-Pelaez, L.P. Steele, D. Wagenbach, R. Weller, and D.E. Worthy, 2010. “Observations and Modelling of the Global Distribution and Long‐Term Trend of Atmospheric </a:t>
            </a:r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CO</a:t>
            </a:r>
            <a:r>
              <a:rPr lang="en-US" sz="2000" baseline="-25000" dirty="0">
                <a:cs typeface="Segoe UI Light"/>
              </a:rPr>
              <a:t>2</a:t>
            </a:r>
            <a:r>
              <a:rPr lang="en-US" sz="2000" dirty="0">
                <a:cs typeface="Segoe UI Light"/>
              </a:rPr>
              <a:t>.” </a:t>
            </a:r>
            <a:r>
              <a:rPr lang="en-US" sz="2000" i="1" dirty="0">
                <a:cs typeface="Segoe UI Light"/>
              </a:rPr>
              <a:t>Tellus</a:t>
            </a:r>
            <a:r>
              <a:rPr lang="en-US" sz="2000" dirty="0">
                <a:cs typeface="Segoe UI Light"/>
              </a:rPr>
              <a:t> 62(1):26–46. </a:t>
            </a:r>
          </a:p>
          <a:p>
            <a:r>
              <a:rPr lang="en-US" sz="2000" dirty="0">
                <a:cs typeface="Segoe UI Light"/>
              </a:rPr>
              <a:t>Lewis, C.W., G.A. Klouda, and W.D. Ellenson, 2004. “Radiocarbon Measurement of the Biogenic Contribution to Summertime PM-2.5 Ambient Aerosol in Nashville, TN.”</a:t>
            </a:r>
            <a:r>
              <a:rPr lang="en-US" sz="2000" i="1" dirty="0">
                <a:cs typeface="Segoe UI Light"/>
              </a:rPr>
              <a:t> Atmospheric Environment </a:t>
            </a:r>
            <a:r>
              <a:rPr lang="en-US" sz="2000" dirty="0">
                <a:cs typeface="Segoe UI Light"/>
              </a:rPr>
              <a:t>38(35):6053–6061.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7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2959D-9A89-1208-D9AF-C2EAA7C83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Nara, F.W., A. Imai, K. Matsushige, K. Komatsu, N. Kawasaki, and Y. Shibata, 2010. “Radiocarbon Measurements of Dissolved Organic Carbon in Sewage-Treatment-Plant Effluent and Domestic Sewage.” </a:t>
            </a:r>
            <a:r>
              <a:rPr lang="en-US" sz="2000" i="1" dirty="0"/>
              <a:t>Nuclear Instruments and Methods in Physics Research Section B: Beam Interactions with Materials and Atoms </a:t>
            </a:r>
            <a:r>
              <a:rPr lang="en-US" sz="2000" dirty="0"/>
              <a:t>268(7–8):1142–1145.</a:t>
            </a:r>
          </a:p>
          <a:p>
            <a:r>
              <a:rPr lang="en-US" sz="2000" dirty="0"/>
              <a:t>Tseng, L.Y., A.K. Robinson, X. Zhang, X. Xu, J. Southon, A.J. Hamilton, R. Sobhani, M.K. Stenstrom, and D. Rosso, 2016. “Identification of Preferential Paths of Fossil Carbon Within Water Resource Recovery Facilities via Radiocarbon Analysis.” </a:t>
            </a:r>
            <a:r>
              <a:rPr lang="en-US" sz="2000" i="1" dirty="0"/>
              <a:t>Environmental Science and Technology </a:t>
            </a:r>
            <a:r>
              <a:rPr lang="en-US" sz="2000" dirty="0"/>
              <a:t>50(22):12166–12178.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6F33F-EE9B-1DD0-0A98-BB576A451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n-US" sz="2000" dirty="0">
                <a:cs typeface="Segoe UI Light"/>
              </a:rPr>
              <a:t>Weidman, C.R., and G.A. Jones, 1993. “A Shell‐Derived Time History of Bomb </a:t>
            </a:r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 on Georges Bank and Its Labrador Sea Implications.” </a:t>
            </a:r>
            <a:r>
              <a:rPr lang="en-US" sz="2000" i="1" dirty="0">
                <a:cs typeface="Segoe UI Light"/>
              </a:rPr>
              <a:t>Journal of Geophysical Research </a:t>
            </a:r>
            <a:r>
              <a:rPr lang="en-US" sz="2000" dirty="0">
                <a:cs typeface="Segoe UI Light"/>
              </a:rPr>
              <a:t>98(C8)14577–14588.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9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93FB4C-AE34-3319-8336-03BBE53A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262976" cy="685800"/>
          </a:xfrm>
        </p:spPr>
        <p:txBody>
          <a:bodyPr/>
          <a:lstStyle/>
          <a:p>
            <a:r>
              <a:rPr lang="en-US" sz="3600" dirty="0"/>
              <a:t>Newtown Creek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01E7D3-C481-85F2-9CCD-F15B54A7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876260" cy="3657600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400" dirty="0"/>
              <a:t>Dead-end tidal tributary to the East River located between the boroughs of Brooklyn and Queens, New York</a:t>
            </a:r>
          </a:p>
          <a:p>
            <a:r>
              <a:rPr lang="en-US" sz="2400" dirty="0"/>
              <a:t>Listed on the National Priorities List as a CERCLA (i.e., Superfund) site in 2010</a:t>
            </a:r>
          </a:p>
          <a:p>
            <a:r>
              <a:rPr lang="en-US" sz="2400" dirty="0">
                <a:cs typeface="Segoe UI Light"/>
              </a:rPr>
              <a:t>Long history of municipal and private/industrial discharges and releases (such discharges comprise the largest source of freshwater flow)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0CA31-EB98-0E71-C2FF-4E3872902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-72" r="7799" b="72"/>
          <a:stretch/>
        </p:blipFill>
        <p:spPr>
          <a:xfrm>
            <a:off x="6755798" y="2057398"/>
            <a:ext cx="5431536" cy="37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6B47C0-C107-C7D9-6D8A-23602AF1CD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77641" y="1589086"/>
            <a:ext cx="7862688" cy="1305569"/>
          </a:xfrm>
        </p:spPr>
        <p:txBody>
          <a:bodyPr/>
          <a:lstStyle/>
          <a:p>
            <a:r>
              <a:rPr lang="en-US" dirty="0"/>
              <a:t>Grace Weatherford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B9B349-7DF9-A352-BEA3-399BD0B1A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7641" y="3362968"/>
            <a:ext cx="7668379" cy="951123"/>
          </a:xfrm>
        </p:spPr>
        <p:txBody>
          <a:bodyPr/>
          <a:lstStyle/>
          <a:p>
            <a:r>
              <a:rPr lang="en-US" dirty="0"/>
              <a:t>Senior Managing Environmental Engineer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84B2C0-B84F-2BDE-2B67-50A9687956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7641" y="4407877"/>
            <a:ext cx="7668379" cy="838809"/>
          </a:xfrm>
        </p:spPr>
        <p:txBody>
          <a:bodyPr/>
          <a:lstStyle/>
          <a:p>
            <a:r>
              <a:rPr lang="en-US" dirty="0">
                <a:hlinkClick r:id="rId2"/>
              </a:rPr>
              <a:t>gweatherford@anchorqea.com</a:t>
            </a:r>
            <a:endParaRPr lang="en-US" dirty="0"/>
          </a:p>
          <a:p>
            <a:r>
              <a:rPr lang="en-US" dirty="0"/>
              <a:t>971.409.7313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9C186C1-DACB-170C-7176-36237BE0BBDC}"/>
              </a:ext>
            </a:extLst>
          </p:cNvPr>
          <p:cNvPicPr>
            <a:picLocks noGrp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2747"/>
          <a:stretch/>
        </p:blipFill>
        <p:spPr>
          <a:xfrm>
            <a:off x="545980" y="1589086"/>
            <a:ext cx="3122415" cy="3657600"/>
          </a:xfrm>
          <a:prstGeom prst="rect">
            <a:avLst/>
          </a:prstGeom>
          <a:solidFill>
            <a:srgbClr val="582B09"/>
          </a:solidFill>
          <a:ln w="2857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739422-DA8E-BA02-9D6D-593A945DCAA2}"/>
              </a:ext>
            </a:extLst>
          </p:cNvPr>
          <p:cNvSpPr/>
          <p:nvPr/>
        </p:nvSpPr>
        <p:spPr>
          <a:xfrm>
            <a:off x="9473938" y="5590095"/>
            <a:ext cx="2384982" cy="93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068FF-D518-453F-8B96-6EB7D839115B}"/>
              </a:ext>
            </a:extLst>
          </p:cNvPr>
          <p:cNvSpPr txBox="1"/>
          <p:nvPr/>
        </p:nvSpPr>
        <p:spPr>
          <a:xfrm>
            <a:off x="0" y="6581001"/>
            <a:ext cx="245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Photograph by Bill Rhodes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9E2DD-3371-9B11-76FC-6F5DE260F8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river with a city in the background&#10;&#10;Description automatically generated">
            <a:extLst>
              <a:ext uri="{FF2B5EF4-FFF2-40B4-BE49-F238E27FC236}">
                <a16:creationId xmlns:a16="http://schemas.microsoft.com/office/drawing/2014/main" id="{D9FDC05C-A996-D52F-ED81-EF690819A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3" t="6929" r="34378" b="25350"/>
          <a:stretch/>
        </p:blipFill>
        <p:spPr>
          <a:xfrm>
            <a:off x="-1" y="0"/>
            <a:ext cx="1236768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CFB44-E53A-E113-AD8A-94A174B7D576}"/>
              </a:ext>
            </a:extLst>
          </p:cNvPr>
          <p:cNvSpPr txBox="1"/>
          <p:nvPr/>
        </p:nvSpPr>
        <p:spPr>
          <a:xfrm>
            <a:off x="0" y="6581001"/>
            <a:ext cx="2107581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Photograph by Bill Rhodes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00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40F4FB-166C-9B5F-DEA3-C97BD635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262976" cy="685800"/>
          </a:xfrm>
        </p:spPr>
        <p:txBody>
          <a:bodyPr/>
          <a:lstStyle/>
          <a:p>
            <a:r>
              <a:rPr lang="en-US" sz="3600" dirty="0"/>
              <a:t>Ebullition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BC3DD2-5F2A-2FDC-B75C-8EF4FC79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83229"/>
            <a:ext cx="5962651" cy="4800600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400" dirty="0">
                <a:cs typeface="Segoe UI Light"/>
              </a:rPr>
              <a:t>Gas ebullition was evaluated during the Newtown Creek Remedial Investigation/Feasibility Study (RI/FS)</a:t>
            </a:r>
          </a:p>
          <a:p>
            <a:r>
              <a:rPr lang="en-US" sz="2400" dirty="0">
                <a:cs typeface="Segoe UI Light"/>
              </a:rPr>
              <a:t>Gas (mostly methane) is formed in sediments by the anaerobic degradation of labile organic carbon (e.g., methanogenesis)</a:t>
            </a:r>
          </a:p>
          <a:p>
            <a:r>
              <a:rPr lang="en-US" sz="2400" dirty="0">
                <a:cs typeface="Segoe UI Light"/>
              </a:rPr>
              <a:t>Gas ebullition results when enough gas is formed that it can nucleate to form bubbles, grow, fracture the sediment, and escape to the overlying waterbody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99B9219-36D5-BE6B-82CD-94EBC15342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13" r="21864" b="15869"/>
          <a:stretch/>
        </p:blipFill>
        <p:spPr>
          <a:xfrm>
            <a:off x="6929022" y="0"/>
            <a:ext cx="5262977" cy="6858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F485091-17F4-0A7D-0184-6128F3F8B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9267" y="6485421"/>
            <a:ext cx="3254883" cy="198408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Apparent ebullition at Newtown Creek</a:t>
            </a:r>
          </a:p>
        </p:txBody>
      </p:sp>
    </p:spTree>
    <p:extLst>
      <p:ext uri="{BB962C8B-B14F-4D97-AF65-F5344CB8AC3E}">
        <p14:creationId xmlns:p14="http://schemas.microsoft.com/office/powerpoint/2010/main" val="319068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F5DDA-4509-C508-FFA0-CDC9CD5CC1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648" y="1143000"/>
            <a:ext cx="10058400" cy="4572000"/>
          </a:xfrm>
        </p:spPr>
        <p:txBody>
          <a:bodyPr/>
          <a:lstStyle/>
          <a:p>
            <a:r>
              <a:rPr lang="en-US" sz="3600" dirty="0">
                <a:solidFill>
                  <a:prstClr val="white"/>
                </a:solidFill>
                <a:cs typeface="Segoe UI Light" panose="020B0502040204020203" pitchFamily="34" charset="0"/>
              </a:rPr>
              <a:t>What are the sources of carbon driving ebullition at Newtown Creek?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289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4CE25-C09F-DB53-A082-FF9051DE2F08}"/>
              </a:ext>
            </a:extLst>
          </p:cNvPr>
          <p:cNvSpPr txBox="1">
            <a:spLocks/>
          </p:cNvSpPr>
          <p:nvPr/>
        </p:nvSpPr>
        <p:spPr>
          <a:xfrm>
            <a:off x="6096000" y="2057400"/>
            <a:ext cx="5653473" cy="43327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B602-DB73-36C8-69B6-F447BC270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2057400"/>
            <a:ext cx="5653473" cy="3673990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400" dirty="0">
                <a:cs typeface="Segoe UI Light"/>
              </a:rPr>
              <a:t>Discharges of organic-rich materials (e.g., fecal matter and other anthropogenic organic matter from point source discharges, including combined sewer overflows [CSOs])</a:t>
            </a:r>
          </a:p>
          <a:p>
            <a:r>
              <a:rPr lang="en-US" sz="2400" dirty="0">
                <a:cs typeface="Segoe UI Light"/>
              </a:rPr>
              <a:t>Other labile organic contaminants (e.g., unweathered nonaqueous phase liquid [NAPL])</a:t>
            </a:r>
          </a:p>
          <a:p>
            <a:r>
              <a:rPr lang="en-US" sz="2400" dirty="0">
                <a:cs typeface="Segoe UI"/>
              </a:rPr>
              <a:t>Naturally occurring aquatic vegetation and organisms</a:t>
            </a:r>
            <a:endParaRPr lang="en-US" sz="2400" dirty="0">
              <a:cs typeface="Segoe U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3E33F-CA4E-5CB3-1CCE-C41236E3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Sources of Carbon in Newtown Creek Sediment</a:t>
            </a:r>
          </a:p>
        </p:txBody>
      </p:sp>
      <p:pic>
        <p:nvPicPr>
          <p:cNvPr id="9" name="Picture 2" descr="http://gis.anchorqea.com/Photos/NTC_internal/2011_11_Field_Photos_GPS_Photo_Panorama_Folders/Station_50_to_112_Photo_Panorama_Dutch_Kills/P1040348.jpg">
            <a:extLst>
              <a:ext uri="{FF2B5EF4-FFF2-40B4-BE49-F238E27FC236}">
                <a16:creationId xmlns:a16="http://schemas.microsoft.com/office/drawing/2014/main" id="{13A6B8BD-59EE-F459-D202-E0A5B8A45B4E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r="704"/>
          <a:stretch/>
        </p:blipFill>
        <p:spPr bwMode="auto">
          <a:xfrm>
            <a:off x="6227373" y="2143603"/>
            <a:ext cx="5964627" cy="4714397"/>
          </a:xfr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7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bon cycle diagram">
            <a:extLst>
              <a:ext uri="{FF2B5EF4-FFF2-40B4-BE49-F238E27FC236}">
                <a16:creationId xmlns:a16="http://schemas.microsoft.com/office/drawing/2014/main" id="{EC368D33-DCD5-5EA0-DC3B-6E28F1F7200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1105" b="173"/>
          <a:stretch/>
        </p:blipFill>
        <p:spPr bwMode="auto">
          <a:xfrm>
            <a:off x="7983776" y="1966451"/>
            <a:ext cx="4208224" cy="400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AD5171-AE4E-8C13-4848-EE0A85C4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84992" cy="685800"/>
          </a:xfrm>
        </p:spPr>
        <p:txBody>
          <a:bodyPr/>
          <a:lstStyle/>
          <a:p>
            <a:r>
              <a:rPr lang="en-US" sz="3600" dirty="0"/>
              <a:t>Radiocarbon (Carbon-14)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A4CF5B-77D3-0F31-A8D6-CD7016F7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057400"/>
            <a:ext cx="7168737" cy="3657600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400" dirty="0">
                <a:cs typeface="Segoe UI Light"/>
              </a:rPr>
              <a:t>Carbon-14 (</a:t>
            </a:r>
            <a:r>
              <a:rPr lang="en-US" sz="2400" baseline="30000" dirty="0">
                <a:cs typeface="Segoe UI Light"/>
              </a:rPr>
              <a:t>14</a:t>
            </a:r>
            <a:r>
              <a:rPr lang="en-US" sz="2400" dirty="0">
                <a:cs typeface="Segoe UI Light"/>
              </a:rPr>
              <a:t>C) is created in the atmosphere and taken up by living organic matter </a:t>
            </a:r>
          </a:p>
          <a:p>
            <a:pPr lvl="1"/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 in terrestrial organisms mirrors atmospheric </a:t>
            </a:r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C‐CO</a:t>
            </a:r>
            <a:r>
              <a:rPr lang="en-US" sz="2000" baseline="-25000" dirty="0">
                <a:cs typeface="Segoe UI Light"/>
              </a:rPr>
              <a:t>2</a:t>
            </a:r>
          </a:p>
          <a:p>
            <a:pPr lvl="1"/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 in aquatic organisms mirrors </a:t>
            </a:r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C‐dissolved inorganic carbon (DIC) in water</a:t>
            </a:r>
            <a:endParaRPr lang="en-US" sz="2000" dirty="0"/>
          </a:p>
          <a:p>
            <a:r>
              <a:rPr lang="en-US" sz="2400" dirty="0">
                <a:cs typeface="Segoe UI Light"/>
              </a:rPr>
              <a:t>When organisms die, interaction with the environment ceases and </a:t>
            </a:r>
            <a:r>
              <a:rPr lang="en-US" sz="2400" baseline="30000" dirty="0">
                <a:cs typeface="Segoe UI Light"/>
              </a:rPr>
              <a:t>14</a:t>
            </a:r>
            <a:r>
              <a:rPr lang="en-US" sz="2400" dirty="0">
                <a:cs typeface="Segoe UI Light"/>
              </a:rPr>
              <a:t>C decays </a:t>
            </a:r>
          </a:p>
          <a:p>
            <a:pPr lvl="1"/>
            <a:r>
              <a:rPr lang="en-US" sz="2000" dirty="0">
                <a:cs typeface="Segoe UI Light"/>
              </a:rPr>
              <a:t>Half-life of </a:t>
            </a:r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 is 5,730 years</a:t>
            </a:r>
          </a:p>
          <a:p>
            <a:pPr lvl="1"/>
            <a:r>
              <a:rPr lang="en-US" sz="2000" dirty="0">
                <a:cs typeface="Segoe UI Light"/>
              </a:rPr>
              <a:t>Material greater than approximately 60,000 years old (fossil or ancient carbon) has no detectable </a:t>
            </a:r>
            <a:r>
              <a:rPr lang="en-US" sz="2000" baseline="30000" dirty="0">
                <a:cs typeface="Segoe UI Light"/>
              </a:rPr>
              <a:t>14</a:t>
            </a:r>
            <a:r>
              <a:rPr lang="en-US" sz="2000" dirty="0">
                <a:cs typeface="Segoe UI Light"/>
              </a:rPr>
              <a:t>C </a:t>
            </a:r>
            <a:endParaRPr lang="en-US" sz="1800" dirty="0">
              <a:cs typeface="Segoe UI Ligh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5B9912-F7A6-71CB-9836-77DE1D463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3776" y="6015400"/>
            <a:ext cx="4042806" cy="55168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400" dirty="0">
                <a:cs typeface="Segoe UI Light"/>
              </a:rPr>
              <a:t>Carbon Cycle Diagram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cs typeface="Segoe UI Light"/>
              </a:rPr>
              <a:t>Source: University Corporation for Atmospheric Research</a:t>
            </a:r>
          </a:p>
          <a:p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054AABB-978C-4B03-0C63-357BE69A2A71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3A7EED-0C39-AC90-2EBD-D47A2D7548D7}"/>
              </a:ext>
            </a:extLst>
          </p:cNvPr>
          <p:cNvSpPr/>
          <p:nvPr/>
        </p:nvSpPr>
        <p:spPr>
          <a:xfrm>
            <a:off x="9732599" y="5653012"/>
            <a:ext cx="2384982" cy="933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95DDF7-5634-6FC9-22DC-03392597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" t="1145" r="3947" b="509"/>
          <a:stretch/>
        </p:blipFill>
        <p:spPr>
          <a:xfrm>
            <a:off x="3531394" y="964735"/>
            <a:ext cx="7156322" cy="5408056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CCDCB1DB-E1E1-8E8E-8A08-FB3A5405FE14}"/>
              </a:ext>
            </a:extLst>
          </p:cNvPr>
          <p:cNvSpPr txBox="1">
            <a:spLocks/>
          </p:cNvSpPr>
          <p:nvPr/>
        </p:nvSpPr>
        <p:spPr>
          <a:xfrm>
            <a:off x="514778" y="862277"/>
            <a:ext cx="2982287" cy="3272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Present-day Carbon-14 </a:t>
            </a:r>
            <a:br>
              <a:rPr lang="en-US" sz="3600" dirty="0"/>
            </a:br>
            <a:r>
              <a:rPr lang="en-US" sz="3600" dirty="0"/>
              <a:t>Is a Mixture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564B1A1-6657-3F7C-F5EB-F4A560FEB866}"/>
              </a:ext>
            </a:extLst>
          </p:cNvPr>
          <p:cNvSpPr txBox="1">
            <a:spLocks/>
          </p:cNvSpPr>
          <p:nvPr/>
        </p:nvSpPr>
        <p:spPr>
          <a:xfrm>
            <a:off x="4132215" y="6503802"/>
            <a:ext cx="7667874" cy="2603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18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200" dirty="0"/>
              <a:t>Sources: Hua et al. 2013; Levin et al. 2010; Weidman and Jones 1993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BB5B02-CBEB-56AC-1BC9-1D455E04F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87" y="5317975"/>
            <a:ext cx="2731402" cy="930798"/>
          </a:xfrm>
        </p:spPr>
        <p:txBody>
          <a:bodyPr/>
          <a:lstStyle/>
          <a:p>
            <a:r>
              <a:rPr lang="en-US" sz="1200" dirty="0">
                <a:cs typeface="Segoe UI Light"/>
              </a:rPr>
              <a:t>Note: Radiocarbon content is reported as percent modern carbon (pMC) relative to a standard</a:t>
            </a:r>
            <a:r>
              <a:rPr lang="en-US" sz="1200" baseline="30000" dirty="0">
                <a:cs typeface="Segoe UI Light"/>
              </a:rPr>
              <a:t> </a:t>
            </a:r>
            <a:r>
              <a:rPr lang="en-US" sz="1200" dirty="0">
                <a:cs typeface="Segoe UI Light"/>
              </a:rPr>
              <a:t>that represents 1950 atmospheric conditions (pre‑atmospheric nuclear weapons testing)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717B3D-6F00-2F56-0FF1-5BC128BAACEF}"/>
              </a:ext>
            </a:extLst>
          </p:cNvPr>
          <p:cNvSpPr txBox="1"/>
          <p:nvPr/>
        </p:nvSpPr>
        <p:spPr>
          <a:xfrm>
            <a:off x="4296766" y="4714760"/>
            <a:ext cx="302964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Pre-bomb Atmospheric </a:t>
            </a:r>
            <a:r>
              <a:rPr lang="en-US" sz="1400" baseline="30000" dirty="0">
                <a:latin typeface="+mj-lt"/>
              </a:rPr>
              <a:t>14</a:t>
            </a:r>
            <a:r>
              <a:rPr lang="en-US" sz="1400" dirty="0">
                <a:latin typeface="+mj-lt"/>
              </a:rPr>
              <a:t>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14290C-D128-F0D5-6F82-CDE90B95876A}"/>
              </a:ext>
            </a:extLst>
          </p:cNvPr>
          <p:cNvCxnSpPr>
            <a:cxnSpLocks/>
          </p:cNvCxnSpPr>
          <p:nvPr/>
        </p:nvCxnSpPr>
        <p:spPr>
          <a:xfrm>
            <a:off x="6221409" y="4991663"/>
            <a:ext cx="151610" cy="3380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7584CD-78EF-CFDF-6773-1CD3A2EEDACA}"/>
              </a:ext>
            </a:extLst>
          </p:cNvPr>
          <p:cNvSpPr txBox="1"/>
          <p:nvPr/>
        </p:nvSpPr>
        <p:spPr>
          <a:xfrm>
            <a:off x="8286791" y="3233410"/>
            <a:ext cx="110608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Bomb</a:t>
            </a:r>
            <a:r>
              <a:rPr lang="en-US" sz="1400" baseline="30000" dirty="0">
                <a:latin typeface="+mj-lt"/>
              </a:rPr>
              <a:t>14</a:t>
            </a:r>
            <a:r>
              <a:rPr lang="en-US" sz="1400" dirty="0">
                <a:latin typeface="+mj-lt"/>
              </a:rPr>
              <a:t>C</a:t>
            </a:r>
            <a:endParaRPr lang="en-US" sz="1400" dirty="0">
              <a:latin typeface="+mj-lt"/>
              <a:cs typeface="Segoe U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B1EBEA-6224-DA84-E4FF-2DC32B136C34}"/>
              </a:ext>
            </a:extLst>
          </p:cNvPr>
          <p:cNvSpPr txBox="1"/>
          <p:nvPr/>
        </p:nvSpPr>
        <p:spPr>
          <a:xfrm>
            <a:off x="10691498" y="4087293"/>
            <a:ext cx="1492826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+mj-lt"/>
              </a:rPr>
              <a:t>Present-day </a:t>
            </a:r>
            <a:endParaRPr lang="en-US" sz="1400" dirty="0">
              <a:latin typeface="+mj-lt"/>
              <a:cs typeface="Segoe UI"/>
            </a:endParaRPr>
          </a:p>
          <a:p>
            <a:r>
              <a:rPr lang="en-US" sz="1400" dirty="0">
                <a:latin typeface="+mj-lt"/>
              </a:rPr>
              <a:t>Atmospheric </a:t>
            </a:r>
            <a:r>
              <a:rPr lang="en-US" sz="1400" baseline="30000" dirty="0">
                <a:latin typeface="+mj-lt"/>
              </a:rPr>
              <a:t>14</a:t>
            </a:r>
            <a:r>
              <a:rPr lang="en-US" sz="1400" dirty="0">
                <a:latin typeface="+mj-lt"/>
              </a:rPr>
              <a:t>C</a:t>
            </a:r>
            <a:endParaRPr lang="en-US" sz="1400" dirty="0">
              <a:latin typeface="+mj-lt"/>
              <a:cs typeface="Segoe U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8EE4FD-FF47-BDBD-5EB1-3F78DE8B833B}"/>
              </a:ext>
            </a:extLst>
          </p:cNvPr>
          <p:cNvSpPr txBox="1"/>
          <p:nvPr/>
        </p:nvSpPr>
        <p:spPr>
          <a:xfrm>
            <a:off x="10911421" y="5392488"/>
            <a:ext cx="127727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+mj-lt"/>
              </a:rPr>
              <a:t>Present-day </a:t>
            </a:r>
            <a:endParaRPr lang="en-US" sz="1400" dirty="0">
              <a:latin typeface="+mj-lt"/>
              <a:cs typeface="Segoe UI"/>
            </a:endParaRPr>
          </a:p>
          <a:p>
            <a:r>
              <a:rPr lang="en-US" sz="1400" dirty="0">
                <a:latin typeface="+mj-lt"/>
              </a:rPr>
              <a:t>Marine </a:t>
            </a:r>
            <a:r>
              <a:rPr lang="en-US" sz="1400" baseline="30000" dirty="0">
                <a:latin typeface="+mj-lt"/>
              </a:rPr>
              <a:t>14</a:t>
            </a:r>
            <a:r>
              <a:rPr lang="en-US" sz="1400" dirty="0">
                <a:latin typeface="+mj-lt"/>
              </a:rPr>
              <a:t>C</a:t>
            </a:r>
            <a:endParaRPr lang="en-US" sz="1400" dirty="0">
              <a:latin typeface="+mj-lt"/>
              <a:cs typeface="Segoe UI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220AB4-7A73-322D-1CFF-4FCB40E622BB}"/>
              </a:ext>
            </a:extLst>
          </p:cNvPr>
          <p:cNvCxnSpPr>
            <a:cxnSpLocks/>
          </p:cNvCxnSpPr>
          <p:nvPr/>
        </p:nvCxnSpPr>
        <p:spPr>
          <a:xfrm flipH="1">
            <a:off x="5100688" y="4991664"/>
            <a:ext cx="135013" cy="3380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8767FF-989A-99B3-7C00-58E56541B34E}"/>
              </a:ext>
            </a:extLst>
          </p:cNvPr>
          <p:cNvCxnSpPr>
            <a:cxnSpLocks/>
          </p:cNvCxnSpPr>
          <p:nvPr/>
        </p:nvCxnSpPr>
        <p:spPr>
          <a:xfrm>
            <a:off x="9157556" y="3663407"/>
            <a:ext cx="151610" cy="3380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90628A1-3C28-B7C8-B954-68015E29FE1C}"/>
              </a:ext>
            </a:extLst>
          </p:cNvPr>
          <p:cNvCxnSpPr>
            <a:cxnSpLocks/>
          </p:cNvCxnSpPr>
          <p:nvPr/>
        </p:nvCxnSpPr>
        <p:spPr>
          <a:xfrm flipV="1">
            <a:off x="9150565" y="2903884"/>
            <a:ext cx="284434" cy="3051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93B0CA-8505-F827-7F3A-D990D6594BC6}"/>
              </a:ext>
            </a:extLst>
          </p:cNvPr>
          <p:cNvCxnSpPr>
            <a:cxnSpLocks/>
          </p:cNvCxnSpPr>
          <p:nvPr/>
        </p:nvCxnSpPr>
        <p:spPr>
          <a:xfrm flipH="1" flipV="1">
            <a:off x="10399735" y="5189884"/>
            <a:ext cx="589416" cy="2561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60C059-14E8-2148-D68C-92A5AD4CABC2}"/>
              </a:ext>
            </a:extLst>
          </p:cNvPr>
          <p:cNvCxnSpPr>
            <a:cxnSpLocks/>
          </p:cNvCxnSpPr>
          <p:nvPr/>
        </p:nvCxnSpPr>
        <p:spPr>
          <a:xfrm flipH="1">
            <a:off x="10434689" y="4600176"/>
            <a:ext cx="519508" cy="3939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62E3FE-43E8-1F0B-BEC1-2C0714467CCC}"/>
              </a:ext>
            </a:extLst>
          </p:cNvPr>
          <p:cNvSpPr txBox="1"/>
          <p:nvPr/>
        </p:nvSpPr>
        <p:spPr>
          <a:xfrm>
            <a:off x="6638693" y="5476759"/>
            <a:ext cx="193208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Pre-bomb Marine </a:t>
            </a:r>
            <a:r>
              <a:rPr lang="en-US" sz="1400" baseline="30000" dirty="0">
                <a:latin typeface="+mj-lt"/>
              </a:rPr>
              <a:t>14</a:t>
            </a:r>
            <a:r>
              <a:rPr lang="en-US" sz="1400" dirty="0">
                <a:latin typeface="+mj-lt"/>
              </a:rPr>
              <a:t>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2E1CB4-AB37-2E22-F43B-08CF327EAA54}"/>
              </a:ext>
            </a:extLst>
          </p:cNvPr>
          <p:cNvCxnSpPr>
            <a:cxnSpLocks/>
          </p:cNvCxnSpPr>
          <p:nvPr/>
        </p:nvCxnSpPr>
        <p:spPr>
          <a:xfrm flipV="1">
            <a:off x="8500417" y="5553406"/>
            <a:ext cx="410270" cy="39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6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59F8983-5EDC-C99E-C818-9C57D1303500}"/>
              </a:ext>
            </a:extLst>
          </p:cNvPr>
          <p:cNvSpPr txBox="1">
            <a:spLocks/>
          </p:cNvSpPr>
          <p:nvPr/>
        </p:nvSpPr>
        <p:spPr>
          <a:xfrm>
            <a:off x="612648" y="2053405"/>
            <a:ext cx="7328617" cy="465908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Segoe UI Light"/>
              </a:rPr>
              <a:t>Flux chambers were installed in locations where ebullition had been observed</a:t>
            </a:r>
            <a:endParaRPr lang="en-US" dirty="0"/>
          </a:p>
          <a:p>
            <a:r>
              <a:rPr lang="en-US" dirty="0">
                <a:cs typeface="Segoe UI Light"/>
              </a:rPr>
              <a:t>Gas samples were collected daily during </a:t>
            </a:r>
            <a:br>
              <a:rPr lang="en-US" dirty="0">
                <a:cs typeface="Segoe UI Light"/>
              </a:rPr>
            </a:br>
            <a:r>
              <a:rPr lang="en-US" dirty="0">
                <a:cs typeface="Segoe UI Light"/>
              </a:rPr>
              <a:t>spring tide events in July and October 2018</a:t>
            </a:r>
            <a:endParaRPr lang="en-US" dirty="0"/>
          </a:p>
          <a:p>
            <a:r>
              <a:rPr lang="en-US" dirty="0">
                <a:cs typeface="Segoe UI Light"/>
              </a:rPr>
              <a:t>Samples were analyzed for </a:t>
            </a:r>
            <a:r>
              <a:rPr lang="en-US" baseline="30000" dirty="0">
                <a:cs typeface="Segoe UI Light"/>
              </a:rPr>
              <a:t>14</a:t>
            </a:r>
            <a:r>
              <a:rPr lang="en-US" dirty="0">
                <a:cs typeface="Segoe UI Light"/>
              </a:rPr>
              <a:t>C-CO</a:t>
            </a:r>
            <a:r>
              <a:rPr lang="en-US" baseline="-25000" dirty="0">
                <a:cs typeface="Segoe UI Light"/>
              </a:rPr>
              <a:t>2</a:t>
            </a:r>
            <a:r>
              <a:rPr lang="en-US" dirty="0">
                <a:cs typeface="Segoe UI Light"/>
              </a:rPr>
              <a:t> and </a:t>
            </a:r>
            <a:br>
              <a:rPr lang="en-US" dirty="0">
                <a:cs typeface="Segoe UI Light"/>
              </a:rPr>
            </a:br>
            <a:r>
              <a:rPr lang="en-US" baseline="30000" dirty="0">
                <a:cs typeface="Segoe UI Light"/>
              </a:rPr>
              <a:t>14</a:t>
            </a:r>
            <a:r>
              <a:rPr lang="en-US" dirty="0">
                <a:cs typeface="Segoe UI"/>
              </a:rPr>
              <a:t>C- </a:t>
            </a:r>
            <a:r>
              <a:rPr lang="en-US" dirty="0">
                <a:cs typeface="Segoe UI Light"/>
              </a:rPr>
              <a:t>methane (CH</a:t>
            </a:r>
            <a:r>
              <a:rPr lang="en-US" baseline="-25000" dirty="0">
                <a:cs typeface="Segoe UI Light"/>
              </a:rPr>
              <a:t>4</a:t>
            </a:r>
            <a:r>
              <a:rPr lang="en-US" dirty="0">
                <a:cs typeface="Segoe UI Light"/>
              </a:rPr>
              <a:t>)</a:t>
            </a:r>
            <a:endParaRPr lang="en-US" dirty="0"/>
          </a:p>
          <a:p>
            <a:r>
              <a:rPr lang="en-US" dirty="0">
                <a:cs typeface="Segoe UI Light"/>
              </a:rPr>
              <a:t>In two locations,</a:t>
            </a:r>
            <a:r>
              <a:rPr lang="en-US" baseline="30000" dirty="0">
                <a:cs typeface="Segoe UI Light"/>
              </a:rPr>
              <a:t>14</a:t>
            </a:r>
            <a:r>
              <a:rPr lang="en-US" dirty="0">
                <a:cs typeface="Segoe UI"/>
              </a:rPr>
              <a:t>C </a:t>
            </a:r>
            <a:r>
              <a:rPr lang="en-US" dirty="0">
                <a:cs typeface="Segoe UI Light"/>
              </a:rPr>
              <a:t>was measured in collocated sediment 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70779-5780-231B-E592-6F07B3F3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32222" r="29492" b="36217"/>
          <a:stretch/>
        </p:blipFill>
        <p:spPr>
          <a:xfrm>
            <a:off x="8132064" y="4478480"/>
            <a:ext cx="4059936" cy="237952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F9469-D03D-6602-95FB-7B3A27672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14179" b="1571"/>
          <a:stretch/>
        </p:blipFill>
        <p:spPr>
          <a:xfrm rot="5400000">
            <a:off x="7959494" y="169349"/>
            <a:ext cx="4401854" cy="4063157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23B29A3-2619-16FF-AB41-A2DB150E82A5}"/>
              </a:ext>
            </a:extLst>
          </p:cNvPr>
          <p:cNvSpPr txBox="1">
            <a:spLocks/>
          </p:cNvSpPr>
          <p:nvPr/>
        </p:nvSpPr>
        <p:spPr>
          <a:xfrm>
            <a:off x="612648" y="1078992"/>
            <a:ext cx="7388352" cy="6736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z="3600" dirty="0"/>
              <a:t>Newtown Creek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7668235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Battelle 202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2.xml><?xml version="1.0" encoding="utf-8"?>
<a:theme xmlns:a="http://schemas.openxmlformats.org/drawingml/2006/main" name="Project Background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3.xml><?xml version="1.0" encoding="utf-8"?>
<a:theme xmlns:a="http://schemas.openxmlformats.org/drawingml/2006/main" name="Challen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4.xml><?xml version="1.0" encoding="utf-8"?>
<a:theme xmlns:a="http://schemas.openxmlformats.org/drawingml/2006/main" name="Methods &amp; Approach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5.xml><?xml version="1.0" encoding="utf-8"?>
<a:theme xmlns:a="http://schemas.openxmlformats.org/drawingml/2006/main" name="Conclusion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CD2CC9DC1DE4F8E2940ABC5354EF8" ma:contentTypeVersion="11" ma:contentTypeDescription="Create a new document." ma:contentTypeScope="" ma:versionID="642e617f596ce8dbd207408b8fa0a993">
  <xsd:schema xmlns:xsd="http://www.w3.org/2001/XMLSchema" xmlns:xs="http://www.w3.org/2001/XMLSchema" xmlns:p="http://schemas.microsoft.com/office/2006/metadata/properties" xmlns:ns2="a2698da2-da9c-47ea-a5b8-b239d344e65e" xmlns:ns3="00c87f25-2316-4e8e-aa34-2c74b3876b84" xmlns:ns4="05e77292-2eb1-4c19-8430-212c094da4de" targetNamespace="http://schemas.microsoft.com/office/2006/metadata/properties" ma:root="true" ma:fieldsID="a742ebb869ba3d04f62f67b4ea690775" ns2:_="" ns3:_="" ns4:_="">
    <xsd:import namespace="a2698da2-da9c-47ea-a5b8-b239d344e65e"/>
    <xsd:import namespace="00c87f25-2316-4e8e-aa34-2c74b3876b84"/>
    <xsd:import namespace="05e77292-2eb1-4c19-8430-212c094da4de"/>
    <xsd:element name="properties">
      <xsd:complexType>
        <xsd:sequence>
          <xsd:element name="documentManagement">
            <xsd:complexType>
              <xsd:all>
                <xsd:element ref="ns2:Data_x0020_Classification" minOccurs="0"/>
                <xsd:element ref="ns2:Client_x0020_Type" minOccurs="0"/>
                <xsd:element ref="ns3:MediaServiceSearchProperties" minOccurs="0"/>
                <xsd:element ref="ns3:MediaServiceObjectDetectorVersion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98da2-da9c-47ea-a5b8-b239d344e65e" elementFormDefault="qualified">
    <xsd:import namespace="http://schemas.microsoft.com/office/2006/documentManagement/types"/>
    <xsd:import namespace="http://schemas.microsoft.com/office/infopath/2007/PartnerControls"/>
    <xsd:element name="Data_x0020_Classification" ma:index="8" nillable="true" ma:displayName="Data Classification" ma:description="To be populated by Anchor QEA staff" ma:format="Dropdown" ma:internalName="Data_x0020_Classification">
      <xsd:simpleType>
        <xsd:restriction base="dms:Choice">
          <xsd:enumeration value="Internal"/>
          <xsd:enumeration value="Public"/>
          <xsd:enumeration value="Confidential"/>
          <xsd:enumeration value="CUI"/>
        </xsd:restriction>
      </xsd:simpleType>
    </xsd:element>
    <xsd:element name="Client_x0020_Type" ma:index="9" nillable="true" ma:displayName="Client Type" ma:description="To be populated by Anchor QEA staff" ma:format="Dropdown" ma:internalName="Client_x0020_Type">
      <xsd:simpleType>
        <xsd:restriction base="dms:Choice">
          <xsd:enumeration value="Internal"/>
          <xsd:enumeration value="Business/NGO"/>
          <xsd:enumeration value="Tribe"/>
          <xsd:enumeration value="Local Government"/>
          <xsd:enumeration value="State Government"/>
          <xsd:enumeration value="Federal Government"/>
          <xsd:enumeration value="Canadian Govern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87f25-2316-4e8e-aa34-2c74b3876b8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4e4b3c-d4ec-4737-9b71-7c7f9b19e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77292-2eb1-4c19-8430-212c094da4d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0bc20e7-6ca0-481e-afc5-3ba291a3d056}" ma:internalName="TaxCatchAll" ma:showField="CatchAllData" ma:web="05e77292-2eb1-4c19-8430-212c094da4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44e4b3c-d4ec-4737-9b71-7c7f9b19e5bf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_x0020_Type xmlns="a2698da2-da9c-47ea-a5b8-b239d344e65e" xsi:nil="true"/>
    <Data_x0020_Classification xmlns="a2698da2-da9c-47ea-a5b8-b239d344e65e" xsi:nil="true"/>
    <TaxCatchAll xmlns="05e77292-2eb1-4c19-8430-212c094da4de" xsi:nil="true"/>
    <lcf76f155ced4ddcb4097134ff3c332f xmlns="00c87f25-2316-4e8e-aa34-2c74b3876b8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5CD68F-E9F3-45F5-A47C-D231E37FC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59818A-A4BC-405F-84FD-04F16282B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98da2-da9c-47ea-a5b8-b239d344e65e"/>
    <ds:schemaRef ds:uri="00c87f25-2316-4e8e-aa34-2c74b3876b84"/>
    <ds:schemaRef ds:uri="05e77292-2eb1-4c19-8430-212c094da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40D31D-8A1C-454B-B707-B2AAE5C5726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EF12B0E-A422-4D0B-BE22-D8FD1F5FFB9F}">
  <ds:schemaRefs>
    <ds:schemaRef ds:uri="http://purl.org/dc/dcmitype/"/>
    <ds:schemaRef ds:uri="http://schemas.microsoft.com/office/2006/metadata/properties"/>
    <ds:schemaRef ds:uri="http://purl.org/dc/terms/"/>
    <ds:schemaRef ds:uri="05e77292-2eb1-4c19-8430-212c094da4d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0c87f25-2316-4e8e-aa34-2c74b3876b84"/>
    <ds:schemaRef ds:uri="a2698da2-da9c-47ea-a5b8-b239d344e65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1451</Words>
  <Application>Microsoft Office PowerPoint</Application>
  <PresentationFormat>Widescreen</PresentationFormat>
  <Paragraphs>141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Cambria Math</vt:lpstr>
      <vt:lpstr>Myriad Pro</vt:lpstr>
      <vt:lpstr>Segoe UI</vt:lpstr>
      <vt:lpstr>Segoe UI Light</vt:lpstr>
      <vt:lpstr>Title Page</vt:lpstr>
      <vt:lpstr>Project Background</vt:lpstr>
      <vt:lpstr>Challenge</vt:lpstr>
      <vt:lpstr>Methods &amp; Approach</vt:lpstr>
      <vt:lpstr>Conclusion</vt:lpstr>
      <vt:lpstr>Use of Radiocarbon Data to Evaluate Sources of Carbon Driving Gas Ebullition in Newtown Creek</vt:lpstr>
      <vt:lpstr>Newtown Creek </vt:lpstr>
      <vt:lpstr>PowerPoint Presentation</vt:lpstr>
      <vt:lpstr>Ebullition</vt:lpstr>
      <vt:lpstr>PowerPoint Presentation</vt:lpstr>
      <vt:lpstr>Sources of Carbon in Newtown Creek Sediment</vt:lpstr>
      <vt:lpstr>Radiocarbon (Carbon-14)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</dc:title>
  <dc:creator>Ally Chopic</dc:creator>
  <cp:lastModifiedBy>Grace Weatherford</cp:lastModifiedBy>
  <cp:revision>62</cp:revision>
  <dcterms:created xsi:type="dcterms:W3CDTF">2020-09-18T19:27:01Z</dcterms:created>
  <dcterms:modified xsi:type="dcterms:W3CDTF">2025-01-21T00:16:41Z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0x010100B0BCD2CC9DC1DE4F8E2940ABC5354EF8</vt:lpwstr>
  </property>
  <property fmtid="{D5CDD505-2E9C-101B-9397-08002B2CF9AE}" pid="3" name="MediaServiceImageTags">
    <vt:lpwstr/>
  </property>
</Properties>
</file>