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5"/>
    <p:sldMasterId id="2147483759" r:id="rId6"/>
    <p:sldMasterId id="2147483779" r:id="rId7"/>
    <p:sldMasterId id="2147483772" r:id="rId8"/>
    <p:sldMasterId id="2147483765" r:id="rId9"/>
  </p:sldMasterIdLst>
  <p:notesMasterIdLst>
    <p:notesMasterId r:id="rId27"/>
  </p:notesMasterIdLst>
  <p:handoutMasterIdLst>
    <p:handoutMasterId r:id="rId28"/>
  </p:handoutMasterIdLst>
  <p:sldIdLst>
    <p:sldId id="257" r:id="rId10"/>
    <p:sldId id="272" r:id="rId11"/>
    <p:sldId id="281" r:id="rId12"/>
    <p:sldId id="279" r:id="rId13"/>
    <p:sldId id="265" r:id="rId14"/>
    <p:sldId id="264" r:id="rId15"/>
    <p:sldId id="293" r:id="rId16"/>
    <p:sldId id="288" r:id="rId17"/>
    <p:sldId id="285" r:id="rId18"/>
    <p:sldId id="294" r:id="rId19"/>
    <p:sldId id="284" r:id="rId20"/>
    <p:sldId id="292" r:id="rId21"/>
    <p:sldId id="290" r:id="rId22"/>
    <p:sldId id="282" r:id="rId23"/>
    <p:sldId id="266" r:id="rId24"/>
    <p:sldId id="271" r:id="rId25"/>
    <p:sldId id="273"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B40307-BE02-867F-AF34-C367E4F570C1}" name="Erik Naylor" initials="EN" userId="S::enaylor@anchorqea.com::91bc7a72-0be5-40c4-8891-0c65fef68a33" providerId="AD"/>
  <p188:author id="{F6CC2632-DF5B-B64D-A9F8-98793308F89C}" name="Carmen Oldham" initials="CO" userId="S::coldham@anchorqea.com::e9b03065-b838-4218-a68e-08a156544b48" providerId="AD"/>
  <p188:author id="{BCC9184F-FE9A-B1FF-2096-F8BB9BF5D5FC}" name="Toni Salvador" initials="TS" userId="S::tsalvador@anchorqea.com::45e86dbd-4b08-4b93-b7f0-ed7a44a94f1f" providerId="AD"/>
  <p188:author id="{EB4A0068-9F52-F801-8362-D9C423E76C65}" name="Lee Freeland" initials="LF" userId="S::lfreeland@anchorqea.com::9e4d0517-53ca-4bc5-8315-a60c66c4bc7f" providerId="AD"/>
  <p188:author id="{5036907C-C62F-9159-80EF-139601F53A4E}" name="Rosalie Daggett" initials="RD" userId="S::rdaggett@anchorqea.com::b7970409-3f4b-4adb-8e89-5d01b332417e" providerId="AD"/>
  <p188:author id="{A9770C7F-C112-62A1-B6EC-B1D9AEC0A185}" name="Sydnee Knox" initials="SK" userId="S::sknox@anchorqea.com::f2d94736-b2f7-46e5-a0cc-9b30dfa67a90" providerId="AD"/>
  <p188:author id="{ACC6A3C4-4813-445B-A506-5BD9FE81E6D6}" name="Terri Scheumann" initials="TS" userId="Terri Scheumann" providerId="None"/>
  <p188:author id="{E70266CD-DAF3-2A50-D2B9-53EFF965D1EC}" name="Tessa M. Dennis" initials="TMD" userId="Tessa M. Dennis" providerId="None"/>
  <p188:author id="{59C7FBE4-A195-EF8E-E85C-4BDA82C4F469}" name="Amy Corp" initials="AC" userId="S::acorp@anchorqea.com::09f8d76a-6eff-40ab-9759-ce06bb9156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dnee Knox" initials="SK" lastIdx="127" clrIdx="0">
    <p:extLst>
      <p:ext uri="{19B8F6BF-5375-455C-9EA6-DF929625EA0E}">
        <p15:presenceInfo xmlns:p15="http://schemas.microsoft.com/office/powerpoint/2012/main" userId="S-1-5-21-1295742510-17848028-1660491571-41863" providerId="AD"/>
      </p:ext>
    </p:extLst>
  </p:cmAuthor>
  <p:cmAuthor id="2" name="Betsy Yanasak" initials="BY" lastIdx="3" clrIdx="1">
    <p:extLst>
      <p:ext uri="{19B8F6BF-5375-455C-9EA6-DF929625EA0E}">
        <p15:presenceInfo xmlns:p15="http://schemas.microsoft.com/office/powerpoint/2012/main" userId="S-1-5-21-1295742510-17848028-1660491571-1094" providerId="AD"/>
      </p:ext>
    </p:extLst>
  </p:cmAuthor>
  <p:cmAuthor id="3" name="Rebecca Gardner" initials="RG" lastIdx="19" clrIdx="2">
    <p:extLst>
      <p:ext uri="{19B8F6BF-5375-455C-9EA6-DF929625EA0E}">
        <p15:presenceInfo xmlns:p15="http://schemas.microsoft.com/office/powerpoint/2012/main" userId="S-1-5-21-1295742510-17848028-1660491571-8384" providerId="AD"/>
      </p:ext>
    </p:extLst>
  </p:cmAuthor>
  <p:cmAuthor id="4" name="Ram K. Mohan" initials="RKM" lastIdx="4" clrIdx="3">
    <p:extLst>
      <p:ext uri="{19B8F6BF-5375-455C-9EA6-DF929625EA0E}">
        <p15:presenceInfo xmlns:p15="http://schemas.microsoft.com/office/powerpoint/2012/main" userId="Ram K. Mohan" providerId="None"/>
      </p:ext>
    </p:extLst>
  </p:cmAuthor>
  <p:cmAuthor id="5" name="Paul LaRosa" initials="PL" lastIdx="8" clrIdx="4">
    <p:extLst>
      <p:ext uri="{19B8F6BF-5375-455C-9EA6-DF929625EA0E}">
        <p15:presenceInfo xmlns:p15="http://schemas.microsoft.com/office/powerpoint/2012/main" userId="S::plarosa@anchorqea.com::bf926916-bd16-4f79-8894-6fefbd384580" providerId="AD"/>
      </p:ext>
    </p:extLst>
  </p:cmAuthor>
  <p:cmAuthor id="6" name="Hannah Garrison" initials="HG" lastIdx="36" clrIdx="5">
    <p:extLst>
      <p:ext uri="{19B8F6BF-5375-455C-9EA6-DF929625EA0E}">
        <p15:presenceInfo xmlns:p15="http://schemas.microsoft.com/office/powerpoint/2012/main" userId="S-1-5-21-1295742510-17848028-1660491571-30286" providerId="AD"/>
      </p:ext>
    </p:extLst>
  </p:cmAuthor>
  <p:cmAuthor id="7" name="Hans Adomeit" initials="HA" lastIdx="60" clrIdx="6">
    <p:extLst>
      <p:ext uri="{19B8F6BF-5375-455C-9EA6-DF929625EA0E}">
        <p15:presenceInfo xmlns:p15="http://schemas.microsoft.com/office/powerpoint/2012/main" userId="Hans Adomeit" providerId="None"/>
      </p:ext>
    </p:extLst>
  </p:cmAuthor>
  <p:cmAuthor id="8" name="Ally Chopic" initials="AC" lastIdx="33" clrIdx="7">
    <p:extLst>
      <p:ext uri="{19B8F6BF-5375-455C-9EA6-DF929625EA0E}">
        <p15:presenceInfo xmlns:p15="http://schemas.microsoft.com/office/powerpoint/2012/main" userId="S::achopic@anchorqea.com::b5d6bd82-def9-4887-b488-56b27aca6898" providerId="AD"/>
      </p:ext>
    </p:extLst>
  </p:cmAuthor>
  <p:cmAuthor id="9" name="Erin Hryciw" initials="EH" lastIdx="4" clrIdx="8">
    <p:extLst>
      <p:ext uri="{19B8F6BF-5375-455C-9EA6-DF929625EA0E}">
        <p15:presenceInfo xmlns:p15="http://schemas.microsoft.com/office/powerpoint/2012/main" userId="S::ehryciw@anchorqea.com::a723e2cb-e427-4209-9949-b7d59e947e19" providerId="AD"/>
      </p:ext>
    </p:extLst>
  </p:cmAuthor>
  <p:cmAuthor id="10" name="Sarah Becker" initials="SB" lastIdx="47" clrIdx="9">
    <p:extLst>
      <p:ext uri="{19B8F6BF-5375-455C-9EA6-DF929625EA0E}">
        <p15:presenceInfo xmlns:p15="http://schemas.microsoft.com/office/powerpoint/2012/main" userId="S::sbecker@anchorqea.com::bec27f7f-4a08-4805-aaad-894299599017" providerId="AD"/>
      </p:ext>
    </p:extLst>
  </p:cmAuthor>
  <p:cmAuthor id="11" name="Jennifer Holsinger" initials="JH" lastIdx="2" clrIdx="10">
    <p:extLst>
      <p:ext uri="{19B8F6BF-5375-455C-9EA6-DF929625EA0E}">
        <p15:presenceInfo xmlns:p15="http://schemas.microsoft.com/office/powerpoint/2012/main" userId="S::jholsinger@anchorqea.com::c092f541-fff4-4780-8cd0-675d22bdae3b" providerId="AD"/>
      </p:ext>
    </p:extLst>
  </p:cmAuthor>
  <p:cmAuthor id="12" name="Terri Scheumann" initials="TS" lastIdx="24" clrIdx="11">
    <p:extLst>
      <p:ext uri="{19B8F6BF-5375-455C-9EA6-DF929625EA0E}">
        <p15:presenceInfo xmlns:p15="http://schemas.microsoft.com/office/powerpoint/2012/main" userId="Terri Scheumann" providerId="None"/>
      </p:ext>
    </p:extLst>
  </p:cmAuthor>
  <p:cmAuthor id="13" name="Rosalie Daggett" initials="RD" lastIdx="1" clrIdx="12">
    <p:extLst>
      <p:ext uri="{19B8F6BF-5375-455C-9EA6-DF929625EA0E}">
        <p15:presenceInfo xmlns:p15="http://schemas.microsoft.com/office/powerpoint/2012/main" userId="S::rdaggett@anchorqea.com::b7970409-3f4b-4adb-8e89-5d01b33241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D1E"/>
    <a:srgbClr val="DCDCDC"/>
    <a:srgbClr val="FFFFFF"/>
    <a:srgbClr val="5A5A5A"/>
    <a:srgbClr val="006C7E"/>
    <a:srgbClr val="E0E7E7"/>
    <a:srgbClr val="4698A2"/>
    <a:srgbClr val="7CC0B7"/>
    <a:srgbClr val="3D7E76"/>
    <a:srgbClr val="F3CC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99C23-FCE6-4571-A12F-D61613091C37}" v="67" dt="2025-01-17T00:07:42.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40" y="4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6/11/relationships/changesInfo" Target="changesInfos/changesInfo1.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Oldham" userId="e9b03065-b838-4218-a68e-08a156544b48" providerId="ADAL" clId="{3D617F6F-31E1-474C-A156-0DA57B9B6438}"/>
    <pc:docChg chg="undo custSel modSld">
      <pc:chgData name="Carmen Oldham" userId="e9b03065-b838-4218-a68e-08a156544b48" providerId="ADAL" clId="{3D617F6F-31E1-474C-A156-0DA57B9B6438}" dt="2025-01-17T00:08:20.179" v="51" actId="255"/>
      <pc:docMkLst>
        <pc:docMk/>
      </pc:docMkLst>
      <pc:sldChg chg="modSp mod">
        <pc:chgData name="Carmen Oldham" userId="e9b03065-b838-4218-a68e-08a156544b48" providerId="ADAL" clId="{3D617F6F-31E1-474C-A156-0DA57B9B6438}" dt="2025-01-17T00:01:26.251" v="1" actId="255"/>
        <pc:sldMkLst>
          <pc:docMk/>
          <pc:sldMk cId="3874580225" sldId="257"/>
        </pc:sldMkLst>
        <pc:spChg chg="mod">
          <ac:chgData name="Carmen Oldham" userId="e9b03065-b838-4218-a68e-08a156544b48" providerId="ADAL" clId="{3D617F6F-31E1-474C-A156-0DA57B9B6438}" dt="2025-01-17T00:01:26.251" v="1" actId="255"/>
          <ac:spMkLst>
            <pc:docMk/>
            <pc:sldMk cId="3874580225" sldId="257"/>
            <ac:spMk id="9" creationId="{18AC2328-33D1-31ED-18AD-85CE5F06739B}"/>
          </ac:spMkLst>
        </pc:spChg>
      </pc:sldChg>
      <pc:sldChg chg="modSp mod">
        <pc:chgData name="Carmen Oldham" userId="e9b03065-b838-4218-a68e-08a156544b48" providerId="ADAL" clId="{3D617F6F-31E1-474C-A156-0DA57B9B6438}" dt="2025-01-17T00:08:20.179" v="51" actId="255"/>
        <pc:sldMkLst>
          <pc:docMk/>
          <pc:sldMk cId="518502854" sldId="264"/>
        </pc:sldMkLst>
        <pc:spChg chg="mod">
          <ac:chgData name="Carmen Oldham" userId="e9b03065-b838-4218-a68e-08a156544b48" providerId="ADAL" clId="{3D617F6F-31E1-474C-A156-0DA57B9B6438}" dt="2025-01-17T00:08:20.179" v="51" actId="255"/>
          <ac:spMkLst>
            <pc:docMk/>
            <pc:sldMk cId="518502854" sldId="264"/>
            <ac:spMk id="14" creationId="{19DC465E-7943-C8F5-2EC5-42A0241E0C30}"/>
          </ac:spMkLst>
        </pc:spChg>
      </pc:sldChg>
      <pc:sldChg chg="modSp mod">
        <pc:chgData name="Carmen Oldham" userId="e9b03065-b838-4218-a68e-08a156544b48" providerId="ADAL" clId="{3D617F6F-31E1-474C-A156-0DA57B9B6438}" dt="2025-01-17T00:07:30.167" v="48" actId="1076"/>
        <pc:sldMkLst>
          <pc:docMk/>
          <pc:sldMk cId="894301438" sldId="288"/>
        </pc:sldMkLst>
        <pc:spChg chg="mod">
          <ac:chgData name="Carmen Oldham" userId="e9b03065-b838-4218-a68e-08a156544b48" providerId="ADAL" clId="{3D617F6F-31E1-474C-A156-0DA57B9B6438}" dt="2025-01-17T00:07:30.167" v="48" actId="1076"/>
          <ac:spMkLst>
            <pc:docMk/>
            <pc:sldMk cId="894301438" sldId="288"/>
            <ac:spMk id="6" creationId="{60FE3939-AAB1-DEFE-EF56-A9624337E52A}"/>
          </ac:spMkLst>
        </pc:spChg>
        <pc:spChg chg="mod">
          <ac:chgData name="Carmen Oldham" userId="e9b03065-b838-4218-a68e-08a156544b48" providerId="ADAL" clId="{3D617F6F-31E1-474C-A156-0DA57B9B6438}" dt="2025-01-17T00:03:33.746" v="6" actId="207"/>
          <ac:spMkLst>
            <pc:docMk/>
            <pc:sldMk cId="894301438" sldId="288"/>
            <ac:spMk id="8" creationId="{4BE47252-0B39-AE2E-D483-8184FBAFA6E8}"/>
          </ac:spMkLst>
        </pc:spChg>
        <pc:spChg chg="mod">
          <ac:chgData name="Carmen Oldham" userId="e9b03065-b838-4218-a68e-08a156544b48" providerId="ADAL" clId="{3D617F6F-31E1-474C-A156-0DA57B9B6438}" dt="2025-01-17T00:03:39.679" v="7" actId="207"/>
          <ac:spMkLst>
            <pc:docMk/>
            <pc:sldMk cId="894301438" sldId="288"/>
            <ac:spMk id="10" creationId="{BF6E8E25-206C-6672-79F4-5EB12981EF88}"/>
          </ac:spMkLst>
        </pc:spChg>
        <pc:spChg chg="mod">
          <ac:chgData name="Carmen Oldham" userId="e9b03065-b838-4218-a68e-08a156544b48" providerId="ADAL" clId="{3D617F6F-31E1-474C-A156-0DA57B9B6438}" dt="2025-01-17T00:07:11.783" v="45" actId="1076"/>
          <ac:spMkLst>
            <pc:docMk/>
            <pc:sldMk cId="894301438" sldId="288"/>
            <ac:spMk id="13" creationId="{92C5AAF8-261D-A928-783B-E72EB0F0D4DF}"/>
          </ac:spMkLst>
        </pc:spChg>
        <pc:spChg chg="mod">
          <ac:chgData name="Carmen Oldham" userId="e9b03065-b838-4218-a68e-08a156544b48" providerId="ADAL" clId="{3D617F6F-31E1-474C-A156-0DA57B9B6438}" dt="2025-01-17T00:07:15.404" v="46" actId="14100"/>
          <ac:spMkLst>
            <pc:docMk/>
            <pc:sldMk cId="894301438" sldId="288"/>
            <ac:spMk id="15" creationId="{C7166D3A-690E-FF21-DD30-3D514230AAD3}"/>
          </ac:spMkLst>
        </pc:spChg>
        <pc:grpChg chg="mod">
          <ac:chgData name="Carmen Oldham" userId="e9b03065-b838-4218-a68e-08a156544b48" providerId="ADAL" clId="{3D617F6F-31E1-474C-A156-0DA57B9B6438}" dt="2025-01-17T00:07:23.182" v="47" actId="1076"/>
          <ac:grpSpMkLst>
            <pc:docMk/>
            <pc:sldMk cId="894301438" sldId="288"/>
            <ac:grpSpMk id="16" creationId="{9672A605-4BF0-50FA-D68E-FF60ADBBD30E}"/>
          </ac:grpSpMkLst>
        </pc:grpChg>
        <pc:picChg chg="mod">
          <ac:chgData name="Carmen Oldham" userId="e9b03065-b838-4218-a68e-08a156544b48" providerId="ADAL" clId="{3D617F6F-31E1-474C-A156-0DA57B9B6438}" dt="2025-01-17T00:06:58.981" v="42" actId="1076"/>
          <ac:picMkLst>
            <pc:docMk/>
            <pc:sldMk cId="894301438" sldId="288"/>
            <ac:picMk id="5" creationId="{25EF2147-B5FF-8D7C-0489-20082EBDADA8}"/>
          </ac:picMkLst>
        </pc:picChg>
      </pc:sldChg>
      <pc:sldChg chg="modSp mod">
        <pc:chgData name="Carmen Oldham" userId="e9b03065-b838-4218-a68e-08a156544b48" providerId="ADAL" clId="{3D617F6F-31E1-474C-A156-0DA57B9B6438}" dt="2025-01-17T00:05:54.784" v="26" actId="1076"/>
        <pc:sldMkLst>
          <pc:docMk/>
          <pc:sldMk cId="3706182273" sldId="292"/>
        </pc:sldMkLst>
        <pc:picChg chg="mod">
          <ac:chgData name="Carmen Oldham" userId="e9b03065-b838-4218-a68e-08a156544b48" providerId="ADAL" clId="{3D617F6F-31E1-474C-A156-0DA57B9B6438}" dt="2025-01-17T00:05:54.784" v="26" actId="1076"/>
          <ac:picMkLst>
            <pc:docMk/>
            <pc:sldMk cId="3706182273" sldId="292"/>
            <ac:picMk id="3" creationId="{CC4BD440-EB70-FC58-16AD-51694E7728FE}"/>
          </ac:picMkLst>
        </pc:picChg>
      </pc:sldChg>
      <pc:sldChg chg="addSp delSp modSp mod">
        <pc:chgData name="Carmen Oldham" userId="e9b03065-b838-4218-a68e-08a156544b48" providerId="ADAL" clId="{3D617F6F-31E1-474C-A156-0DA57B9B6438}" dt="2025-01-17T00:05:15.836" v="21" actId="1076"/>
        <pc:sldMkLst>
          <pc:docMk/>
          <pc:sldMk cId="460696305" sldId="294"/>
        </pc:sldMkLst>
        <pc:spChg chg="add del">
          <ac:chgData name="Carmen Oldham" userId="e9b03065-b838-4218-a68e-08a156544b48" providerId="ADAL" clId="{3D617F6F-31E1-474C-A156-0DA57B9B6438}" dt="2025-01-17T00:05:13.994" v="19" actId="478"/>
          <ac:spMkLst>
            <pc:docMk/>
            <pc:sldMk cId="460696305" sldId="294"/>
            <ac:spMk id="11" creationId="{1C94AF39-1CAB-84BE-5C0D-3D225391D371}"/>
          </ac:spMkLst>
        </pc:spChg>
        <pc:picChg chg="mod">
          <ac:chgData name="Carmen Oldham" userId="e9b03065-b838-4218-a68e-08a156544b48" providerId="ADAL" clId="{3D617F6F-31E1-474C-A156-0DA57B9B6438}" dt="2025-01-17T00:05:15.836" v="21" actId="1076"/>
          <ac:picMkLst>
            <pc:docMk/>
            <pc:sldMk cId="460696305" sldId="294"/>
            <ac:picMk id="9" creationId="{41BAB92F-44FC-A1A0-40C8-34BFC544DFC4}"/>
          </ac:picMkLst>
        </pc:picChg>
      </pc:sldChg>
    </pc:docChg>
  </pc:docChgLst>
  <pc:docChgLst>
    <pc:chgData name="Toni Salvador" userId="45e86dbd-4b08-4b93-b7f0-ed7a44a94f1f" providerId="ADAL" clId="{E6C99C23-FCE6-4571-A12F-D61613091C37}"/>
    <pc:docChg chg="undo custSel modSld modMainMaster">
      <pc:chgData name="Toni Salvador" userId="45e86dbd-4b08-4b93-b7f0-ed7a44a94f1f" providerId="ADAL" clId="{E6C99C23-FCE6-4571-A12F-D61613091C37}" dt="2025-01-20T20:31:52.791" v="238" actId="20577"/>
      <pc:docMkLst>
        <pc:docMk/>
      </pc:docMkLst>
      <pc:sldChg chg="modSp mod">
        <pc:chgData name="Toni Salvador" userId="45e86dbd-4b08-4b93-b7f0-ed7a44a94f1f" providerId="ADAL" clId="{E6C99C23-FCE6-4571-A12F-D61613091C37}" dt="2025-01-20T20:31:52.791" v="238" actId="20577"/>
        <pc:sldMkLst>
          <pc:docMk/>
          <pc:sldMk cId="3874580225" sldId="257"/>
        </pc:sldMkLst>
        <pc:spChg chg="mod">
          <ac:chgData name="Toni Salvador" userId="45e86dbd-4b08-4b93-b7f0-ed7a44a94f1f" providerId="ADAL" clId="{E6C99C23-FCE6-4571-A12F-D61613091C37}" dt="2025-01-20T20:31:52.791" v="238" actId="20577"/>
          <ac:spMkLst>
            <pc:docMk/>
            <pc:sldMk cId="3874580225" sldId="257"/>
            <ac:spMk id="9" creationId="{18AC2328-33D1-31ED-18AD-85CE5F06739B}"/>
          </ac:spMkLst>
        </pc:spChg>
      </pc:sldChg>
      <pc:sldChg chg="modSp mod">
        <pc:chgData name="Toni Salvador" userId="45e86dbd-4b08-4b93-b7f0-ed7a44a94f1f" providerId="ADAL" clId="{E6C99C23-FCE6-4571-A12F-D61613091C37}" dt="2025-01-16T23:48:17.435" v="19" actId="404"/>
        <pc:sldMkLst>
          <pc:docMk/>
          <pc:sldMk cId="518502854" sldId="264"/>
        </pc:sldMkLst>
        <pc:spChg chg="mod">
          <ac:chgData name="Toni Salvador" userId="45e86dbd-4b08-4b93-b7f0-ed7a44a94f1f" providerId="ADAL" clId="{E6C99C23-FCE6-4571-A12F-D61613091C37}" dt="2025-01-16T23:48:17.435" v="19" actId="404"/>
          <ac:spMkLst>
            <pc:docMk/>
            <pc:sldMk cId="518502854" sldId="264"/>
            <ac:spMk id="12" creationId="{04D29D29-AD2C-9111-36CF-172E957D29A8}"/>
          </ac:spMkLst>
        </pc:spChg>
        <pc:spChg chg="mod">
          <ac:chgData name="Toni Salvador" userId="45e86dbd-4b08-4b93-b7f0-ed7a44a94f1f" providerId="ADAL" clId="{E6C99C23-FCE6-4571-A12F-D61613091C37}" dt="2025-01-16T23:47:20.086" v="9"/>
          <ac:spMkLst>
            <pc:docMk/>
            <pc:sldMk cId="518502854" sldId="264"/>
            <ac:spMk id="14" creationId="{19DC465E-7943-C8F5-2EC5-42A0241E0C30}"/>
          </ac:spMkLst>
        </pc:spChg>
      </pc:sldChg>
      <pc:sldChg chg="modSp mod">
        <pc:chgData name="Toni Salvador" userId="45e86dbd-4b08-4b93-b7f0-ed7a44a94f1f" providerId="ADAL" clId="{E6C99C23-FCE6-4571-A12F-D61613091C37}" dt="2025-01-17T00:01:09.359" v="190" actId="20577"/>
        <pc:sldMkLst>
          <pc:docMk/>
          <pc:sldMk cId="883418480" sldId="266"/>
        </pc:sldMkLst>
        <pc:spChg chg="mod">
          <ac:chgData name="Toni Salvador" userId="45e86dbd-4b08-4b93-b7f0-ed7a44a94f1f" providerId="ADAL" clId="{E6C99C23-FCE6-4571-A12F-D61613091C37}" dt="2025-01-17T00:01:09.359" v="190" actId="20577"/>
          <ac:spMkLst>
            <pc:docMk/>
            <pc:sldMk cId="883418480" sldId="266"/>
            <ac:spMk id="4" creationId="{0D3C82B1-3032-A69B-9B09-7A9A5CD61D16}"/>
          </ac:spMkLst>
        </pc:spChg>
      </pc:sldChg>
      <pc:sldChg chg="addSp delSp modSp mod chgLayout">
        <pc:chgData name="Toni Salvador" userId="45e86dbd-4b08-4b93-b7f0-ed7a44a94f1f" providerId="ADAL" clId="{E6C99C23-FCE6-4571-A12F-D61613091C37}" dt="2025-01-17T00:06:57.894" v="228" actId="114"/>
        <pc:sldMkLst>
          <pc:docMk/>
          <pc:sldMk cId="4268479795" sldId="271"/>
        </pc:sldMkLst>
        <pc:spChg chg="add del mod">
          <ac:chgData name="Toni Salvador" userId="45e86dbd-4b08-4b93-b7f0-ed7a44a94f1f" providerId="ADAL" clId="{E6C99C23-FCE6-4571-A12F-D61613091C37}" dt="2025-01-17T00:02:36.705" v="198" actId="6264"/>
          <ac:spMkLst>
            <pc:docMk/>
            <pc:sldMk cId="4268479795" sldId="271"/>
            <ac:spMk id="2" creationId="{0D7F38B4-507D-029D-0EB8-D192C0EB2797}"/>
          </ac:spMkLst>
        </pc:spChg>
        <pc:spChg chg="add del mod">
          <ac:chgData name="Toni Salvador" userId="45e86dbd-4b08-4b93-b7f0-ed7a44a94f1f" providerId="ADAL" clId="{E6C99C23-FCE6-4571-A12F-D61613091C37}" dt="2025-01-17T00:02:36.705" v="198" actId="6264"/>
          <ac:spMkLst>
            <pc:docMk/>
            <pc:sldMk cId="4268479795" sldId="271"/>
            <ac:spMk id="3" creationId="{4967EB68-67C4-DEDD-EABA-FCAE9ACC5252}"/>
          </ac:spMkLst>
        </pc:spChg>
        <pc:spChg chg="mod ord">
          <ac:chgData name="Toni Salvador" userId="45e86dbd-4b08-4b93-b7f0-ed7a44a94f1f" providerId="ADAL" clId="{E6C99C23-FCE6-4571-A12F-D61613091C37}" dt="2025-01-17T00:06:29.641" v="223" actId="114"/>
          <ac:spMkLst>
            <pc:docMk/>
            <pc:sldMk cId="4268479795" sldId="271"/>
            <ac:spMk id="4" creationId="{7F105250-866B-A16B-44EB-DBC8C34B6AFA}"/>
          </ac:spMkLst>
        </pc:spChg>
        <pc:spChg chg="mod ord">
          <ac:chgData name="Toni Salvador" userId="45e86dbd-4b08-4b93-b7f0-ed7a44a94f1f" providerId="ADAL" clId="{E6C99C23-FCE6-4571-A12F-D61613091C37}" dt="2025-01-17T00:06:57.894" v="228" actId="114"/>
          <ac:spMkLst>
            <pc:docMk/>
            <pc:sldMk cId="4268479795" sldId="271"/>
            <ac:spMk id="5" creationId="{A7CD26A6-528A-0C60-EE51-14301F2984D2}"/>
          </ac:spMkLst>
        </pc:spChg>
      </pc:sldChg>
      <pc:sldChg chg="addSp delSp modSp mod chgLayout">
        <pc:chgData name="Toni Salvador" userId="45e86dbd-4b08-4b93-b7f0-ed7a44a94f1f" providerId="ADAL" clId="{E6C99C23-FCE6-4571-A12F-D61613091C37}" dt="2025-01-17T00:02:26.006" v="197" actId="20577"/>
        <pc:sldMkLst>
          <pc:docMk/>
          <pc:sldMk cId="1462609083" sldId="273"/>
        </pc:sldMkLst>
        <pc:spChg chg="add del mod">
          <ac:chgData name="Toni Salvador" userId="45e86dbd-4b08-4b93-b7f0-ed7a44a94f1f" providerId="ADAL" clId="{E6C99C23-FCE6-4571-A12F-D61613091C37}" dt="2025-01-17T00:01:25.036" v="192" actId="6264"/>
          <ac:spMkLst>
            <pc:docMk/>
            <pc:sldMk cId="1462609083" sldId="273"/>
            <ac:spMk id="2" creationId="{1219A843-F557-3524-BC18-F94B363349BE}"/>
          </ac:spMkLst>
        </pc:spChg>
        <pc:spChg chg="add del mod">
          <ac:chgData name="Toni Salvador" userId="45e86dbd-4b08-4b93-b7f0-ed7a44a94f1f" providerId="ADAL" clId="{E6C99C23-FCE6-4571-A12F-D61613091C37}" dt="2025-01-17T00:01:25.036" v="192" actId="6264"/>
          <ac:spMkLst>
            <pc:docMk/>
            <pc:sldMk cId="1462609083" sldId="273"/>
            <ac:spMk id="4" creationId="{7459FD8A-6F37-4545-CD34-23C9ACDF04BB}"/>
          </ac:spMkLst>
        </pc:spChg>
        <pc:spChg chg="add del mod">
          <ac:chgData name="Toni Salvador" userId="45e86dbd-4b08-4b93-b7f0-ed7a44a94f1f" providerId="ADAL" clId="{E6C99C23-FCE6-4571-A12F-D61613091C37}" dt="2025-01-17T00:01:25.036" v="192" actId="6264"/>
          <ac:spMkLst>
            <pc:docMk/>
            <pc:sldMk cId="1462609083" sldId="273"/>
            <ac:spMk id="5" creationId="{E572BA66-C5ED-ADD3-8ADE-1185492BFF0C}"/>
          </ac:spMkLst>
        </pc:spChg>
        <pc:spChg chg="add del mod">
          <ac:chgData name="Toni Salvador" userId="45e86dbd-4b08-4b93-b7f0-ed7a44a94f1f" providerId="ADAL" clId="{E6C99C23-FCE6-4571-A12F-D61613091C37}" dt="2025-01-17T00:01:25.036" v="192" actId="6264"/>
          <ac:spMkLst>
            <pc:docMk/>
            <pc:sldMk cId="1462609083" sldId="273"/>
            <ac:spMk id="6" creationId="{6B833322-64E0-4979-725F-4A054412FB84}"/>
          </ac:spMkLst>
        </pc:spChg>
        <pc:spChg chg="add del mod ord">
          <ac:chgData name="Toni Salvador" userId="45e86dbd-4b08-4b93-b7f0-ed7a44a94f1f" providerId="ADAL" clId="{E6C99C23-FCE6-4571-A12F-D61613091C37}" dt="2025-01-17T00:01:25.036" v="192" actId="6264"/>
          <ac:spMkLst>
            <pc:docMk/>
            <pc:sldMk cId="1462609083" sldId="273"/>
            <ac:spMk id="7" creationId="{97C8A2D0-1C16-9F7B-450C-C8EBF21CB8DA}"/>
          </ac:spMkLst>
        </pc:spChg>
        <pc:spChg chg="add mod">
          <ac:chgData name="Toni Salvador" userId="45e86dbd-4b08-4b93-b7f0-ed7a44a94f1f" providerId="ADAL" clId="{E6C99C23-FCE6-4571-A12F-D61613091C37}" dt="2025-01-17T00:02:20.031" v="195" actId="478"/>
          <ac:spMkLst>
            <pc:docMk/>
            <pc:sldMk cId="1462609083" sldId="273"/>
            <ac:spMk id="9" creationId="{9D5598F6-E67D-6CFF-8376-2F6823427A94}"/>
          </ac:spMkLst>
        </pc:spChg>
        <pc:spChg chg="mod ord">
          <ac:chgData name="Toni Salvador" userId="45e86dbd-4b08-4b93-b7f0-ed7a44a94f1f" providerId="ADAL" clId="{E6C99C23-FCE6-4571-A12F-D61613091C37}" dt="2025-01-17T00:02:26.006" v="197" actId="20577"/>
          <ac:spMkLst>
            <pc:docMk/>
            <pc:sldMk cId="1462609083" sldId="273"/>
            <ac:spMk id="14" creationId="{A86B47C0-C107-C7D9-6D8A-23602AF1CD49}"/>
          </ac:spMkLst>
        </pc:spChg>
        <pc:spChg chg="mod ord">
          <ac:chgData name="Toni Salvador" userId="45e86dbd-4b08-4b93-b7f0-ed7a44a94f1f" providerId="ADAL" clId="{E6C99C23-FCE6-4571-A12F-D61613091C37}" dt="2025-01-17T00:01:25.036" v="192" actId="6264"/>
          <ac:spMkLst>
            <pc:docMk/>
            <pc:sldMk cId="1462609083" sldId="273"/>
            <ac:spMk id="15" creationId="{58B9B349-7DF9-A352-BEA3-399BD0B1A4E7}"/>
          </ac:spMkLst>
        </pc:spChg>
        <pc:spChg chg="mod ord">
          <ac:chgData name="Toni Salvador" userId="45e86dbd-4b08-4b93-b7f0-ed7a44a94f1f" providerId="ADAL" clId="{E6C99C23-FCE6-4571-A12F-D61613091C37}" dt="2025-01-17T00:01:25.036" v="192" actId="6264"/>
          <ac:spMkLst>
            <pc:docMk/>
            <pc:sldMk cId="1462609083" sldId="273"/>
            <ac:spMk id="16" creationId="{E684B2C0-B84F-2BDE-2B67-50A9687956FF}"/>
          </ac:spMkLst>
        </pc:spChg>
        <pc:picChg chg="del mod ord">
          <ac:chgData name="Toni Salvador" userId="45e86dbd-4b08-4b93-b7f0-ed7a44a94f1f" providerId="ADAL" clId="{E6C99C23-FCE6-4571-A12F-D61613091C37}" dt="2025-01-17T00:02:20.031" v="195" actId="478"/>
          <ac:picMkLst>
            <pc:docMk/>
            <pc:sldMk cId="1462609083" sldId="273"/>
            <ac:picMk id="3" creationId="{F374D3A3-68CB-DD1E-A258-B2E9943DDF0D}"/>
          </ac:picMkLst>
        </pc:picChg>
        <pc:picChg chg="add mod">
          <ac:chgData name="Toni Salvador" userId="45e86dbd-4b08-4b93-b7f0-ed7a44a94f1f" providerId="ADAL" clId="{E6C99C23-FCE6-4571-A12F-D61613091C37}" dt="2025-01-17T00:02:20.497" v="196"/>
          <ac:picMkLst>
            <pc:docMk/>
            <pc:sldMk cId="1462609083" sldId="273"/>
            <ac:picMk id="10" creationId="{CE716BCD-70BD-51A7-D15F-6F0F2A639697}"/>
          </ac:picMkLst>
        </pc:picChg>
      </pc:sldChg>
      <pc:sldChg chg="modSp mod">
        <pc:chgData name="Toni Salvador" userId="45e86dbd-4b08-4b93-b7f0-ed7a44a94f1f" providerId="ADAL" clId="{E6C99C23-FCE6-4571-A12F-D61613091C37}" dt="2025-01-17T00:00:58.897" v="188" actId="732"/>
        <pc:sldMkLst>
          <pc:docMk/>
          <pc:sldMk cId="1619769638" sldId="282"/>
        </pc:sldMkLst>
        <pc:picChg chg="mod modCrop">
          <ac:chgData name="Toni Salvador" userId="45e86dbd-4b08-4b93-b7f0-ed7a44a94f1f" providerId="ADAL" clId="{E6C99C23-FCE6-4571-A12F-D61613091C37}" dt="2025-01-17T00:00:58.897" v="188" actId="732"/>
          <ac:picMkLst>
            <pc:docMk/>
            <pc:sldMk cId="1619769638" sldId="282"/>
            <ac:picMk id="3" creationId="{F96344CA-12D1-15F3-C57B-21F54EC774B3}"/>
          </ac:picMkLst>
        </pc:picChg>
      </pc:sldChg>
      <pc:sldChg chg="addSp delSp modSp mod chgLayout">
        <pc:chgData name="Toni Salvador" userId="45e86dbd-4b08-4b93-b7f0-ed7a44a94f1f" providerId="ADAL" clId="{E6C99C23-FCE6-4571-A12F-D61613091C37}" dt="2025-01-16T23:58:39.297" v="174" actId="1076"/>
        <pc:sldMkLst>
          <pc:docMk/>
          <pc:sldMk cId="197962698" sldId="284"/>
        </pc:sldMkLst>
        <pc:spChg chg="add del mod">
          <ac:chgData name="Toni Salvador" userId="45e86dbd-4b08-4b93-b7f0-ed7a44a94f1f" providerId="ADAL" clId="{E6C99C23-FCE6-4571-A12F-D61613091C37}" dt="2025-01-16T23:58:27.370" v="171" actId="6264"/>
          <ac:spMkLst>
            <pc:docMk/>
            <pc:sldMk cId="197962698" sldId="284"/>
            <ac:spMk id="2" creationId="{07B801D8-0F0F-1EC3-F12C-33B2567F76DA}"/>
          </ac:spMkLst>
        </pc:spChg>
        <pc:spChg chg="mod">
          <ac:chgData name="Toni Salvador" userId="45e86dbd-4b08-4b93-b7f0-ed7a44a94f1f" providerId="ADAL" clId="{E6C99C23-FCE6-4571-A12F-D61613091C37}" dt="2025-01-16T23:58:24.236" v="169" actId="1037"/>
          <ac:spMkLst>
            <pc:docMk/>
            <pc:sldMk cId="197962698" sldId="284"/>
            <ac:spMk id="3" creationId="{3AABC439-9718-8C95-C298-D2B5DA6E3F43}"/>
          </ac:spMkLst>
        </pc:spChg>
        <pc:spChg chg="mod">
          <ac:chgData name="Toni Salvador" userId="45e86dbd-4b08-4b93-b7f0-ed7a44a94f1f" providerId="ADAL" clId="{E6C99C23-FCE6-4571-A12F-D61613091C37}" dt="2025-01-16T23:58:24.236" v="169" actId="1037"/>
          <ac:spMkLst>
            <pc:docMk/>
            <pc:sldMk cId="197962698" sldId="284"/>
            <ac:spMk id="4" creationId="{43BB8013-DA7A-4381-8428-8B1E104250A6}"/>
          </ac:spMkLst>
        </pc:spChg>
        <pc:spChg chg="add del mod">
          <ac:chgData name="Toni Salvador" userId="45e86dbd-4b08-4b93-b7f0-ed7a44a94f1f" providerId="ADAL" clId="{E6C99C23-FCE6-4571-A12F-D61613091C37}" dt="2025-01-16T23:58:27.370" v="171" actId="6264"/>
          <ac:spMkLst>
            <pc:docMk/>
            <pc:sldMk cId="197962698" sldId="284"/>
            <ac:spMk id="5" creationId="{8DD43967-1EB4-680A-13F4-3FB7E3A3E9D8}"/>
          </ac:spMkLst>
        </pc:spChg>
        <pc:spChg chg="add del mod">
          <ac:chgData name="Toni Salvador" userId="45e86dbd-4b08-4b93-b7f0-ed7a44a94f1f" providerId="ADAL" clId="{E6C99C23-FCE6-4571-A12F-D61613091C37}" dt="2025-01-16T23:58:27.370" v="171" actId="6264"/>
          <ac:spMkLst>
            <pc:docMk/>
            <pc:sldMk cId="197962698" sldId="284"/>
            <ac:spMk id="6" creationId="{8264AF59-373E-8F56-E027-03B6DE306E0F}"/>
          </ac:spMkLst>
        </pc:spChg>
        <pc:spChg chg="add del mod">
          <ac:chgData name="Toni Salvador" userId="45e86dbd-4b08-4b93-b7f0-ed7a44a94f1f" providerId="ADAL" clId="{E6C99C23-FCE6-4571-A12F-D61613091C37}" dt="2025-01-16T23:58:27.370" v="171" actId="6264"/>
          <ac:spMkLst>
            <pc:docMk/>
            <pc:sldMk cId="197962698" sldId="284"/>
            <ac:spMk id="7" creationId="{B4CCFD61-F8E9-B55B-B8B4-6D8C3BAB3B6E}"/>
          </ac:spMkLst>
        </pc:spChg>
        <pc:spChg chg="add del mod">
          <ac:chgData name="Toni Salvador" userId="45e86dbd-4b08-4b93-b7f0-ed7a44a94f1f" providerId="ADAL" clId="{E6C99C23-FCE6-4571-A12F-D61613091C37}" dt="2025-01-16T23:58:27.370" v="171" actId="6264"/>
          <ac:spMkLst>
            <pc:docMk/>
            <pc:sldMk cId="197962698" sldId="284"/>
            <ac:spMk id="8" creationId="{4FE656FC-AC25-F5CA-5FA7-EF9EAB201913}"/>
          </ac:spMkLst>
        </pc:spChg>
        <pc:spChg chg="mod ord">
          <ac:chgData name="Toni Salvador" userId="45e86dbd-4b08-4b93-b7f0-ed7a44a94f1f" providerId="ADAL" clId="{E6C99C23-FCE6-4571-A12F-D61613091C37}" dt="2025-01-16T23:58:27.370" v="171" actId="6264"/>
          <ac:spMkLst>
            <pc:docMk/>
            <pc:sldMk cId="197962698" sldId="284"/>
            <ac:spMk id="12" creationId="{04D29D29-AD2C-9111-36CF-172E957D29A8}"/>
          </ac:spMkLst>
        </pc:spChg>
        <pc:spChg chg="mod ord">
          <ac:chgData name="Toni Salvador" userId="45e86dbd-4b08-4b93-b7f0-ed7a44a94f1f" providerId="ADAL" clId="{E6C99C23-FCE6-4571-A12F-D61613091C37}" dt="2025-01-16T23:58:35.741" v="173" actId="1076"/>
          <ac:spMkLst>
            <pc:docMk/>
            <pc:sldMk cId="197962698" sldId="284"/>
            <ac:spMk id="32" creationId="{6EE61823-3426-93E5-5945-5F59FB88F123}"/>
          </ac:spMkLst>
        </pc:spChg>
        <pc:spChg chg="mod ord">
          <ac:chgData name="Toni Salvador" userId="45e86dbd-4b08-4b93-b7f0-ed7a44a94f1f" providerId="ADAL" clId="{E6C99C23-FCE6-4571-A12F-D61613091C37}" dt="2025-01-16T23:58:32.729" v="172" actId="1076"/>
          <ac:spMkLst>
            <pc:docMk/>
            <pc:sldMk cId="197962698" sldId="284"/>
            <ac:spMk id="33" creationId="{9C1A02D9-54A0-64BF-AE82-8F2192C6F814}"/>
          </ac:spMkLst>
        </pc:spChg>
        <pc:spChg chg="mod">
          <ac:chgData name="Toni Salvador" userId="45e86dbd-4b08-4b93-b7f0-ed7a44a94f1f" providerId="ADAL" clId="{E6C99C23-FCE6-4571-A12F-D61613091C37}" dt="2025-01-16T23:58:39.297" v="174" actId="1076"/>
          <ac:spMkLst>
            <pc:docMk/>
            <pc:sldMk cId="197962698" sldId="284"/>
            <ac:spMk id="35" creationId="{65FEFEDD-43A7-B0C6-D7F3-08054B99D3CB}"/>
          </ac:spMkLst>
        </pc:spChg>
        <pc:spChg chg="mod">
          <ac:chgData name="Toni Salvador" userId="45e86dbd-4b08-4b93-b7f0-ed7a44a94f1f" providerId="ADAL" clId="{E6C99C23-FCE6-4571-A12F-D61613091C37}" dt="2025-01-16T23:58:24.236" v="169" actId="1037"/>
          <ac:spMkLst>
            <pc:docMk/>
            <pc:sldMk cId="197962698" sldId="284"/>
            <ac:spMk id="36" creationId="{B581F7C1-FD6B-E717-6BBC-CECAAF8C8A06}"/>
          </ac:spMkLst>
        </pc:spChg>
        <pc:spChg chg="mod">
          <ac:chgData name="Toni Salvador" userId="45e86dbd-4b08-4b93-b7f0-ed7a44a94f1f" providerId="ADAL" clId="{E6C99C23-FCE6-4571-A12F-D61613091C37}" dt="2025-01-16T23:58:24.236" v="169" actId="1037"/>
          <ac:spMkLst>
            <pc:docMk/>
            <pc:sldMk cId="197962698" sldId="284"/>
            <ac:spMk id="37" creationId="{4F41D80B-22EC-8EC2-CE76-9ECC80414852}"/>
          </ac:spMkLst>
        </pc:spChg>
        <pc:spChg chg="mod">
          <ac:chgData name="Toni Salvador" userId="45e86dbd-4b08-4b93-b7f0-ed7a44a94f1f" providerId="ADAL" clId="{E6C99C23-FCE6-4571-A12F-D61613091C37}" dt="2025-01-16T23:58:24.236" v="169" actId="1037"/>
          <ac:spMkLst>
            <pc:docMk/>
            <pc:sldMk cId="197962698" sldId="284"/>
            <ac:spMk id="38" creationId="{1B69027F-581E-0B58-56AE-D90CD17B939E}"/>
          </ac:spMkLst>
        </pc:spChg>
        <pc:picChg chg="mod ord">
          <ac:chgData name="Toni Salvador" userId="45e86dbd-4b08-4b93-b7f0-ed7a44a94f1f" providerId="ADAL" clId="{E6C99C23-FCE6-4571-A12F-D61613091C37}" dt="2025-01-16T23:58:27.370" v="171" actId="6264"/>
          <ac:picMkLst>
            <pc:docMk/>
            <pc:sldMk cId="197962698" sldId="284"/>
            <ac:picMk id="30" creationId="{D81DE1D0-7302-1B87-56E4-0B43E0602AA7}"/>
          </ac:picMkLst>
        </pc:picChg>
        <pc:picChg chg="mod ord">
          <ac:chgData name="Toni Salvador" userId="45e86dbd-4b08-4b93-b7f0-ed7a44a94f1f" providerId="ADAL" clId="{E6C99C23-FCE6-4571-A12F-D61613091C37}" dt="2025-01-16T23:58:27.370" v="171" actId="6264"/>
          <ac:picMkLst>
            <pc:docMk/>
            <pc:sldMk cId="197962698" sldId="284"/>
            <ac:picMk id="31" creationId="{F6C118C3-885C-ECAA-F25E-0BEA7100C8D2}"/>
          </ac:picMkLst>
        </pc:picChg>
        <pc:picChg chg="mod">
          <ac:chgData name="Toni Salvador" userId="45e86dbd-4b08-4b93-b7f0-ed7a44a94f1f" providerId="ADAL" clId="{E6C99C23-FCE6-4571-A12F-D61613091C37}" dt="2025-01-16T23:58:24.236" v="169" actId="1037"/>
          <ac:picMkLst>
            <pc:docMk/>
            <pc:sldMk cId="197962698" sldId="284"/>
            <ac:picMk id="34" creationId="{CBC3CCBB-FF0F-900D-87C8-51181D6490D1}"/>
          </ac:picMkLst>
        </pc:picChg>
      </pc:sldChg>
      <pc:sldChg chg="modSp mod">
        <pc:chgData name="Toni Salvador" userId="45e86dbd-4b08-4b93-b7f0-ed7a44a94f1f" providerId="ADAL" clId="{E6C99C23-FCE6-4571-A12F-D61613091C37}" dt="2025-01-16T23:54:20.857" v="128" actId="1076"/>
        <pc:sldMkLst>
          <pc:docMk/>
          <pc:sldMk cId="2248310527" sldId="285"/>
        </pc:sldMkLst>
        <pc:spChg chg="mod">
          <ac:chgData name="Toni Salvador" userId="45e86dbd-4b08-4b93-b7f0-ed7a44a94f1f" providerId="ADAL" clId="{E6C99C23-FCE6-4571-A12F-D61613091C37}" dt="2025-01-16T23:49:05.511" v="27" actId="27636"/>
          <ac:spMkLst>
            <pc:docMk/>
            <pc:sldMk cId="2248310527" sldId="285"/>
            <ac:spMk id="12" creationId="{04D29D29-AD2C-9111-36CF-172E957D29A8}"/>
          </ac:spMkLst>
        </pc:spChg>
        <pc:spChg chg="mod">
          <ac:chgData name="Toni Salvador" userId="45e86dbd-4b08-4b93-b7f0-ed7a44a94f1f" providerId="ADAL" clId="{E6C99C23-FCE6-4571-A12F-D61613091C37}" dt="2025-01-16T23:54:10.200" v="125" actId="1036"/>
          <ac:spMkLst>
            <pc:docMk/>
            <pc:sldMk cId="2248310527" sldId="285"/>
            <ac:spMk id="41" creationId="{C946DDE6-53C4-2F0C-7214-05DACE680A4B}"/>
          </ac:spMkLst>
        </pc:spChg>
        <pc:spChg chg="mod">
          <ac:chgData name="Toni Salvador" userId="45e86dbd-4b08-4b93-b7f0-ed7a44a94f1f" providerId="ADAL" clId="{E6C99C23-FCE6-4571-A12F-D61613091C37}" dt="2025-01-16T23:54:14.120" v="126" actId="14100"/>
          <ac:spMkLst>
            <pc:docMk/>
            <pc:sldMk cId="2248310527" sldId="285"/>
            <ac:spMk id="42" creationId="{26165FA2-C19A-0014-BB29-48E45617B20F}"/>
          </ac:spMkLst>
        </pc:spChg>
        <pc:picChg chg="mod">
          <ac:chgData name="Toni Salvador" userId="45e86dbd-4b08-4b93-b7f0-ed7a44a94f1f" providerId="ADAL" clId="{E6C99C23-FCE6-4571-A12F-D61613091C37}" dt="2025-01-16T23:54:20.857" v="128" actId="1076"/>
          <ac:picMkLst>
            <pc:docMk/>
            <pc:sldMk cId="2248310527" sldId="285"/>
            <ac:picMk id="3" creationId="{AC62939D-61FC-1FBE-67C8-B3A75972A9B9}"/>
          </ac:picMkLst>
        </pc:picChg>
        <pc:picChg chg="mod">
          <ac:chgData name="Toni Salvador" userId="45e86dbd-4b08-4b93-b7f0-ed7a44a94f1f" providerId="ADAL" clId="{E6C99C23-FCE6-4571-A12F-D61613091C37}" dt="2025-01-16T23:54:07.689" v="122" actId="1036"/>
          <ac:picMkLst>
            <pc:docMk/>
            <pc:sldMk cId="2248310527" sldId="285"/>
            <ac:picMk id="4" creationId="{15242BB3-18EA-67C2-EB80-3682289247F2}"/>
          </ac:picMkLst>
        </pc:picChg>
        <pc:picChg chg="mod">
          <ac:chgData name="Toni Salvador" userId="45e86dbd-4b08-4b93-b7f0-ed7a44a94f1f" providerId="ADAL" clId="{E6C99C23-FCE6-4571-A12F-D61613091C37}" dt="2025-01-16T23:54:07.689" v="122" actId="1036"/>
          <ac:picMkLst>
            <pc:docMk/>
            <pc:sldMk cId="2248310527" sldId="285"/>
            <ac:picMk id="39" creationId="{BE2E144D-7D16-7FE6-BC8D-2119EB6ED11E}"/>
          </ac:picMkLst>
        </pc:picChg>
        <pc:picChg chg="mod">
          <ac:chgData name="Toni Salvador" userId="45e86dbd-4b08-4b93-b7f0-ed7a44a94f1f" providerId="ADAL" clId="{E6C99C23-FCE6-4571-A12F-D61613091C37}" dt="2025-01-16T23:54:17.860" v="127" actId="1076"/>
          <ac:picMkLst>
            <pc:docMk/>
            <pc:sldMk cId="2248310527" sldId="285"/>
            <ac:picMk id="40" creationId="{C77513EA-FF07-3988-FE3D-FEB7E5D78D56}"/>
          </ac:picMkLst>
        </pc:picChg>
      </pc:sldChg>
      <pc:sldChg chg="addSp delSp modSp mod chgLayout">
        <pc:chgData name="Toni Salvador" userId="45e86dbd-4b08-4b93-b7f0-ed7a44a94f1f" providerId="ADAL" clId="{E6C99C23-FCE6-4571-A12F-D61613091C37}" dt="2025-01-16T23:53:53.479" v="119" actId="14100"/>
        <pc:sldMkLst>
          <pc:docMk/>
          <pc:sldMk cId="894301438" sldId="288"/>
        </pc:sldMkLst>
        <pc:spChg chg="add del mod">
          <ac:chgData name="Toni Salvador" userId="45e86dbd-4b08-4b93-b7f0-ed7a44a94f1f" providerId="ADAL" clId="{E6C99C23-FCE6-4571-A12F-D61613091C37}" dt="2025-01-16T23:48:36.548" v="21" actId="6264"/>
          <ac:spMkLst>
            <pc:docMk/>
            <pc:sldMk cId="894301438" sldId="288"/>
            <ac:spMk id="3" creationId="{D3350763-53E1-E7FB-9700-B1B0FDAA86A2}"/>
          </ac:spMkLst>
        </pc:spChg>
        <pc:spChg chg="add del mod">
          <ac:chgData name="Toni Salvador" userId="45e86dbd-4b08-4b93-b7f0-ed7a44a94f1f" providerId="ADAL" clId="{E6C99C23-FCE6-4571-A12F-D61613091C37}" dt="2025-01-16T23:48:36.548" v="21" actId="6264"/>
          <ac:spMkLst>
            <pc:docMk/>
            <pc:sldMk cId="894301438" sldId="288"/>
            <ac:spMk id="4" creationId="{4155D00E-83BC-58F6-6BC6-4B81B325B8E0}"/>
          </ac:spMkLst>
        </pc:spChg>
        <pc:spChg chg="mod ord">
          <ac:chgData name="Toni Salvador" userId="45e86dbd-4b08-4b93-b7f0-ed7a44a94f1f" providerId="ADAL" clId="{E6C99C23-FCE6-4571-A12F-D61613091C37}" dt="2025-01-16T23:53:38.927" v="116" actId="108"/>
          <ac:spMkLst>
            <pc:docMk/>
            <pc:sldMk cId="894301438" sldId="288"/>
            <ac:spMk id="6" creationId="{60FE3939-AAB1-DEFE-EF56-A9624337E52A}"/>
          </ac:spMkLst>
        </pc:spChg>
        <pc:spChg chg="add del mod">
          <ac:chgData name="Toni Salvador" userId="45e86dbd-4b08-4b93-b7f0-ed7a44a94f1f" providerId="ADAL" clId="{E6C99C23-FCE6-4571-A12F-D61613091C37}" dt="2025-01-16T23:51:28.827" v="97"/>
          <ac:spMkLst>
            <pc:docMk/>
            <pc:sldMk cId="894301438" sldId="288"/>
            <ac:spMk id="7" creationId="{458C3BD4-DE64-F392-2DFA-22800CFAB35B}"/>
          </ac:spMkLst>
        </pc:spChg>
        <pc:spChg chg="mod">
          <ac:chgData name="Toni Salvador" userId="45e86dbd-4b08-4b93-b7f0-ed7a44a94f1f" providerId="ADAL" clId="{E6C99C23-FCE6-4571-A12F-D61613091C37}" dt="2025-01-16T23:48:01.312" v="16" actId="207"/>
          <ac:spMkLst>
            <pc:docMk/>
            <pc:sldMk cId="894301438" sldId="288"/>
            <ac:spMk id="8" creationId="{4BE47252-0B39-AE2E-D483-8184FBAFA6E8}"/>
          </ac:spMkLst>
        </pc:spChg>
        <pc:spChg chg="add mod ord">
          <ac:chgData name="Toni Salvador" userId="45e86dbd-4b08-4b93-b7f0-ed7a44a94f1f" providerId="ADAL" clId="{E6C99C23-FCE6-4571-A12F-D61613091C37}" dt="2025-01-16T23:53:53.479" v="119" actId="14100"/>
          <ac:spMkLst>
            <pc:docMk/>
            <pc:sldMk cId="894301438" sldId="288"/>
            <ac:spMk id="9" creationId="{A9967469-AFB9-5982-A12A-7F91ED8F6474}"/>
          </ac:spMkLst>
        </pc:spChg>
        <pc:spChg chg="mod">
          <ac:chgData name="Toni Salvador" userId="45e86dbd-4b08-4b93-b7f0-ed7a44a94f1f" providerId="ADAL" clId="{E6C99C23-FCE6-4571-A12F-D61613091C37}" dt="2025-01-16T23:48:01.312" v="16" actId="207"/>
          <ac:spMkLst>
            <pc:docMk/>
            <pc:sldMk cId="894301438" sldId="288"/>
            <ac:spMk id="10" creationId="{BF6E8E25-206C-6672-79F4-5EB12981EF88}"/>
          </ac:spMkLst>
        </pc:spChg>
        <pc:spChg chg="add del mod ord">
          <ac:chgData name="Toni Salvador" userId="45e86dbd-4b08-4b93-b7f0-ed7a44a94f1f" providerId="ADAL" clId="{E6C99C23-FCE6-4571-A12F-D61613091C37}" dt="2025-01-16T23:53:08.167" v="110" actId="478"/>
          <ac:spMkLst>
            <pc:docMk/>
            <pc:sldMk cId="894301438" sldId="288"/>
            <ac:spMk id="11" creationId="{1A2D2A31-AE49-F99B-0138-F82C393EA0CB}"/>
          </ac:spMkLst>
        </pc:spChg>
        <pc:spChg chg="mod ord">
          <ac:chgData name="Toni Salvador" userId="45e86dbd-4b08-4b93-b7f0-ed7a44a94f1f" providerId="ADAL" clId="{E6C99C23-FCE6-4571-A12F-D61613091C37}" dt="2025-01-16T23:48:40.017" v="22" actId="404"/>
          <ac:spMkLst>
            <pc:docMk/>
            <pc:sldMk cId="894301438" sldId="288"/>
            <ac:spMk id="12" creationId="{04D29D29-AD2C-9111-36CF-172E957D29A8}"/>
          </ac:spMkLst>
        </pc:spChg>
        <pc:spChg chg="add mod">
          <ac:chgData name="Toni Salvador" userId="45e86dbd-4b08-4b93-b7f0-ed7a44a94f1f" providerId="ADAL" clId="{E6C99C23-FCE6-4571-A12F-D61613091C37}" dt="2025-01-16T23:52:52.850" v="106" actId="164"/>
          <ac:spMkLst>
            <pc:docMk/>
            <pc:sldMk cId="894301438" sldId="288"/>
            <ac:spMk id="13" creationId="{92C5AAF8-261D-A928-783B-E72EB0F0D4DF}"/>
          </ac:spMkLst>
        </pc:spChg>
        <pc:spChg chg="add mod ord">
          <ac:chgData name="Toni Salvador" userId="45e86dbd-4b08-4b93-b7f0-ed7a44a94f1f" providerId="ADAL" clId="{E6C99C23-FCE6-4571-A12F-D61613091C37}" dt="2025-01-16T23:53:23.628" v="113" actId="164"/>
          <ac:spMkLst>
            <pc:docMk/>
            <pc:sldMk cId="894301438" sldId="288"/>
            <ac:spMk id="15" creationId="{C7166D3A-690E-FF21-DD30-3D514230AAD3}"/>
          </ac:spMkLst>
        </pc:spChg>
        <pc:grpChg chg="add mod">
          <ac:chgData name="Toni Salvador" userId="45e86dbd-4b08-4b93-b7f0-ed7a44a94f1f" providerId="ADAL" clId="{E6C99C23-FCE6-4571-A12F-D61613091C37}" dt="2025-01-16T23:53:23.628" v="113" actId="164"/>
          <ac:grpSpMkLst>
            <pc:docMk/>
            <pc:sldMk cId="894301438" sldId="288"/>
            <ac:grpSpMk id="14" creationId="{BEE8F71B-136B-CEE9-B652-1645DC05E9FB}"/>
          </ac:grpSpMkLst>
        </pc:grpChg>
        <pc:grpChg chg="add mod ord">
          <ac:chgData name="Toni Salvador" userId="45e86dbd-4b08-4b93-b7f0-ed7a44a94f1f" providerId="ADAL" clId="{E6C99C23-FCE6-4571-A12F-D61613091C37}" dt="2025-01-16T23:53:46.539" v="117" actId="1076"/>
          <ac:grpSpMkLst>
            <pc:docMk/>
            <pc:sldMk cId="894301438" sldId="288"/>
            <ac:grpSpMk id="16" creationId="{9672A605-4BF0-50FA-D68E-FF60ADBBD30E}"/>
          </ac:grpSpMkLst>
        </pc:grpChg>
        <pc:picChg chg="mod modCrop">
          <ac:chgData name="Toni Salvador" userId="45e86dbd-4b08-4b93-b7f0-ed7a44a94f1f" providerId="ADAL" clId="{E6C99C23-FCE6-4571-A12F-D61613091C37}" dt="2025-01-16T23:52:52.850" v="106" actId="164"/>
          <ac:picMkLst>
            <pc:docMk/>
            <pc:sldMk cId="894301438" sldId="288"/>
            <ac:picMk id="5" creationId="{25EF2147-B5FF-8D7C-0489-20082EBDADA8}"/>
          </ac:picMkLst>
        </pc:picChg>
      </pc:sldChg>
      <pc:sldChg chg="modSp mod">
        <pc:chgData name="Toni Salvador" userId="45e86dbd-4b08-4b93-b7f0-ed7a44a94f1f" providerId="ADAL" clId="{E6C99C23-FCE6-4571-A12F-D61613091C37}" dt="2025-01-17T00:00:41.660" v="186" actId="20577"/>
        <pc:sldMkLst>
          <pc:docMk/>
          <pc:sldMk cId="1001095139" sldId="290"/>
        </pc:sldMkLst>
        <pc:spChg chg="mod">
          <ac:chgData name="Toni Salvador" userId="45e86dbd-4b08-4b93-b7f0-ed7a44a94f1f" providerId="ADAL" clId="{E6C99C23-FCE6-4571-A12F-D61613091C37}" dt="2025-01-17T00:00:34.086" v="185" actId="554"/>
          <ac:spMkLst>
            <pc:docMk/>
            <pc:sldMk cId="1001095139" sldId="290"/>
            <ac:spMk id="27" creationId="{18253447-C890-FE35-FDAF-3AC6470BDC2B}"/>
          </ac:spMkLst>
        </pc:spChg>
        <pc:spChg chg="mod">
          <ac:chgData name="Toni Salvador" userId="45e86dbd-4b08-4b93-b7f0-ed7a44a94f1f" providerId="ADAL" clId="{E6C99C23-FCE6-4571-A12F-D61613091C37}" dt="2025-01-17T00:00:41.660" v="186" actId="20577"/>
          <ac:spMkLst>
            <pc:docMk/>
            <pc:sldMk cId="1001095139" sldId="290"/>
            <ac:spMk id="28" creationId="{614D5A59-44B3-AEE6-33A7-3AD4A6AB8C73}"/>
          </ac:spMkLst>
        </pc:spChg>
      </pc:sldChg>
      <pc:sldChg chg="addSp delSp modSp mod modClrScheme chgLayout">
        <pc:chgData name="Toni Salvador" userId="45e86dbd-4b08-4b93-b7f0-ed7a44a94f1f" providerId="ADAL" clId="{E6C99C23-FCE6-4571-A12F-D61613091C37}" dt="2025-01-17T00:00:19.746" v="184" actId="1076"/>
        <pc:sldMkLst>
          <pc:docMk/>
          <pc:sldMk cId="3706182273" sldId="292"/>
        </pc:sldMkLst>
        <pc:spChg chg="add del mod">
          <ac:chgData name="Toni Salvador" userId="45e86dbd-4b08-4b93-b7f0-ed7a44a94f1f" providerId="ADAL" clId="{E6C99C23-FCE6-4571-A12F-D61613091C37}" dt="2025-01-16T23:59:41.881" v="175" actId="6264"/>
          <ac:spMkLst>
            <pc:docMk/>
            <pc:sldMk cId="3706182273" sldId="292"/>
            <ac:spMk id="2" creationId="{B7FC0EF0-6641-4A75-2128-F63ACE0D3AFB}"/>
          </ac:spMkLst>
        </pc:spChg>
        <pc:spChg chg="del mod">
          <ac:chgData name="Toni Salvador" userId="45e86dbd-4b08-4b93-b7f0-ed7a44a94f1f" providerId="ADAL" clId="{E6C99C23-FCE6-4571-A12F-D61613091C37}" dt="2025-01-16T23:59:53.389" v="178"/>
          <ac:spMkLst>
            <pc:docMk/>
            <pc:sldMk cId="3706182273" sldId="292"/>
            <ac:spMk id="4" creationId="{15BCC2DC-181B-BF70-D950-2E285868D710}"/>
          </ac:spMkLst>
        </pc:spChg>
        <pc:spChg chg="add del mod ord">
          <ac:chgData name="Toni Salvador" userId="45e86dbd-4b08-4b93-b7f0-ed7a44a94f1f" providerId="ADAL" clId="{E6C99C23-FCE6-4571-A12F-D61613091C37}" dt="2025-01-17T00:00:09.362" v="182" actId="478"/>
          <ac:spMkLst>
            <pc:docMk/>
            <pc:sldMk cId="3706182273" sldId="292"/>
            <ac:spMk id="5" creationId="{BD82A421-FE26-1120-0814-E9FD36F2F174}"/>
          </ac:spMkLst>
        </pc:spChg>
        <pc:spChg chg="add del mod ord">
          <ac:chgData name="Toni Salvador" userId="45e86dbd-4b08-4b93-b7f0-ed7a44a94f1f" providerId="ADAL" clId="{E6C99C23-FCE6-4571-A12F-D61613091C37}" dt="2025-01-16T23:59:55.987" v="179" actId="700"/>
          <ac:spMkLst>
            <pc:docMk/>
            <pc:sldMk cId="3706182273" sldId="292"/>
            <ac:spMk id="6" creationId="{E404DC92-62C2-DF45-DD6A-25E9AB42696D}"/>
          </ac:spMkLst>
        </pc:spChg>
        <pc:spChg chg="add mod ord">
          <ac:chgData name="Toni Salvador" userId="45e86dbd-4b08-4b93-b7f0-ed7a44a94f1f" providerId="ADAL" clId="{E6C99C23-FCE6-4571-A12F-D61613091C37}" dt="2025-01-17T00:00:19.746" v="184" actId="1076"/>
          <ac:spMkLst>
            <pc:docMk/>
            <pc:sldMk cId="3706182273" sldId="292"/>
            <ac:spMk id="7" creationId="{30AA5C06-B400-562B-10C6-0BEDFD7D8921}"/>
          </ac:spMkLst>
        </pc:spChg>
        <pc:spChg chg="add del mod ord">
          <ac:chgData name="Toni Salvador" userId="45e86dbd-4b08-4b93-b7f0-ed7a44a94f1f" providerId="ADAL" clId="{E6C99C23-FCE6-4571-A12F-D61613091C37}" dt="2025-01-17T00:00:10.603" v="183" actId="478"/>
          <ac:spMkLst>
            <pc:docMk/>
            <pc:sldMk cId="3706182273" sldId="292"/>
            <ac:spMk id="8" creationId="{D6A4DDE3-043D-298E-3005-D58892A8374A}"/>
          </ac:spMkLst>
        </pc:spChg>
        <pc:spChg chg="mod ord">
          <ac:chgData name="Toni Salvador" userId="45e86dbd-4b08-4b93-b7f0-ed7a44a94f1f" providerId="ADAL" clId="{E6C99C23-FCE6-4571-A12F-D61613091C37}" dt="2025-01-16T23:59:55.987" v="179" actId="700"/>
          <ac:spMkLst>
            <pc:docMk/>
            <pc:sldMk cId="3706182273" sldId="292"/>
            <ac:spMk id="12" creationId="{04D29D29-AD2C-9111-36CF-172E957D29A8}"/>
          </ac:spMkLst>
        </pc:spChg>
      </pc:sldChg>
      <pc:sldChg chg="modSp mod">
        <pc:chgData name="Toni Salvador" userId="45e86dbd-4b08-4b93-b7f0-ed7a44a94f1f" providerId="ADAL" clId="{E6C99C23-FCE6-4571-A12F-D61613091C37}" dt="2025-01-17T00:07:42.536" v="231" actId="1076"/>
        <pc:sldMkLst>
          <pc:docMk/>
          <pc:sldMk cId="1321386671" sldId="293"/>
        </pc:sldMkLst>
        <pc:spChg chg="mod">
          <ac:chgData name="Toni Salvador" userId="45e86dbd-4b08-4b93-b7f0-ed7a44a94f1f" providerId="ADAL" clId="{E6C99C23-FCE6-4571-A12F-D61613091C37}" dt="2025-01-17T00:07:42.536" v="231" actId="1076"/>
          <ac:spMkLst>
            <pc:docMk/>
            <pc:sldMk cId="1321386671" sldId="293"/>
            <ac:spMk id="2" creationId="{7A00FDD3-7127-8FA7-AC3A-24DD5B82E0E9}"/>
          </ac:spMkLst>
        </pc:spChg>
        <pc:spChg chg="mod">
          <ac:chgData name="Toni Salvador" userId="45e86dbd-4b08-4b93-b7f0-ed7a44a94f1f" providerId="ADAL" clId="{E6C99C23-FCE6-4571-A12F-D61613091C37}" dt="2025-01-16T23:48:15.235" v="18" actId="404"/>
          <ac:spMkLst>
            <pc:docMk/>
            <pc:sldMk cId="1321386671" sldId="293"/>
            <ac:spMk id="12" creationId="{04D29D29-AD2C-9111-36CF-172E957D29A8}"/>
          </ac:spMkLst>
        </pc:spChg>
        <pc:spChg chg="mod">
          <ac:chgData name="Toni Salvador" userId="45e86dbd-4b08-4b93-b7f0-ed7a44a94f1f" providerId="ADAL" clId="{E6C99C23-FCE6-4571-A12F-D61613091C37}" dt="2025-01-17T00:07:42.536" v="231" actId="1076"/>
          <ac:spMkLst>
            <pc:docMk/>
            <pc:sldMk cId="1321386671" sldId="293"/>
            <ac:spMk id="15" creationId="{6EE61823-3426-93E5-5945-5F59FB88F123}"/>
          </ac:spMkLst>
        </pc:spChg>
        <pc:picChg chg="mod">
          <ac:chgData name="Toni Salvador" userId="45e86dbd-4b08-4b93-b7f0-ed7a44a94f1f" providerId="ADAL" clId="{E6C99C23-FCE6-4571-A12F-D61613091C37}" dt="2025-01-17T00:07:42.536" v="231" actId="1076"/>
          <ac:picMkLst>
            <pc:docMk/>
            <pc:sldMk cId="1321386671" sldId="293"/>
            <ac:picMk id="4" creationId="{1AE67892-AFF9-5F57-0C07-11C2C412033E}"/>
          </ac:picMkLst>
        </pc:picChg>
        <pc:picChg chg="mod">
          <ac:chgData name="Toni Salvador" userId="45e86dbd-4b08-4b93-b7f0-ed7a44a94f1f" providerId="ADAL" clId="{E6C99C23-FCE6-4571-A12F-D61613091C37}" dt="2025-01-17T00:07:42.536" v="231" actId="1076"/>
          <ac:picMkLst>
            <pc:docMk/>
            <pc:sldMk cId="1321386671" sldId="293"/>
            <ac:picMk id="5" creationId="{55D25FC3-6224-AA6A-E4A8-0398CC0B75E3}"/>
          </ac:picMkLst>
        </pc:picChg>
      </pc:sldChg>
      <pc:sldChg chg="addSp delSp modSp mod modClrScheme chgLayout">
        <pc:chgData name="Toni Salvador" userId="45e86dbd-4b08-4b93-b7f0-ed7a44a94f1f" providerId="ADAL" clId="{E6C99C23-FCE6-4571-A12F-D61613091C37}" dt="2025-01-17T00:07:18.287" v="230" actId="1035"/>
        <pc:sldMkLst>
          <pc:docMk/>
          <pc:sldMk cId="460696305" sldId="294"/>
        </pc:sldMkLst>
        <pc:spChg chg="add del mod">
          <ac:chgData name="Toni Salvador" userId="45e86dbd-4b08-4b93-b7f0-ed7a44a94f1f" providerId="ADAL" clId="{E6C99C23-FCE6-4571-A12F-D61613091C37}" dt="2025-01-16T23:56:33.575" v="130" actId="6264"/>
          <ac:spMkLst>
            <pc:docMk/>
            <pc:sldMk cId="460696305" sldId="294"/>
            <ac:spMk id="2" creationId="{915F4CE4-2295-5B23-2887-1EFD04C3999A}"/>
          </ac:spMkLst>
        </pc:spChg>
        <pc:spChg chg="add del mod ord">
          <ac:chgData name="Toni Salvador" userId="45e86dbd-4b08-4b93-b7f0-ed7a44a94f1f" providerId="ADAL" clId="{E6C99C23-FCE6-4571-A12F-D61613091C37}" dt="2025-01-16T23:56:33.575" v="130" actId="6264"/>
          <ac:spMkLst>
            <pc:docMk/>
            <pc:sldMk cId="460696305" sldId="294"/>
            <ac:spMk id="3" creationId="{516E3A04-AD53-0800-947E-E020ADB768CE}"/>
          </ac:spMkLst>
        </pc:spChg>
        <pc:spChg chg="add mod ord">
          <ac:chgData name="Toni Salvador" userId="45e86dbd-4b08-4b93-b7f0-ed7a44a94f1f" providerId="ADAL" clId="{E6C99C23-FCE6-4571-A12F-D61613091C37}" dt="2025-01-16T23:57:36.891" v="147" actId="20577"/>
          <ac:spMkLst>
            <pc:docMk/>
            <pc:sldMk cId="460696305" sldId="294"/>
            <ac:spMk id="4" creationId="{4BD5BD69-5AFB-EA68-24A4-902982F4631B}"/>
          </ac:spMkLst>
        </pc:spChg>
        <pc:spChg chg="add del mod ord">
          <ac:chgData name="Toni Salvador" userId="45e86dbd-4b08-4b93-b7f0-ed7a44a94f1f" providerId="ADAL" clId="{E6C99C23-FCE6-4571-A12F-D61613091C37}" dt="2025-01-16T23:56:54.140" v="133" actId="478"/>
          <ac:spMkLst>
            <pc:docMk/>
            <pc:sldMk cId="460696305" sldId="294"/>
            <ac:spMk id="5" creationId="{64A4C267-783A-78C0-1FC5-B74DEFFB4985}"/>
          </ac:spMkLst>
        </pc:spChg>
        <pc:spChg chg="del mod">
          <ac:chgData name="Toni Salvador" userId="45e86dbd-4b08-4b93-b7f0-ed7a44a94f1f" providerId="ADAL" clId="{E6C99C23-FCE6-4571-A12F-D61613091C37}" dt="2025-01-16T23:57:05.834" v="136" actId="478"/>
          <ac:spMkLst>
            <pc:docMk/>
            <pc:sldMk cId="460696305" sldId="294"/>
            <ac:spMk id="6" creationId="{BA60E0F1-9023-123E-15B1-075321F3496C}"/>
          </ac:spMkLst>
        </pc:spChg>
        <pc:spChg chg="add del mod">
          <ac:chgData name="Toni Salvador" userId="45e86dbd-4b08-4b93-b7f0-ed7a44a94f1f" providerId="ADAL" clId="{E6C99C23-FCE6-4571-A12F-D61613091C37}" dt="2025-01-16T23:58:04.811" v="154" actId="478"/>
          <ac:spMkLst>
            <pc:docMk/>
            <pc:sldMk cId="460696305" sldId="294"/>
            <ac:spMk id="8" creationId="{ECDAE2E2-FED6-59C4-2992-224F329CD3B0}"/>
          </ac:spMkLst>
        </pc:spChg>
        <pc:spChg chg="add mod">
          <ac:chgData name="Toni Salvador" userId="45e86dbd-4b08-4b93-b7f0-ed7a44a94f1f" providerId="ADAL" clId="{E6C99C23-FCE6-4571-A12F-D61613091C37}" dt="2025-01-17T00:07:18.287" v="230" actId="1035"/>
          <ac:spMkLst>
            <pc:docMk/>
            <pc:sldMk cId="460696305" sldId="294"/>
            <ac:spMk id="10" creationId="{8924179A-CBEF-108B-893F-2DEAA4F17970}"/>
          </ac:spMkLst>
        </pc:spChg>
        <pc:spChg chg="add mod">
          <ac:chgData name="Toni Salvador" userId="45e86dbd-4b08-4b93-b7f0-ed7a44a94f1f" providerId="ADAL" clId="{E6C99C23-FCE6-4571-A12F-D61613091C37}" dt="2025-01-17T00:07:15.094" v="229" actId="1036"/>
          <ac:spMkLst>
            <pc:docMk/>
            <pc:sldMk cId="460696305" sldId="294"/>
            <ac:spMk id="11" creationId="{1C94AF39-1CAB-84BE-5C0D-3D225391D371}"/>
          </ac:spMkLst>
        </pc:spChg>
        <pc:spChg chg="del">
          <ac:chgData name="Toni Salvador" userId="45e86dbd-4b08-4b93-b7f0-ed7a44a94f1f" providerId="ADAL" clId="{E6C99C23-FCE6-4571-A12F-D61613091C37}" dt="2025-01-16T23:56:54.140" v="133" actId="478"/>
          <ac:spMkLst>
            <pc:docMk/>
            <pc:sldMk cId="460696305" sldId="294"/>
            <ac:spMk id="20" creationId="{1FBA63B7-83E8-3FF8-E1DC-0B9E7EB1807D}"/>
          </ac:spMkLst>
        </pc:spChg>
        <pc:spChg chg="add del mod">
          <ac:chgData name="Toni Salvador" userId="45e86dbd-4b08-4b93-b7f0-ed7a44a94f1f" providerId="ADAL" clId="{E6C99C23-FCE6-4571-A12F-D61613091C37}" dt="2025-01-16T23:57:33.227" v="146" actId="478"/>
          <ac:spMkLst>
            <pc:docMk/>
            <pc:sldMk cId="460696305" sldId="294"/>
            <ac:spMk id="21" creationId="{26B2C651-DFE3-60BC-465B-C9E08409F62F}"/>
          </ac:spMkLst>
        </pc:spChg>
        <pc:picChg chg="add del mod ord">
          <ac:chgData name="Toni Salvador" userId="45e86dbd-4b08-4b93-b7f0-ed7a44a94f1f" providerId="ADAL" clId="{E6C99C23-FCE6-4571-A12F-D61613091C37}" dt="2025-01-16T23:57:58.820" v="153" actId="167"/>
          <ac:picMkLst>
            <pc:docMk/>
            <pc:sldMk cId="460696305" sldId="294"/>
            <ac:picMk id="9" creationId="{41BAB92F-44FC-A1A0-40C8-34BFC544DFC4}"/>
          </ac:picMkLst>
        </pc:picChg>
        <pc:picChg chg="del mod ord">
          <ac:chgData name="Toni Salvador" userId="45e86dbd-4b08-4b93-b7f0-ed7a44a94f1f" providerId="ADAL" clId="{E6C99C23-FCE6-4571-A12F-D61613091C37}" dt="2025-01-16T23:56:54.140" v="133" actId="478"/>
          <ac:picMkLst>
            <pc:docMk/>
            <pc:sldMk cId="460696305" sldId="294"/>
            <ac:picMk id="15" creationId="{E518EB6B-122C-78F0-BCB3-9BE59F5EF06E}"/>
          </ac:picMkLst>
        </pc:picChg>
      </pc:sldChg>
      <pc:sldMasterChg chg="modSp">
        <pc:chgData name="Toni Salvador" userId="45e86dbd-4b08-4b93-b7f0-ed7a44a94f1f" providerId="ADAL" clId="{E6C99C23-FCE6-4571-A12F-D61613091C37}" dt="2025-01-16T23:48:56.129" v="24" actId="404"/>
        <pc:sldMasterMkLst>
          <pc:docMk/>
          <pc:sldMasterMk cId="3812969262" sldId="2147483759"/>
        </pc:sldMasterMkLst>
        <pc:spChg chg="mod">
          <ac:chgData name="Toni Salvador" userId="45e86dbd-4b08-4b93-b7f0-ed7a44a94f1f" providerId="ADAL" clId="{E6C99C23-FCE6-4571-A12F-D61613091C37}" dt="2025-01-16T23:48:56.129" v="24" actId="404"/>
          <ac:spMkLst>
            <pc:docMk/>
            <pc:sldMasterMk cId="3812969262" sldId="2147483759"/>
            <ac:spMk id="2" creationId="{00000000-0000-0000-0000-000000000000}"/>
          </ac:spMkLst>
        </pc:spChg>
      </pc:sldMasterChg>
      <pc:sldMasterChg chg="modSp">
        <pc:chgData name="Toni Salvador" userId="45e86dbd-4b08-4b93-b7f0-ed7a44a94f1f" providerId="ADAL" clId="{E6C99C23-FCE6-4571-A12F-D61613091C37}" dt="2025-01-16T23:49:49.718" v="38" actId="404"/>
        <pc:sldMasterMkLst>
          <pc:docMk/>
          <pc:sldMasterMk cId="3464997674" sldId="2147483765"/>
        </pc:sldMasterMkLst>
        <pc:spChg chg="mod">
          <ac:chgData name="Toni Salvador" userId="45e86dbd-4b08-4b93-b7f0-ed7a44a94f1f" providerId="ADAL" clId="{E6C99C23-FCE6-4571-A12F-D61613091C37}" dt="2025-01-16T23:49:49.718" v="38" actId="404"/>
          <ac:spMkLst>
            <pc:docMk/>
            <pc:sldMasterMk cId="3464997674" sldId="2147483765"/>
            <ac:spMk id="2" creationId="{00000000-0000-0000-0000-000000000000}"/>
          </ac:spMkLst>
        </pc:spChg>
      </pc:sldMasterChg>
      <pc:sldMasterChg chg="modSp modSldLayout">
        <pc:chgData name="Toni Salvador" userId="45e86dbd-4b08-4b93-b7f0-ed7a44a94f1f" providerId="ADAL" clId="{E6C99C23-FCE6-4571-A12F-D61613091C37}" dt="2025-01-16T23:49:05.492" v="26" actId="404"/>
        <pc:sldMasterMkLst>
          <pc:docMk/>
          <pc:sldMasterMk cId="2753454103" sldId="2147483772"/>
        </pc:sldMasterMkLst>
        <pc:spChg chg="mod">
          <ac:chgData name="Toni Salvador" userId="45e86dbd-4b08-4b93-b7f0-ed7a44a94f1f" providerId="ADAL" clId="{E6C99C23-FCE6-4571-A12F-D61613091C37}" dt="2025-01-16T23:49:05.492" v="26" actId="404"/>
          <ac:spMkLst>
            <pc:docMk/>
            <pc:sldMasterMk cId="2753454103" sldId="2147483772"/>
            <ac:spMk id="2" creationId="{00000000-0000-0000-0000-000000000000}"/>
          </ac:spMkLst>
        </pc:spChg>
        <pc:sldLayoutChg chg="modSp">
          <pc:chgData name="Toni Salvador" userId="45e86dbd-4b08-4b93-b7f0-ed7a44a94f1f" providerId="ADAL" clId="{E6C99C23-FCE6-4571-A12F-D61613091C37}" dt="2025-01-16T23:48:50.034" v="23" actId="404"/>
          <pc:sldLayoutMkLst>
            <pc:docMk/>
            <pc:sldMasterMk cId="2753454103" sldId="2147483772"/>
            <pc:sldLayoutMk cId="3026598290" sldId="2147483799"/>
          </pc:sldLayoutMkLst>
          <pc:spChg chg="mod">
            <ac:chgData name="Toni Salvador" userId="45e86dbd-4b08-4b93-b7f0-ed7a44a94f1f" providerId="ADAL" clId="{E6C99C23-FCE6-4571-A12F-D61613091C37}" dt="2025-01-16T23:48:50.034" v="23" actId="404"/>
            <ac:spMkLst>
              <pc:docMk/>
              <pc:sldMasterMk cId="2753454103" sldId="2147483772"/>
              <pc:sldLayoutMk cId="3026598290" sldId="2147483799"/>
              <ac:spMk id="7" creationId="{4EC34BCD-7E13-46E8-84E0-5D6CB873ED02}"/>
            </ac:spMkLst>
          </pc:spChg>
        </pc:sldLayoutChg>
      </pc:sldMasterChg>
      <pc:sldMasterChg chg="modSp">
        <pc:chgData name="Toni Salvador" userId="45e86dbd-4b08-4b93-b7f0-ed7a44a94f1f" providerId="ADAL" clId="{E6C99C23-FCE6-4571-A12F-D61613091C37}" dt="2025-01-16T23:49:01.071" v="25" actId="404"/>
        <pc:sldMasterMkLst>
          <pc:docMk/>
          <pc:sldMasterMk cId="518136284" sldId="2147483779"/>
        </pc:sldMasterMkLst>
        <pc:spChg chg="mod">
          <ac:chgData name="Toni Salvador" userId="45e86dbd-4b08-4b93-b7f0-ed7a44a94f1f" providerId="ADAL" clId="{E6C99C23-FCE6-4571-A12F-D61613091C37}" dt="2025-01-16T23:49:01.071" v="25" actId="404"/>
          <ac:spMkLst>
            <pc:docMk/>
            <pc:sldMasterMk cId="518136284" sldId="2147483779"/>
            <ac:spMk id="2" creationId="{00000000-0000-0000-0000-000000000000}"/>
          </ac:spMkLst>
        </pc:spChg>
      </pc:sldMasterChg>
    </pc:docChg>
  </pc:docChgLst>
  <pc:docChgLst>
    <pc:chgData name="Erik Naylor" userId="91bc7a72-0be5-40c4-8891-0c65fef68a33" providerId="ADAL" clId="{F7A52DEA-985D-4FB0-8C6D-8CE487F8318D}"/>
    <pc:docChg chg="custSel modSld">
      <pc:chgData name="Erik Naylor" userId="91bc7a72-0be5-40c4-8891-0c65fef68a33" providerId="ADAL" clId="{F7A52DEA-985D-4FB0-8C6D-8CE487F8318D}" dt="2025-01-16T20:53:03.471" v="15" actId="14100"/>
      <pc:docMkLst>
        <pc:docMk/>
      </pc:docMkLst>
      <pc:sldChg chg="addSp delSp modSp mod">
        <pc:chgData name="Erik Naylor" userId="91bc7a72-0be5-40c4-8891-0c65fef68a33" providerId="ADAL" clId="{F7A52DEA-985D-4FB0-8C6D-8CE487F8318D}" dt="2025-01-16T20:53:03.471" v="15" actId="14100"/>
        <pc:sldMkLst>
          <pc:docMk/>
          <pc:sldMk cId="1619769638" sldId="282"/>
        </pc:sldMkLst>
        <pc:spChg chg="del">
          <ac:chgData name="Erik Naylor" userId="91bc7a72-0be5-40c4-8891-0c65fef68a33" providerId="ADAL" clId="{F7A52DEA-985D-4FB0-8C6D-8CE487F8318D}" dt="2025-01-16T20:51:32.022" v="3" actId="478"/>
          <ac:spMkLst>
            <pc:docMk/>
            <pc:sldMk cId="1619769638" sldId="282"/>
            <ac:spMk id="2" creationId="{8DF6D015-8524-DDC7-308D-4C8E0CE74095}"/>
          </ac:spMkLst>
        </pc:spChg>
        <pc:cxnChg chg="add del mod">
          <ac:chgData name="Erik Naylor" userId="91bc7a72-0be5-40c4-8891-0c65fef68a33" providerId="ADAL" clId="{F7A52DEA-985D-4FB0-8C6D-8CE487F8318D}" dt="2025-01-16T20:52:52.325" v="11" actId="478"/>
          <ac:cxnSpMkLst>
            <pc:docMk/>
            <pc:sldMk cId="1619769638" sldId="282"/>
            <ac:cxnSpMk id="8" creationId="{BFC0DD22-986E-408A-1881-B6B836E38DCD}"/>
          </ac:cxnSpMkLst>
        </pc:cxnChg>
        <pc:cxnChg chg="add mod">
          <ac:chgData name="Erik Naylor" userId="91bc7a72-0be5-40c4-8891-0c65fef68a33" providerId="ADAL" clId="{F7A52DEA-985D-4FB0-8C6D-8CE487F8318D}" dt="2025-01-16T20:53:03.471" v="15" actId="14100"/>
          <ac:cxnSpMkLst>
            <pc:docMk/>
            <pc:sldMk cId="1619769638" sldId="282"/>
            <ac:cxnSpMk id="11" creationId="{315A8A7F-6C36-E23C-A6E1-6A4D027FE08D}"/>
          </ac:cxnSpMkLst>
        </pc:cxnChg>
        <pc:cxnChg chg="add mod">
          <ac:chgData name="Erik Naylor" userId="91bc7a72-0be5-40c4-8891-0c65fef68a33" providerId="ADAL" clId="{F7A52DEA-985D-4FB0-8C6D-8CE487F8318D}" dt="2025-01-16T20:53:00.749" v="14" actId="14100"/>
          <ac:cxnSpMkLst>
            <pc:docMk/>
            <pc:sldMk cId="1619769638" sldId="282"/>
            <ac:cxnSpMk id="13" creationId="{755C512C-6E05-7190-076B-354D68F1AC39}"/>
          </ac:cxnSpMkLst>
        </pc:cxn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254" y="8754111"/>
            <a:ext cx="1012613" cy="275277"/>
          </a:xfrm>
          <a:prstGeom prst="rect">
            <a:avLst/>
          </a:prstGeom>
        </p:spPr>
      </p:pic>
    </p:spTree>
    <p:extLst>
      <p:ext uri="{BB962C8B-B14F-4D97-AF65-F5344CB8AC3E}">
        <p14:creationId xmlns:p14="http://schemas.microsoft.com/office/powerpoint/2010/main" val="359133090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0988" y="698500"/>
            <a:ext cx="7572376" cy="4260850"/>
          </a:xfrm>
          <a:prstGeom prst="rect">
            <a:avLst/>
          </a:prstGeom>
          <a:noFill/>
          <a:ln w="12700">
            <a:solidFill>
              <a:prstClr val="black"/>
            </a:solidFill>
          </a:ln>
        </p:spPr>
        <p:txBody>
          <a:bodyPr vert="horz" lIns="93161" tIns="46580" rIns="93161" bIns="46580" rtlCol="0" anchor="ctr"/>
          <a:lstStyle/>
          <a:p>
            <a:endParaRPr lang="en-US"/>
          </a:p>
        </p:txBody>
      </p:sp>
      <p:sp>
        <p:nvSpPr>
          <p:cNvPr id="5" name="Notes Placeholder 4"/>
          <p:cNvSpPr>
            <a:spLocks noGrp="1"/>
          </p:cNvSpPr>
          <p:nvPr>
            <p:ph type="body" sz="quarter" idx="3"/>
          </p:nvPr>
        </p:nvSpPr>
        <p:spPr>
          <a:xfrm>
            <a:off x="662094" y="5035550"/>
            <a:ext cx="5686213" cy="3486150"/>
          </a:xfrm>
          <a:prstGeom prst="rect">
            <a:avLst/>
          </a:prstGeom>
        </p:spPr>
        <p:txBody>
          <a:bodyPr vert="horz" lIns="93161" tIns="46580" rIns="93161" bIns="46580" rtlCol="0"/>
          <a:lstStyle/>
          <a:p>
            <a:pPr lvl="0"/>
            <a:r>
              <a:rPr lang="en-US"/>
              <a:t>Click to edit Master text styles</a:t>
            </a:r>
          </a:p>
          <a:p>
            <a:pPr lvl="1"/>
            <a:r>
              <a:rPr lang="en-US"/>
              <a:t>Second level</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54" y="8754111"/>
            <a:ext cx="1012613" cy="275277"/>
          </a:xfrm>
          <a:prstGeom prst="rect">
            <a:avLst/>
          </a:prstGeom>
        </p:spPr>
      </p:pic>
    </p:spTree>
    <p:extLst>
      <p:ext uri="{BB962C8B-B14F-4D97-AF65-F5344CB8AC3E}">
        <p14:creationId xmlns:p14="http://schemas.microsoft.com/office/powerpoint/2010/main" val="21921448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28650" indent="-171450" algn="l" defTabSz="914400" rtl="0" eaLnBrk="1" latinLnBrk="0" hangingPunct="1">
      <a:buFont typeface="Arial" panose="020B0604020202020204" pitchFamily="34" charset="0"/>
      <a:buChar char="•"/>
      <a:defRPr sz="11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18 minutes to make it through 35 years! Here we go! </a:t>
            </a:r>
          </a:p>
          <a:p>
            <a:endParaRPr lang="en-US" b="1"/>
          </a:p>
          <a:p>
            <a:pPr marL="285750" indent="-285750">
              <a:buFont typeface="Arial" panose="020B0604020202020204" pitchFamily="34" charset="0"/>
              <a:buChar char="•"/>
            </a:pPr>
            <a:r>
              <a:rPr lang="en-US" sz="1800" b="1">
                <a:effectLst/>
                <a:latin typeface="Segoe UI" panose="020B0502040204020203" pitchFamily="34" charset="0"/>
              </a:rPr>
              <a:t>I’m providing an overall summary of a refined conceptual site model – that’s really built on the hard technical work done by these folks. </a:t>
            </a:r>
          </a:p>
          <a:p>
            <a:endParaRPr lang="en-US" sz="1800" b="1">
              <a:effectLst/>
              <a:latin typeface="Segoe UI" panose="020B0502040204020203" pitchFamily="34" charset="0"/>
            </a:endParaRPr>
          </a:p>
          <a:p>
            <a:pPr marL="285750" indent="-285750">
              <a:buFont typeface="Arial" panose="020B0604020202020204" pitchFamily="34" charset="0"/>
              <a:buChar char="•"/>
            </a:pPr>
            <a:r>
              <a:rPr lang="en-US" sz="1800" b="1">
                <a:effectLst/>
                <a:latin typeface="Segoe UI" panose="020B0502040204020203" pitchFamily="34" charset="0"/>
              </a:rPr>
              <a:t>Richard Luthy and </a:t>
            </a:r>
            <a:r>
              <a:rPr lang="en-US" sz="1800" b="1" err="1">
                <a:effectLst/>
                <a:latin typeface="Segoe UI" panose="020B0502040204020203" pitchFamily="34" charset="0"/>
              </a:rPr>
              <a:t>YeoMyoung</a:t>
            </a:r>
            <a:r>
              <a:rPr lang="en-US" sz="1800" b="1">
                <a:effectLst/>
                <a:latin typeface="Segoe UI" panose="020B0502040204020203" pitchFamily="34" charset="0"/>
              </a:rPr>
              <a:t> Cho with Stanford University especially have really done a lot of work on this project – collaborative effort to try and figure this site out. He is presenting later this afternoon at 4:45 under the B7 Hydrodynamics and Sediment Transport Platform and will be discussing Evaluation of a Blended Cover with Activated Carbon for In Situ stabilization of DDx/Dieldrin in Sediment. </a:t>
            </a:r>
          </a:p>
          <a:p>
            <a:endParaRPr lang="en-US" sz="1800" b="1">
              <a:effectLst/>
              <a:latin typeface="Segoe UI" panose="020B0502040204020203" pitchFamily="34" charset="0"/>
            </a:endParaRPr>
          </a:p>
          <a:p>
            <a:pPr marL="285750" indent="-285750">
              <a:buFont typeface="Arial" panose="020B0604020202020204" pitchFamily="34" charset="0"/>
              <a:buChar char="•"/>
            </a:pPr>
            <a:r>
              <a:rPr lang="en-US" sz="1800" b="1">
                <a:effectLst/>
                <a:latin typeface="Segoe UI" panose="020B0502040204020203" pitchFamily="34" charset="0"/>
              </a:rPr>
              <a:t>Rick had a post yesterday called Risk Assessment as a Tool to Focus Sediment Remediation at a Mature Superfund Site that is also about this project. Hopefully you had a chance to catch Rick! </a:t>
            </a:r>
            <a:endParaRPr lang="en-US" b="1"/>
          </a:p>
          <a:p>
            <a:endParaRPr lang="en-US"/>
          </a:p>
        </p:txBody>
      </p:sp>
    </p:spTree>
    <p:extLst>
      <p:ext uri="{BB962C8B-B14F-4D97-AF65-F5344CB8AC3E}">
        <p14:creationId xmlns:p14="http://schemas.microsoft.com/office/powerpoint/2010/main" val="405361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AFA7C-68F0-817C-82D0-536EDC6A2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F3F33-EBCA-31C4-0EB9-F3111DDB0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845CF-0081-D44B-8FEF-B0771D85F452}"/>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10">
                <a:effectLst/>
                <a:latin typeface="Segoe UI" panose="020B0502040204020203" pitchFamily="34" charset="0"/>
                <a:ea typeface="Segoe UI" panose="020B0502040204020203" pitchFamily="34" charset="0"/>
                <a:cs typeface="Times New Roman" panose="02020603050405020304" pitchFamily="18" charset="0"/>
              </a:rPr>
              <a:t>This is a mass balance of present-day total DDx inputs and outputs to the Lauritzen Channel</a:t>
            </a:r>
            <a:r>
              <a:rPr lang="en-US" sz="1800" b="1" spc="-10">
                <a:effectLst/>
                <a:latin typeface="Segoe UI" panose="020B0502040204020203" pitchFamily="34" charset="0"/>
                <a:ea typeface="Segoe UI" panose="020B0502040204020203" pitchFamily="34" charset="0"/>
              </a:rPr>
              <a:t>— originally </a:t>
            </a:r>
            <a:r>
              <a:rPr lang="en-US" sz="1800" b="1" spc="-10">
                <a:effectLst/>
                <a:latin typeface="Segoe UI" panose="020B0502040204020203" pitchFamily="34" charset="0"/>
                <a:ea typeface="Segoe UI" panose="020B0502040204020203" pitchFamily="34" charset="0"/>
                <a:cs typeface="Times New Roman" panose="02020603050405020304" pitchFamily="18" charset="0"/>
              </a:rPr>
              <a:t>constructed based on data collected and evaluated by USEPA in a draft 2015 FFS (CH2M Hill 2015) and now supplemented with 2016 (Anchor QEA 2017) and 2023 Site characterization data (Anchor QEA and Geosyntec).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spc="-10">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10">
                <a:effectLst/>
                <a:latin typeface="Segoe UI" panose="020B0502040204020203" pitchFamily="34" charset="0"/>
                <a:ea typeface="Segoe UI" panose="020B0502040204020203" pitchFamily="34" charset="0"/>
                <a:cs typeface="Times New Roman" panose="02020603050405020304" pitchFamily="18" charset="0"/>
              </a:rPr>
              <a:t>Sediment appears to be a net sink for DDx from surface water. Dieldrin is perhaps closer to equilibrium. The ongoing upland/embankment source is calculated by the difference from the characterized inputs (porewater exchange) and outputs (net sediment deposition and surface water exchange). That difference leaves us with 760 g/yr (+/- 290g) of ongoing upland/embankment sources of DDx</a:t>
            </a:r>
          </a:p>
          <a:p>
            <a:pPr marL="285750" indent="-285750">
              <a:buFont typeface="Arial" panose="020B0604020202020204" pitchFamily="34" charset="0"/>
              <a:buChar char="•"/>
            </a:pPr>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10">
                <a:effectLst/>
                <a:latin typeface="Segoe UI" panose="020B0502040204020203" pitchFamily="34" charset="0"/>
                <a:ea typeface="Segoe UI" panose="020B0502040204020203" pitchFamily="34" charset="0"/>
                <a:cs typeface="Times New Roman" panose="02020603050405020304" pitchFamily="18" charset="0"/>
              </a:rPr>
              <a:t>These mass fluxes area means +/- standard error. (ongoing source mean including first error uncertainty analysis)</a:t>
            </a:r>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spc="-10">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spc="-10">
              <a:effectLst/>
              <a:latin typeface="Segoe UI" panose="020B0502040204020203" pitchFamily="34" charset="0"/>
              <a:ea typeface="Segoe UI" panose="020B0502040204020203" pitchFamily="34" charset="0"/>
              <a:cs typeface="Times New Roman" panose="02020603050405020304" pitchFamily="18" charset="0"/>
            </a:endParaRPr>
          </a:p>
          <a:p>
            <a:pPr marL="9144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spc="-10">
                <a:effectLst/>
                <a:latin typeface="Segoe UI" panose="020B0502040204020203" pitchFamily="34" charset="0"/>
                <a:ea typeface="Segoe UI" panose="020B0502040204020203" pitchFamily="34" charset="0"/>
                <a:cs typeface="Times New Roman" panose="02020603050405020304" pitchFamily="18" charset="0"/>
              </a:rPr>
              <a:t>Supplemental information: </a:t>
            </a:r>
          </a:p>
          <a:p>
            <a:endParaRPr lang="en-US" sz="1800" spc="-10">
              <a:effectLst/>
              <a:latin typeface="Segoe UI" panose="020B0502040204020203" pitchFamily="34" charset="0"/>
              <a:cs typeface="Times New Roman" panose="02020603050405020304" pitchFamily="18" charset="0"/>
            </a:endParaRPr>
          </a:p>
          <a:p>
            <a:pPr marL="914400" lvl="1" indent="-285750">
              <a:buFont typeface="Arial" panose="020B0604020202020204" pitchFamily="34" charset="0"/>
              <a:buChar char="•"/>
            </a:pPr>
            <a:r>
              <a:rPr lang="en-US" sz="1700" b="0" spc="-10">
                <a:effectLst/>
                <a:latin typeface="Segoe UI" panose="020B0502040204020203" pitchFamily="34" charset="0"/>
                <a:ea typeface="Segoe UI" panose="020B0502040204020203" pitchFamily="34" charset="0"/>
                <a:cs typeface="Times New Roman" panose="02020603050405020304" pitchFamily="18" charset="0"/>
              </a:rPr>
              <a:t>A total DDx and dieldrin deposition flux into the Lauritzen Channel were calculated using the average concentration of total DDx measured in 2023 surface sediment samples for each area (northern head, west side, east/central channel) of the Lauritzen Channel, average sedimentation rates, and correcting for sediment density. The refined estimate of ongoing total DDx deposition flux into the Lauritzen Channel is approximately 810+/-290 g/year</a:t>
            </a:r>
          </a:p>
          <a:p>
            <a:endParaRPr lang="en-US" sz="1800" b="0" spc="-10">
              <a:effectLst/>
              <a:latin typeface="Segoe UI" panose="020B0502040204020203" pitchFamily="34" charset="0"/>
              <a:cs typeface="Times New Roman" panose="02020603050405020304" pitchFamily="18" charset="0"/>
            </a:endParaRPr>
          </a:p>
          <a:p>
            <a:pPr marL="914400" lvl="1" indent="-285750">
              <a:buFont typeface="Arial" panose="020B0604020202020204" pitchFamily="34" charset="0"/>
              <a:buChar char="•"/>
            </a:pPr>
            <a:r>
              <a:rPr lang="en-US" sz="1700" b="0">
                <a:effectLst/>
                <a:latin typeface="Segoe UI" panose="020B0502040204020203" pitchFamily="34" charset="0"/>
                <a:ea typeface="Segoe UI" panose="020B0502040204020203" pitchFamily="34" charset="0"/>
                <a:cs typeface="Times New Roman" panose="02020603050405020304" pitchFamily="18" charset="0"/>
              </a:rPr>
              <a:t>Based on the 2023 measured porewater it is estimated that approximately 130 +/- 30 g/year of total DDx are currently being released from surface sediments of the Lauritzen Channel into the overlying surface water. This flux estimate is much lower than current total DDx deposition rate, revealing that sediments in the Lauritzen Channel are a primary net sink for ongoing total DDx inputs and indicating that sediments are not a net source of total DDx into surface water of the Lauritzen Channel </a:t>
            </a:r>
          </a:p>
          <a:p>
            <a:endParaRPr lang="en-US" sz="1800" b="0">
              <a:effectLst/>
              <a:latin typeface="Segoe UI" panose="020B0502040204020203" pitchFamily="34" charset="0"/>
              <a:cs typeface="Times New Roman" panose="02020603050405020304" pitchFamily="18" charset="0"/>
            </a:endParaRPr>
          </a:p>
          <a:p>
            <a:endParaRPr lang="en-US" sz="1800" spc="10">
              <a:effectLst/>
              <a:latin typeface="Segoe UI" panose="020B0502040204020203" pitchFamily="34" charset="0"/>
              <a:ea typeface="Segoe UI" panose="020B0502040204020203" pitchFamily="34" charset="0"/>
              <a:cs typeface="Times New Roman" panose="02020603050405020304" pitchFamily="18" charset="0"/>
            </a:endParaRPr>
          </a:p>
          <a:p>
            <a:pPr marL="914400" lvl="1" indent="-285750">
              <a:buFont typeface="Arial" panose="020B0604020202020204" pitchFamily="34" charset="0"/>
              <a:buChar char="•"/>
            </a:pPr>
            <a:r>
              <a:rPr lang="en-US" sz="1700" b="0" spc="10">
                <a:effectLst/>
                <a:latin typeface="Segoe UI" panose="020B0502040204020203" pitchFamily="34" charset="0"/>
                <a:ea typeface="Segoe UI" panose="020B0502040204020203" pitchFamily="34" charset="0"/>
                <a:cs typeface="Times New Roman" panose="02020603050405020304" pitchFamily="18" charset="0"/>
              </a:rPr>
              <a:t>The 2023 passive sampling data were also used to characterize the rate of exchange of dissolved total DDx between the Lauritzen Channel and the Santa Fe Channel. The net dissolved transport by tidal exchange was estimated by multiplying the tidal exchange discharge with the difference between surface water total DDx concentrations in the Lauritzen Channel and Santa Fe Channel. The tidal exchange discharge for the Lauritzen Channel was reported in the draft FFS (CH2M Hill 2015). Surface water total DDx concentrations in the Lauritzen Channel were measured by Geosyntec at the mouth of the Lauritzen Channel. Surface water total DDx concentrations in the Santa Fe Channel were based on regional background areas of the Santa Fe Channel. This results in an estimated 80 +/- 30 g/year of dissolved DDx transported out of the Site </a:t>
            </a:r>
          </a:p>
          <a:p>
            <a:pPr marL="285750" indent="-285750">
              <a:buFont typeface="Arial" panose="020B0604020202020204" pitchFamily="34" charset="0"/>
              <a:buChar char="•"/>
            </a:pPr>
            <a:endParaRPr lang="en-US" sz="1800" b="0" spc="10">
              <a:effectLst/>
              <a:latin typeface="Segoe UI" panose="020B0502040204020203" pitchFamily="34" charset="0"/>
              <a:ea typeface="Segoe UI" panose="020B0502040204020203"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223275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X marks the spot. 2023 interpolated surface sediment on the left, 2023 interpolated porewater in the middle, sampling location of resident mussels discussed earlier on the right. Sampling location of mussels also corresponds with highest concentrations observed in other fish tissue. All adjacent to the former United </a:t>
            </a:r>
            <a:r>
              <a:rPr lang="en-US" b="1" err="1"/>
              <a:t>Heckathorn</a:t>
            </a:r>
            <a:r>
              <a:rPr lang="en-US" b="1"/>
              <a:t> facility and hot spot excavation areas. </a:t>
            </a:r>
          </a:p>
          <a:p>
            <a:endParaRPr lang="en-US" b="1"/>
          </a:p>
          <a:p>
            <a:r>
              <a:rPr lang="en-US" b="1"/>
              <a:t>There is recent data collected that points to the northern head as an ongoing source. These data include observed during Annual Cap monitoring which revealed two seeps in the eastern embankment/northern head embankment area with concentrations of DDx up to </a:t>
            </a:r>
            <a:r>
              <a:rPr lang="en-US" sz="1200" b="1" kern="1200">
                <a:solidFill>
                  <a:schemeClr val="tx1"/>
                </a:solidFill>
                <a:latin typeface="Segoe UI" panose="020B0502040204020203" pitchFamily="34" charset="0"/>
                <a:cs typeface="Segoe UI" panose="020B0502040204020203" pitchFamily="34" charset="0"/>
              </a:rPr>
              <a:t>936,700 </a:t>
            </a:r>
            <a:r>
              <a:rPr lang="en-US" sz="1200" b="1" kern="1200" err="1">
                <a:solidFill>
                  <a:schemeClr val="tx1"/>
                </a:solidFill>
                <a:latin typeface="Segoe UI" panose="020B0502040204020203" pitchFamily="34" charset="0"/>
                <a:cs typeface="Segoe UI" panose="020B0502040204020203" pitchFamily="34" charset="0"/>
              </a:rPr>
              <a:t>pg</a:t>
            </a:r>
            <a:r>
              <a:rPr lang="en-US" sz="1200" b="1" kern="1200">
                <a:solidFill>
                  <a:schemeClr val="tx1"/>
                </a:solidFill>
                <a:latin typeface="Segoe UI" panose="020B0502040204020203" pitchFamily="34" charset="0"/>
                <a:cs typeface="Segoe UI" panose="020B0502040204020203" pitchFamily="34" charset="0"/>
              </a:rPr>
              <a:t>/L – correspond approximately with porewater hotspots. </a:t>
            </a:r>
            <a:r>
              <a:rPr lang="en-US" b="1"/>
              <a:t> Recent uplands soil data collected to support railroad development in an easement with surface soil concentrations up to 4,580 ug/kg DDx. </a:t>
            </a:r>
          </a:p>
        </p:txBody>
      </p:sp>
    </p:spTree>
    <p:extLst>
      <p:ext uri="{BB962C8B-B14F-4D97-AF65-F5344CB8AC3E}">
        <p14:creationId xmlns:p14="http://schemas.microsoft.com/office/powerpoint/2010/main" val="270452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Segoe UI" panose="020B0502040204020203" pitchFamily="34" charset="0"/>
                <a:ea typeface="Segoe UI" panose="020B0502040204020203" pitchFamily="34" charset="0"/>
                <a:cs typeface="Times New Roman" panose="02020603050405020304" pitchFamily="18" charset="0"/>
              </a:rPr>
              <a:t>We keep talking about sum DDx, but we can also learn by examining DDx constituent ratios. “Fresh” DDT (indicative of an ongoing upland source – </a:t>
            </a:r>
            <a:r>
              <a:rPr lang="en-US" sz="1800" b="1" err="1">
                <a:effectLst/>
                <a:latin typeface="Segoe UI" panose="020B0502040204020203" pitchFamily="34" charset="0"/>
                <a:ea typeface="Segoe UI" panose="020B0502040204020203" pitchFamily="34" charset="0"/>
                <a:cs typeface="Times New Roman" panose="02020603050405020304" pitchFamily="18" charset="0"/>
              </a:rPr>
              <a:t>oxic</a:t>
            </a:r>
            <a:r>
              <a:rPr lang="en-US" sz="1800" b="1">
                <a:effectLst/>
                <a:latin typeface="Segoe UI" panose="020B0502040204020203" pitchFamily="34" charset="0"/>
                <a:ea typeface="Segoe UI" panose="020B0502040204020203" pitchFamily="34" charset="0"/>
                <a:cs typeface="Times New Roman" panose="02020603050405020304" pitchFamily="18" charset="0"/>
              </a:rPr>
              <a:t> environment) is more prevalent in the area adjacent to the former facility where all our big red arrows point. </a:t>
            </a:r>
          </a:p>
          <a:p>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r>
              <a:rPr lang="en-US" sz="1800" b="1">
                <a:effectLst/>
                <a:latin typeface="Segoe UI" panose="020B0502040204020203" pitchFamily="34" charset="0"/>
                <a:ea typeface="Segoe UI" panose="020B0502040204020203" pitchFamily="34" charset="0"/>
                <a:cs typeface="Times New Roman" panose="02020603050405020304" pitchFamily="18" charset="0"/>
              </a:rPr>
              <a:t>	Supplemental information:</a:t>
            </a:r>
          </a:p>
          <a:p>
            <a:endParaRPr lang="en-US" sz="1800">
              <a:effectLst/>
              <a:latin typeface="Segoe UI" panose="020B0502040204020203" pitchFamily="34" charset="0"/>
              <a:ea typeface="Segoe UI" panose="020B0502040204020203" pitchFamily="34" charset="0"/>
              <a:cs typeface="Times New Roman" panose="02020603050405020304" pitchFamily="18" charset="0"/>
            </a:endParaRPr>
          </a:p>
          <a:p>
            <a:pPr marL="914400" lvl="1" indent="-285750">
              <a:buFont typeface="Arial" panose="020B0604020202020204" pitchFamily="34" charset="0"/>
              <a:buChar char="•"/>
            </a:pPr>
            <a:r>
              <a:rPr lang="en-US" sz="1700" b="1">
                <a:effectLst/>
                <a:latin typeface="Segoe UI" panose="020B0502040204020203" pitchFamily="34" charset="0"/>
                <a:ea typeface="Segoe UI" panose="020B0502040204020203" pitchFamily="34" charset="0"/>
                <a:cs typeface="Times New Roman" panose="02020603050405020304" pitchFamily="18" charset="0"/>
              </a:rPr>
              <a:t>DDT naturally degrades in the aquatic environment through various physical, chemical, and biological processes (</a:t>
            </a:r>
            <a:r>
              <a:rPr lang="en-US" sz="1700" b="1" err="1">
                <a:effectLst/>
                <a:latin typeface="Segoe UI" panose="020B0502040204020203" pitchFamily="34" charset="0"/>
                <a:ea typeface="Segoe UI" panose="020B0502040204020203" pitchFamily="34" charset="0"/>
                <a:cs typeface="Times New Roman" panose="02020603050405020304" pitchFamily="18" charset="0"/>
              </a:rPr>
              <a:t>Horsak</a:t>
            </a:r>
            <a:r>
              <a:rPr lang="en-US" sz="1700" b="1">
                <a:effectLst/>
                <a:latin typeface="Segoe UI" panose="020B0502040204020203" pitchFamily="34" charset="0"/>
                <a:ea typeface="Segoe UI" panose="020B0502040204020203" pitchFamily="34" charset="0"/>
                <a:cs typeface="Times New Roman" panose="02020603050405020304" pitchFamily="18" charset="0"/>
              </a:rPr>
              <a:t> et al. 2006). The degradation rate is variable and dependent on several factors, including pH, dissolved oxygen, and temperature. The primary environmental degradation pathway of DDT is via reductive </a:t>
            </a:r>
            <a:r>
              <a:rPr lang="en-US" sz="1700" b="1" err="1">
                <a:effectLst/>
                <a:latin typeface="Segoe UI" panose="020B0502040204020203" pitchFamily="34" charset="0"/>
                <a:ea typeface="Segoe UI" panose="020B0502040204020203" pitchFamily="34" charset="0"/>
                <a:cs typeface="Times New Roman" panose="02020603050405020304" pitchFamily="18" charset="0"/>
              </a:rPr>
              <a:t>dechlorination</a:t>
            </a:r>
            <a:r>
              <a:rPr lang="en-US" sz="1700" b="1">
                <a:effectLst/>
                <a:latin typeface="Segoe UI" panose="020B0502040204020203" pitchFamily="34" charset="0"/>
                <a:ea typeface="Segoe UI" panose="020B0502040204020203" pitchFamily="34" charset="0"/>
                <a:cs typeface="Times New Roman" panose="02020603050405020304" pitchFamily="18" charset="0"/>
              </a:rPr>
              <a:t> to either 2,4’ or 4,4’ dichlorodiphenyldichloroethane (DDD) or </a:t>
            </a:r>
            <a:r>
              <a:rPr lang="en-US" sz="1700" b="1" err="1">
                <a:effectLst/>
                <a:latin typeface="Segoe UI" panose="020B0502040204020203" pitchFamily="34" charset="0"/>
                <a:ea typeface="Segoe UI" panose="020B0502040204020203" pitchFamily="34" charset="0"/>
                <a:cs typeface="Times New Roman" panose="02020603050405020304" pitchFamily="18" charset="0"/>
              </a:rPr>
              <a:t>dichlorodiphenyldichloroethylene</a:t>
            </a:r>
            <a:r>
              <a:rPr lang="en-US" sz="1700" b="1">
                <a:effectLst/>
                <a:latin typeface="Segoe UI" panose="020B0502040204020203" pitchFamily="34" charset="0"/>
                <a:ea typeface="Segoe UI" panose="020B0502040204020203" pitchFamily="34" charset="0"/>
                <a:cs typeface="Times New Roman" panose="02020603050405020304" pitchFamily="18" charset="0"/>
              </a:rPr>
              <a:t> (DDE). </a:t>
            </a:r>
          </a:p>
          <a:p>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pPr marL="914400" lvl="1" indent="-285750">
              <a:buFont typeface="Arial" panose="020B0604020202020204" pitchFamily="34" charset="0"/>
              <a:buChar char="•"/>
            </a:pPr>
            <a:r>
              <a:rPr lang="en-US" sz="1700" b="1">
                <a:effectLst/>
                <a:latin typeface="Segoe UI" panose="020B0502040204020203" pitchFamily="34" charset="0"/>
                <a:ea typeface="Segoe UI" panose="020B0502040204020203" pitchFamily="34" charset="0"/>
                <a:cs typeface="Times New Roman" panose="02020603050405020304" pitchFamily="18" charset="0"/>
              </a:rPr>
              <a:t>DDT can undergo degradation under both aerobic and anaerobic conditions; however, degradation is much more rapid in low oxygen, reductive sediment environments, compared to the more highly oxygenated conditions typically found in upland soils. Therefore, material that has been recently released or transported from an upland source will likely have a greater percentage of DDT relative to DDD and DDE when compared to sediments that have been in the marine environment for decades. </a:t>
            </a:r>
          </a:p>
          <a:p>
            <a:endParaRPr lang="en-US" sz="1800">
              <a:effectLst/>
              <a:latin typeface="Segoe UI" panose="020B0502040204020203" pitchFamily="34" charset="0"/>
              <a:ea typeface="Segoe UI" panose="020B0502040204020203" pitchFamily="34" charset="0"/>
              <a:cs typeface="Times New Roman" panose="02020603050405020304" pitchFamily="18" charset="0"/>
            </a:endParaRPr>
          </a:p>
          <a:p>
            <a:pPr marL="285750" indent="-285750">
              <a:buFont typeface="Arial" panose="020B0604020202020204" pitchFamily="34" charset="0"/>
              <a:buChar char="•"/>
            </a:pPr>
            <a:r>
              <a:rPr lang="en-US" sz="1800" b="1">
                <a:effectLst/>
                <a:latin typeface="Segoe UI" panose="020B0502040204020203" pitchFamily="34" charset="0"/>
                <a:ea typeface="Segoe UI" panose="020B0502040204020203" pitchFamily="34" charset="0"/>
                <a:cs typeface="Times New Roman" panose="02020603050405020304" pitchFamily="18" charset="0"/>
              </a:rPr>
              <a:t>For reference, technical-grade DDT, which was used to formulate commercial pesticides and is presumed to be the parent mixture released at the Site, typically contained 65% to 80% active 4,4’‑DDT (Metcalf 1995).</a:t>
            </a:r>
            <a:endParaRPr lang="en-US" b="1"/>
          </a:p>
        </p:txBody>
      </p:sp>
    </p:spTree>
    <p:extLst>
      <p:ext uri="{BB962C8B-B14F-4D97-AF65-F5344CB8AC3E}">
        <p14:creationId xmlns:p14="http://schemas.microsoft.com/office/powerpoint/2010/main" val="159689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These photos are examples of the shoreline by former facility.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No soft sediments. Harder materials, broken shotcrete, steep areas, hard for removal.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Percent levels of DDT in this area have been recorded in the past and high concentrations remain as access for removal was difficult, particularly in the intertidal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2003 Broken Concrete Outfall Pipe Sediment and Seep Sampling - EPA Plugged Outfall Later in 2003 But Seep Likely Representative of Ongoing Sources within a Larger Area of the Embankment</a:t>
            </a:r>
          </a:p>
          <a:p>
            <a:endParaRPr lang="en-US" sz="1200" b="1"/>
          </a:p>
          <a:p>
            <a:pPr marL="800100" lvl="1" indent="-171450">
              <a:buFont typeface="Arial" panose="020B0604020202020204" pitchFamily="34" charset="0"/>
              <a:buChar char="•"/>
            </a:pPr>
            <a:r>
              <a:rPr lang="en-US" sz="900">
                <a:highlight>
                  <a:srgbClr val="FFFF00"/>
                </a:highlight>
              </a:rPr>
              <a:t>Seep discharge					</a:t>
            </a:r>
          </a:p>
          <a:p>
            <a:pPr marL="960120" lvl="2" indent="-171450">
              <a:buFont typeface="Arial" panose="020B0604020202020204" pitchFamily="34" charset="0"/>
              <a:buChar char="•"/>
            </a:pPr>
            <a:r>
              <a:rPr lang="en-US" sz="950">
                <a:highlight>
                  <a:srgbClr val="FFFF00"/>
                </a:highlight>
              </a:rPr>
              <a:t>Total DDX: 9,000 ng/L (15,000 times remediation goal)</a:t>
            </a:r>
          </a:p>
          <a:p>
            <a:pPr marL="960120" lvl="2" indent="-171450">
              <a:buFont typeface="Arial" panose="020B0604020202020204" pitchFamily="34" charset="0"/>
              <a:buChar char="•"/>
            </a:pPr>
            <a:r>
              <a:rPr lang="en-US" sz="950">
                <a:highlight>
                  <a:srgbClr val="FFFF00"/>
                </a:highlight>
              </a:rPr>
              <a:t>Dieldrin: 2,900 ng/L (21,000 times remediation goal)</a:t>
            </a:r>
          </a:p>
          <a:p>
            <a:pPr marL="960120" lvl="2" indent="-171450">
              <a:buFont typeface="Arial" panose="020B0604020202020204" pitchFamily="34" charset="0"/>
              <a:buChar char="•"/>
            </a:pPr>
            <a:r>
              <a:rPr lang="en-US" sz="1800">
                <a:effectLst/>
                <a:highlight>
                  <a:srgbClr val="FFFF00"/>
                </a:highlight>
                <a:latin typeface="Segoe UI" panose="020B0502040204020203" pitchFamily="34" charset="0"/>
                <a:ea typeface="Segoe UI" panose="020B0502040204020203" pitchFamily="34" charset="0"/>
                <a:cs typeface="Times New Roman" panose="02020603050405020304" pitchFamily="18" charset="0"/>
              </a:rPr>
              <a:t>Seep contained in-line sediment total DDx concentrations of approximately 3,600,000 µg/kg </a:t>
            </a:r>
            <a:r>
              <a:rPr lang="en-US" sz="1800"/>
              <a:t>(6,200 times remediation goal.</a:t>
            </a:r>
            <a:r>
              <a:rPr lang="en-US" sz="1800">
                <a:effectLst/>
                <a:highlight>
                  <a:srgbClr val="FFFF00"/>
                </a:highlight>
                <a:latin typeface="Segoe UI" panose="020B0502040204020203" pitchFamily="34" charset="0"/>
                <a:ea typeface="Segoe UI" panose="020B0502040204020203" pitchFamily="34" charset="0"/>
                <a:cs typeface="Times New Roman" panose="02020603050405020304" pitchFamily="18" charset="0"/>
              </a:rPr>
              <a:t> </a:t>
            </a:r>
            <a:r>
              <a:rPr lang="en-US" sz="1200"/>
              <a:t>Dieldrin: 22,000 µg/kg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effectLst/>
                <a:latin typeface="Segoe UI" panose="020B0502040204020203" pitchFamily="34" charset="0"/>
                <a:ea typeface="Segoe UI" panose="020B0502040204020203" pitchFamily="34" charset="0"/>
                <a:cs typeface="Times New Roman" panose="02020603050405020304" pitchFamily="18" charset="0"/>
              </a:rPr>
              <a:t>Between June and August 2023, a series of visual, photographic, diver, and geophysical surveys were conducted within the Channel to further investigate potential sources of COCs. Photographic documentation of the eastern, western, and northern banks of the Channel during the 2023 survey efforts demonstrates that the Site contains numerous uncapped pipes, debris, exposed embankments with degraded/broken shotcrete, riprap, active outfalls, degraded creosote piles, and decomposing structural elements. </a:t>
            </a:r>
            <a:endParaRPr lang="en-US" sz="1200" b="1" kern="1200">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p>
            <a:pPr marL="502920" lvl="1" indent="0">
              <a:buFont typeface="Arial" panose="020B0604020202020204" pitchFamily="34" charset="0"/>
              <a:buNone/>
            </a:pPr>
            <a:endParaRPr lang="en-US" sz="1000"/>
          </a:p>
          <a:p>
            <a:pPr marL="502920" lvl="1" indent="0">
              <a:buFont typeface="Arial" panose="020B0604020202020204" pitchFamily="34" charset="0"/>
              <a:buNone/>
            </a:pPr>
            <a:r>
              <a:rPr lang="en-US" sz="1000"/>
              <a:t>				</a:t>
            </a:r>
            <a:endParaRPr lang="en-US"/>
          </a:p>
        </p:txBody>
      </p:sp>
    </p:spTree>
    <p:extLst>
      <p:ext uri="{BB962C8B-B14F-4D97-AF65-F5344CB8AC3E}">
        <p14:creationId xmlns:p14="http://schemas.microsoft.com/office/powerpoint/2010/main" val="3230735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1">
                <a:effectLst/>
                <a:latin typeface="Calibri" panose="020F0502020204030204" pitchFamily="34" charset="0"/>
                <a:cs typeface="Arial" panose="020B0604020202020204" pitchFamily="34" charset="0"/>
              </a:rPr>
              <a:t>This figure represents the updated CSM using the lines of evidence that we’ve discussed. </a:t>
            </a:r>
          </a:p>
          <a:p>
            <a:pPr marL="285750" indent="-285750">
              <a:buFont typeface="Arial" panose="020B0604020202020204" pitchFamily="34" charset="0"/>
              <a:buChar char="•"/>
            </a:pPr>
            <a:endParaRPr lang="en-US" sz="1800" b="1">
              <a:effectLst/>
              <a:latin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effectLst/>
                <a:latin typeface="Segoe UI" panose="020B0502040204020203" pitchFamily="34" charset="0"/>
              </a:rPr>
              <a:t>There was removal that occurred previously with a cleanup goal of 100 mg/kg (much higher than sediment goals), but full removal was not achieved in the intertidal zone and subtidal zones. These areas are overlain with rubble/debris and are on a steep slope (to scale). Area in yellow was not removed and concentrations have been documented (by Kohn and Evans) to be greater than 4,000 mg/kg DDT in localized areas - and the source most likely contributing to high DDT concentrations in mussels nearby. </a:t>
            </a:r>
            <a:endParaRPr lang="en-US" sz="1800" b="1">
              <a:effectLst/>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800" b="1">
              <a:effectLst/>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b="1">
                <a:effectLst/>
                <a:latin typeface="Calibri" panose="020F0502020204030204" pitchFamily="34" charset="0"/>
                <a:cs typeface="Arial" panose="020B0604020202020204" pitchFamily="34" charset="0"/>
              </a:rPr>
              <a:t>The presence of ongoing sources is supported by all lines of evidence and the concentration distributions point to the eastern embankment adjacent to former United </a:t>
            </a:r>
            <a:r>
              <a:rPr lang="en-US" sz="1800" b="1" err="1">
                <a:effectLst/>
                <a:latin typeface="Calibri" panose="020F0502020204030204" pitchFamily="34" charset="0"/>
                <a:cs typeface="Arial" panose="020B0604020202020204" pitchFamily="34" charset="0"/>
              </a:rPr>
              <a:t>Heckathorn</a:t>
            </a:r>
            <a:r>
              <a:rPr lang="en-US" sz="1800" b="1">
                <a:effectLst/>
                <a:latin typeface="Calibri" panose="020F0502020204030204" pitchFamily="34" charset="0"/>
                <a:cs typeface="Arial" panose="020B0604020202020204" pitchFamily="34" charset="0"/>
              </a:rPr>
              <a:t> facility and up into the northern head.</a:t>
            </a:r>
          </a:p>
          <a:p>
            <a:pPr marL="285750" indent="-285750">
              <a:buFont typeface="Arial" panose="020B0604020202020204" pitchFamily="34" charset="0"/>
              <a:buChar char="•"/>
            </a:pPr>
            <a:endParaRPr lang="en-US" sz="1800" b="1">
              <a:effectLst/>
              <a:latin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effectLst/>
                <a:latin typeface="Segoe UI" panose="020B0502040204020203" pitchFamily="34" charset="0"/>
              </a:rPr>
              <a:t>Likely other ongoing upland sources including erosion of contaminated soils and seepage of contaminated groundwater.</a:t>
            </a:r>
          </a:p>
          <a:p>
            <a:pPr marL="91440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b="1">
                <a:effectLst/>
                <a:latin typeface="Segoe UI" panose="020B0502040204020203" pitchFamily="34" charset="0"/>
                <a:cs typeface="Arial" panose="020B0604020202020204" pitchFamily="34" charset="0"/>
              </a:rPr>
              <a:t>These pathways supported by recent upland soil data and seepage data.</a:t>
            </a:r>
            <a:endParaRPr lang="en-US" sz="1700" b="1">
              <a:effectLst/>
              <a:latin typeface="Calibri" panose="020F0502020204030204" pitchFamily="34" charset="0"/>
              <a:cs typeface="Arial" panose="020B0604020202020204" pitchFamily="34" charset="0"/>
            </a:endParaRPr>
          </a:p>
          <a:p>
            <a:pPr marL="0" indent="0">
              <a:buFont typeface="Arial" panose="020B0604020202020204" pitchFamily="34" charset="0"/>
              <a:buNone/>
            </a:pPr>
            <a:endParaRPr lang="en-US" sz="1800" b="1">
              <a:effectLst/>
              <a:latin typeface="Segoe UI" panose="020B0502040204020203" pitchFamily="34" charset="0"/>
            </a:endParaRPr>
          </a:p>
          <a:p>
            <a:pPr marL="285750" indent="-285750">
              <a:buFont typeface="Arial" panose="020B0604020202020204" pitchFamily="34" charset="0"/>
              <a:buChar char="•"/>
            </a:pPr>
            <a:r>
              <a:rPr lang="en-US" sz="1800" b="1">
                <a:effectLst/>
                <a:latin typeface="Segoe UI" panose="020B0502040204020203" pitchFamily="34" charset="0"/>
              </a:rPr>
              <a:t>Younger bay mud that was once thought to be the ongoing source, appears to be a sink, not a source. </a:t>
            </a:r>
          </a:p>
          <a:p>
            <a:endParaRPr lang="en-US" sz="1800" b="1">
              <a:effectLst/>
              <a:latin typeface="Segoe UI" panose="020B0502040204020203" pitchFamily="34" charset="0"/>
              <a:cs typeface="Arial" panose="020B0604020202020204" pitchFamily="34" charset="0"/>
            </a:endParaRPr>
          </a:p>
          <a:p>
            <a:endParaRPr lang="en-US"/>
          </a:p>
        </p:txBody>
      </p:sp>
    </p:spTree>
    <p:extLst>
      <p:ext uri="{BB962C8B-B14F-4D97-AF65-F5344CB8AC3E}">
        <p14:creationId xmlns:p14="http://schemas.microsoft.com/office/powerpoint/2010/main" val="580259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Arial" panose="020B0604020202020204" pitchFamily="34" charset="0"/>
              </a:rPr>
              <a:t>While successful in removing hotspot material and reducing some sources to the channel, the original remedy did not function as designed and mussel tissue concentrations have not been reduced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a:effectLst/>
              <a:latin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effectLst/>
                <a:latin typeface="Segoe UI" panose="020B0502040204020203" pitchFamily="34" charset="0"/>
              </a:rPr>
              <a:t>Previous CSM was that younger bay mud was source. 35 years of data has refined the CSM and demonstrate that areas of the embankment are sources and that the younger bay mud actually acts as a sink, rather than a source</a:t>
            </a:r>
            <a:endParaRPr lang="en-US" sz="1800" b="1">
              <a:effectLst/>
              <a:latin typeface="Arial" panose="020B0604020202020204" pitchFamily="34" charset="0"/>
            </a:endParaRPr>
          </a:p>
          <a:p>
            <a:endParaRPr lang="en-US" sz="1800" b="1">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b="1">
                <a:effectLst/>
                <a:latin typeface="Calibri" panose="020F0502020204030204" pitchFamily="34" charset="0"/>
                <a:ea typeface="Calibri" panose="020F0502020204030204" pitchFamily="34" charset="0"/>
                <a:cs typeface="Arial" panose="020B0604020202020204" pitchFamily="34" charset="0"/>
              </a:rPr>
              <a:t>Ongoing sources need to be more carefully evaluated to develop an effective source control plan prior to any supplemental remedy design and implementation. </a:t>
            </a:r>
          </a:p>
          <a:p>
            <a:endParaRPr lang="en-US" sz="1800" b="1">
              <a:effectLst/>
              <a:latin typeface="Calibri" panose="020F050202020403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944850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20000"/>
              </a:lnSpc>
              <a:spcBef>
                <a:spcPts val="0"/>
              </a:spcBef>
              <a:spcAft>
                <a:spcPts val="1000"/>
              </a:spcAft>
              <a:buClrTx/>
              <a:buSzTx/>
              <a:buFontTx/>
              <a:buNone/>
              <a:tabLst/>
              <a:defRPr/>
            </a:pPr>
            <a:endParaRPr lang="en-US"/>
          </a:p>
        </p:txBody>
      </p:sp>
    </p:spTree>
    <p:extLst>
      <p:ext uri="{BB962C8B-B14F-4D97-AF65-F5344CB8AC3E}">
        <p14:creationId xmlns:p14="http://schemas.microsoft.com/office/powerpoint/2010/main" val="386152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678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The Lauritzen Channel (Channel) is a 4-hectare navigation waterway within Richmond Harbor of San Francisco Bay, California, and part of the United </a:t>
            </a:r>
            <a:r>
              <a:rPr lang="en-US" sz="1200" b="1" err="1">
                <a:effectLst/>
                <a:latin typeface="Calibri" panose="020F0502020204030204" pitchFamily="34" charset="0"/>
                <a:ea typeface="Calibri" panose="020F0502020204030204" pitchFamily="34" charset="0"/>
                <a:cs typeface="Arial" panose="020B0604020202020204" pitchFamily="34" charset="0"/>
              </a:rPr>
              <a:t>Heckathorn</a:t>
            </a:r>
            <a:r>
              <a:rPr lang="en-US" sz="1200" b="1">
                <a:effectLst/>
                <a:latin typeface="Calibri" panose="020F0502020204030204" pitchFamily="34" charset="0"/>
                <a:ea typeface="Calibri" panose="020F0502020204030204" pitchFamily="34" charset="0"/>
                <a:cs typeface="Arial" panose="020B0604020202020204" pitchFamily="34" charset="0"/>
              </a:rPr>
              <a:t> Superfund Site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In the 1940s, the U.S. Government used the Channel for shipbuilding, as well as leased the uplands area to pesticide formulators until it sold the Site in 1949. From 1949 to the mid-1960s, technical grade pesticide, including DDT, continued to be formulated and packaged in nearshore areas of the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From 1967 to 1980, the Site was used as scrap storage, and since the 1980s, a dry bulk-cargo shipping terminal has operated along the Channel.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Environmental monitoring of the Channel that began in the 1980s identified locally elevated contaminant concentrations of DDT in fish and shellfish tissue, which led to actions.</a:t>
            </a:r>
            <a:endParaRPr lang="en-US" b="1"/>
          </a:p>
          <a:p>
            <a:endParaRPr lang="en-US"/>
          </a:p>
        </p:txBody>
      </p:sp>
    </p:spTree>
    <p:extLst>
      <p:ext uri="{BB962C8B-B14F-4D97-AF65-F5344CB8AC3E}">
        <p14:creationId xmlns:p14="http://schemas.microsoft.com/office/powerpoint/2010/main" val="393769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a:effectLst/>
                <a:latin typeface="Calibri" panose="020F0502020204030204" pitchFamily="34" charset="0"/>
                <a:ea typeface="Calibri" panose="020F0502020204030204" pitchFamily="34" charset="0"/>
                <a:cs typeface="Arial" panose="020B0604020202020204" pitchFamily="34" charset="0"/>
              </a:rPr>
              <a:t>In the early 1990s 3,500 cy of hotspot soils and sediments that contained part-per-thousand  DDT were excavated from nearshore upland and intertidal areas of the Site. The interim cleanup goal for that action was 100 mg/kg for DDT.</a:t>
            </a:r>
          </a:p>
          <a:p>
            <a:endParaRPr lang="en-US" sz="1200" b="1">
              <a:effectLst/>
              <a:latin typeface="Calibri" panose="020F050202020403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b="1">
                <a:effectLst/>
                <a:latin typeface="Calibri" panose="020F0502020204030204" pitchFamily="34" charset="0"/>
                <a:ea typeface="Calibri" panose="020F0502020204030204" pitchFamily="34" charset="0"/>
                <a:cs typeface="Arial" panose="020B0604020202020204" pitchFamily="34" charset="0"/>
              </a:rPr>
              <a:t>In 1994, the Record of Decision for Site cleanup was issued, establishing sediment and surface water remediation levels (590 ug/kg DDT for sediment; 0.59 ng/L DDT and 0.14 ng/L dieldrin for surface water) and requiring dredging of all soft sediment (Young bay mud) from the Channel. In 1996 and 1997, approximately 108,000 cubic yards of contaminated soft sediment were dredged from the Channel and disposed at off-site landfills. EPA verified removal effectiveness by inspecting dredge buckets and advancing post-dredge confirmation cores.</a:t>
            </a:r>
          </a:p>
          <a:p>
            <a:pPr marL="171450" indent="-171450">
              <a:buFont typeface="Arial" panose="020B0604020202020204" pitchFamily="34" charset="0"/>
              <a:buChar char="•"/>
            </a:pPr>
            <a:endParaRPr lang="en-US" sz="1200" b="1">
              <a:effectLst/>
              <a:latin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b="1">
                <a:effectLst/>
                <a:latin typeface="Calibri" panose="020F0502020204030204" pitchFamily="34" charset="0"/>
                <a:cs typeface="Arial" panose="020B0604020202020204" pitchFamily="34" charset="0"/>
              </a:rPr>
              <a:t>½ foot layer of clean sand was placed over dredged area</a:t>
            </a:r>
          </a:p>
          <a:p>
            <a:pPr marL="171450" indent="-171450">
              <a:buFont typeface="Arial" panose="020B0604020202020204" pitchFamily="34" charset="0"/>
              <a:buChar char="•"/>
            </a:pPr>
            <a:endParaRPr lang="en-US" sz="1200" b="1">
              <a:effectLst/>
              <a:latin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200" b="1">
                <a:effectLst/>
                <a:latin typeface="Calibri" panose="020F0502020204030204" pitchFamily="34" charset="0"/>
                <a:cs typeface="Arial" panose="020B0604020202020204" pitchFamily="34" charset="0"/>
              </a:rPr>
              <a:t>An impermeable cap was constructed over the northern have of the uplands, followed by long-term operation and maintenance</a:t>
            </a:r>
            <a:endParaRPr lang="en-US" b="1"/>
          </a:p>
          <a:p>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From 1998 to 2023, robust post-dredge monitoring including sediment, surface water, and fish/shellfish tissue chemical analyses was performed to evaluate remedy effectiveness.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Since initial monitoring revealed that prior remediation levels specified in the ROD were not being achieved, several follow-on source identification studies were conducted. </a:t>
            </a:r>
            <a:endParaRPr lang="en-US" sz="1200" b="1">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cs typeface="Arial" panose="020B0604020202020204" pitchFamily="34" charset="0"/>
              </a:rPr>
              <a:t>Supplemental: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cs typeface="Arial" panose="020B0604020202020204" pitchFamily="34" charset="0"/>
              </a:rPr>
              <a:t>In 2015 a Draft FFS established RAOs targeting DDx and Dieldrin specifically. </a:t>
            </a:r>
            <a:r>
              <a:rPr lang="en-US" sz="1800">
                <a:effectLst/>
                <a:latin typeface="Segoe UI" panose="020B0502040204020203" pitchFamily="34" charset="0"/>
                <a:ea typeface="Segoe UI" panose="020B0502040204020203" pitchFamily="34" charset="0"/>
                <a:cs typeface="Times New Roman" panose="02020603050405020304" pitchFamily="18" charset="0"/>
              </a:rPr>
              <a:t>Most of the alternatives included </a:t>
            </a:r>
            <a:r>
              <a:rPr lang="en-US" sz="1800" err="1">
                <a:effectLst/>
                <a:latin typeface="Segoe UI" panose="020B0502040204020203" pitchFamily="34" charset="0"/>
                <a:ea typeface="Segoe UI" panose="020B0502040204020203" pitchFamily="34" charset="0"/>
                <a:cs typeface="Times New Roman" panose="02020603050405020304" pitchFamily="18" charset="0"/>
              </a:rPr>
              <a:t>redredging</a:t>
            </a:r>
            <a:r>
              <a:rPr lang="en-US" sz="1800">
                <a:effectLst/>
                <a:latin typeface="Segoe UI" panose="020B0502040204020203" pitchFamily="34" charset="0"/>
                <a:ea typeface="Segoe UI" panose="020B0502040204020203" pitchFamily="34" charset="0"/>
                <a:cs typeface="Times New Roman" panose="02020603050405020304" pitchFamily="18" charset="0"/>
              </a:rPr>
              <a:t> most of the Lauritzen Channel, augmented by capping and in situ treatment of the shoreline embankment and other areas</a:t>
            </a:r>
            <a:endParaRPr lang="en-US" sz="120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Calibri" panose="020F0502020204030204" pitchFamily="34" charset="0"/>
              <a:cs typeface="Arial" panose="020B0604020202020204" pitchFamily="34" charset="0"/>
            </a:endParaRPr>
          </a:p>
          <a:p>
            <a:pPr marL="342900" marR="0" lvl="0" indent="-342900">
              <a:lnSpc>
                <a:spcPct val="120000"/>
              </a:lnSpc>
              <a:spcBef>
                <a:spcPts val="0"/>
              </a:spcBef>
              <a:spcAft>
                <a:spcPts val="0"/>
              </a:spcAft>
              <a:buFont typeface="Symbol" panose="05050102010706020507" pitchFamily="18" charset="2"/>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Tissue:</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Total DDx: 120 µg/kg</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Dieldrin: 2.5 µg/kg</a:t>
            </a:r>
          </a:p>
          <a:p>
            <a:pPr marL="342900" marR="0" lvl="0" indent="-342900">
              <a:lnSpc>
                <a:spcPct val="120000"/>
              </a:lnSpc>
              <a:spcBef>
                <a:spcPts val="0"/>
              </a:spcBef>
              <a:spcAft>
                <a:spcPts val="0"/>
              </a:spcAft>
              <a:buFont typeface="Symbol" panose="05050102010706020507" pitchFamily="18" charset="2"/>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Sediment:</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Total DDx: 400 µg/kg</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Dieldrin: 4.3 µg/kg</a:t>
            </a:r>
          </a:p>
          <a:p>
            <a:pPr marL="342900" marR="0" lvl="0" indent="-342900">
              <a:lnSpc>
                <a:spcPct val="120000"/>
              </a:lnSpc>
              <a:spcBef>
                <a:spcPts val="0"/>
              </a:spcBef>
              <a:spcAft>
                <a:spcPts val="0"/>
              </a:spcAft>
              <a:buFont typeface="Symbol" panose="05050102010706020507" pitchFamily="18" charset="2"/>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Surface Water:</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Total DDx: 0.22 nanograms per liter (ng/L)</a:t>
            </a:r>
          </a:p>
          <a:p>
            <a:pPr marL="742950" marR="0" lvl="1" indent="-285750">
              <a:lnSpc>
                <a:spcPct val="120000"/>
              </a:lnSpc>
              <a:spcBef>
                <a:spcPts val="0"/>
              </a:spcBef>
              <a:spcAft>
                <a:spcPts val="120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Dieldrin: 0.054 ng/L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Tree>
    <p:extLst>
      <p:ext uri="{BB962C8B-B14F-4D97-AF65-F5344CB8AC3E}">
        <p14:creationId xmlns:p14="http://schemas.microsoft.com/office/powerpoint/2010/main" val="186204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rgbClr val="FF0000"/>
                </a:solidFill>
                <a:highlight>
                  <a:srgbClr val="FFFF00"/>
                </a:highlight>
              </a:rPr>
              <a:t>Essentially, the dredging did not achieve ROD cleanup objectives and there appear to be ongoing sources that need to be controlled. </a:t>
            </a:r>
            <a:endParaRPr lang="en-US">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FF0000"/>
              </a:solidFill>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rgbClr val="FF0000"/>
                </a:solidFill>
                <a:highlight>
                  <a:srgbClr val="FFFF00"/>
                </a:highlight>
              </a:rPr>
              <a:t>We are still learning about this site and collecting data and information, but over the past 35 years we’ve learned a lot about the site through ongoing monitoring, focused source investigations, and refinement of older data (i.e. high-res pesticide analysis and passive sampling techniques are much better today), to assess remedy effectiveness.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FF0000"/>
              </a:solidFill>
              <a:highlight>
                <a:srgbClr val="FFFF00"/>
              </a:highlight>
            </a:endParaRPr>
          </a:p>
        </p:txBody>
      </p:sp>
    </p:spTree>
    <p:extLst>
      <p:ext uri="{BB962C8B-B14F-4D97-AF65-F5344CB8AC3E}">
        <p14:creationId xmlns:p14="http://schemas.microsoft.com/office/powerpoint/2010/main" val="1975049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cs typeface="Arial" panose="020B0604020202020204" pitchFamily="34" charset="0"/>
              </a:rPr>
              <a:t>Key lines of evidence informing a refined understanding of source control and the overall remedy effectiveness evaluation have included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1) pre- and post-dredging trends of fish/shellfish tissue contaminant concentrations and sediment concentrations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2) sediment erosion and deposition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3) sediment porewater flux evaluations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4) contaminant mass balances within the Channel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5) spatial patterns of contaminant concentrations within the Channel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6) chemical fingerprinting</a:t>
            </a:r>
            <a:endParaRPr lang="en-US" b="1"/>
          </a:p>
          <a:p>
            <a:endParaRPr lang="en-US"/>
          </a:p>
        </p:txBody>
      </p:sp>
    </p:spTree>
    <p:extLst>
      <p:ext uri="{BB962C8B-B14F-4D97-AF65-F5344CB8AC3E}">
        <p14:creationId xmlns:p14="http://schemas.microsoft.com/office/powerpoint/2010/main" val="35867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1000"/>
              </a:spcAft>
              <a:buClrTx/>
              <a:buSzTx/>
              <a:buFontTx/>
              <a:buNone/>
              <a:tabLst/>
              <a:defRPr/>
            </a:pPr>
            <a:r>
              <a:rPr lang="en-US" sz="1800" b="1">
                <a:effectLst/>
                <a:latin typeface="Segoe UI" panose="020B0502040204020203" pitchFamily="34" charset="0"/>
              </a:rPr>
              <a:t>We have an excellent historic record of resident mussels.</a:t>
            </a:r>
            <a:r>
              <a:rPr lang="en-US" sz="1800" b="1">
                <a:effectLst/>
                <a:latin typeface="Segoe UI" panose="020B0502040204020203" pitchFamily="34" charset="0"/>
                <a:cs typeface="Times New Roman" panose="02020603050405020304" pitchFamily="18" charset="0"/>
              </a:rPr>
              <a:t> </a:t>
            </a:r>
            <a:r>
              <a:rPr lang="en-US" sz="1800" b="1">
                <a:effectLst/>
                <a:latin typeface="Segoe UI" panose="020B0502040204020203" pitchFamily="34" charset="0"/>
              </a:rPr>
              <a:t>Goal of dredging was to reduce bioaccumulation, there is no consistent pattern demonstrating that goal was achieved. </a:t>
            </a:r>
          </a:p>
          <a:p>
            <a:pPr marL="0" marR="0" lvl="0" indent="0" algn="l" defTabSz="914400" rtl="0" eaLnBrk="1" fontAlgn="auto" latinLnBrk="0" hangingPunct="1">
              <a:lnSpc>
                <a:spcPct val="120000"/>
              </a:lnSpc>
              <a:spcBef>
                <a:spcPts val="0"/>
              </a:spcBef>
              <a:spcAft>
                <a:spcPts val="1000"/>
              </a:spcAft>
              <a:buClrTx/>
              <a:buSzTx/>
              <a:buFontTx/>
              <a:buNone/>
              <a:tabLst/>
              <a:defRPr/>
            </a:pPr>
            <a:endParaRPr lang="en-US" sz="1800">
              <a:effectLst/>
              <a:latin typeface="Segoe UI" panose="020B0502040204020203" pitchFamily="34" charset="0"/>
              <a:ea typeface="Segoe UI" panose="020B0502040204020203" pitchFamily="34" charset="0"/>
              <a:cs typeface="Times New Roman" panose="02020603050405020304" pitchFamily="18" charset="0"/>
            </a:endParaRPr>
          </a:p>
          <a:p>
            <a:pPr marL="285750" marR="0" indent="-285750">
              <a:lnSpc>
                <a:spcPct val="120000"/>
              </a:lnSpc>
              <a:spcBef>
                <a:spcPts val="0"/>
              </a:spcBef>
              <a:spcAft>
                <a:spcPts val="1000"/>
              </a:spcAft>
              <a:buFont typeface="Arial" panose="020B0604020202020204" pitchFamily="34" charset="0"/>
              <a:buChar char="•"/>
            </a:pPr>
            <a:r>
              <a:rPr lang="en-US" sz="1800" b="1">
                <a:effectLst/>
                <a:latin typeface="Segoe UI" panose="020B0502040204020203" pitchFamily="34" charset="0"/>
                <a:ea typeface="Segoe UI" panose="020B0502040204020203" pitchFamily="34" charset="0"/>
                <a:cs typeface="Times New Roman" panose="02020603050405020304" pitchFamily="18" charset="0"/>
              </a:rPr>
              <a:t>From 1986 to 2023, total DDx and dieldrin concentrations in resident blue mussels (</a:t>
            </a:r>
            <a:r>
              <a:rPr lang="en-US" sz="1800" b="1" i="1">
                <a:effectLst/>
                <a:latin typeface="Segoe UI" panose="020B0502040204020203" pitchFamily="34" charset="0"/>
                <a:ea typeface="Segoe UI" panose="020B0502040204020203" pitchFamily="34" charset="0"/>
                <a:cs typeface="Times New Roman" panose="02020603050405020304" pitchFamily="18" charset="0"/>
              </a:rPr>
              <a:t>Mytilus edulis</a:t>
            </a:r>
            <a:r>
              <a:rPr lang="en-US" sz="1800" b="1">
                <a:effectLst/>
                <a:latin typeface="Segoe UI" panose="020B0502040204020203" pitchFamily="34" charset="0"/>
                <a:ea typeface="Segoe UI" panose="020B0502040204020203" pitchFamily="34" charset="0"/>
                <a:cs typeface="Times New Roman" panose="02020603050405020304" pitchFamily="18" charset="0"/>
              </a:rPr>
              <a:t>) were monitored at two locations along the shoreline embankment. </a:t>
            </a:r>
            <a:r>
              <a:rPr lang="en-US" sz="1800">
                <a:effectLst/>
                <a:latin typeface="Segoe UI" panose="020B0502040204020203" pitchFamily="34" charset="0"/>
                <a:ea typeface="Segoe UI" panose="020B0502040204020203" pitchFamily="34" charset="0"/>
                <a:cs typeface="Times New Roman" panose="02020603050405020304" pitchFamily="18" charset="0"/>
              </a:rPr>
              <a:t>Mussels are a commonly used biomonitoring species because of their wide geographic distribution, large populations, sessile nature, and high filtering rates. </a:t>
            </a:r>
          </a:p>
          <a:p>
            <a:pPr marL="0" marR="0">
              <a:lnSpc>
                <a:spcPct val="120000"/>
              </a:lnSpc>
              <a:spcBef>
                <a:spcPts val="0"/>
              </a:spcBef>
              <a:spcAft>
                <a:spcPts val="1000"/>
              </a:spcAft>
            </a:pPr>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pPr marL="285750" marR="0" indent="-285750">
              <a:lnSpc>
                <a:spcPct val="120000"/>
              </a:lnSpc>
              <a:spcBef>
                <a:spcPts val="0"/>
              </a:spcBef>
              <a:spcAft>
                <a:spcPts val="1000"/>
              </a:spcAft>
              <a:buFont typeface="Arial" panose="020B0604020202020204" pitchFamily="34" charset="0"/>
              <a:buChar char="•"/>
            </a:pPr>
            <a:r>
              <a:rPr lang="en-US" sz="1800" b="1">
                <a:effectLst/>
                <a:latin typeface="Segoe UI" panose="020B0502040204020203" pitchFamily="34" charset="0"/>
                <a:ea typeface="Segoe UI" panose="020B0502040204020203" pitchFamily="34" charset="0"/>
                <a:cs typeface="Times New Roman" panose="02020603050405020304" pitchFamily="18" charset="0"/>
              </a:rPr>
              <a:t>Mussels were typically collected at an elevation of approximately +1 feet Mean Lower Low Water on abandoned pilings and deck structures </a:t>
            </a:r>
            <a:r>
              <a:rPr lang="en-US" sz="1800">
                <a:effectLst/>
                <a:latin typeface="Segoe UI" panose="020B0502040204020203" pitchFamily="34" charset="0"/>
                <a:ea typeface="Segoe UI" panose="020B0502040204020203" pitchFamily="34" charset="0"/>
                <a:cs typeface="Times New Roman" panose="02020603050405020304" pitchFamily="18" charset="0"/>
              </a:rPr>
              <a:t>(Kohn and Evans 2004, CH2M Hill 2015).</a:t>
            </a:r>
          </a:p>
          <a:p>
            <a:pPr marL="0" marR="0">
              <a:lnSpc>
                <a:spcPct val="120000"/>
              </a:lnSpc>
              <a:spcBef>
                <a:spcPts val="0"/>
              </a:spcBef>
              <a:spcAft>
                <a:spcPts val="1000"/>
              </a:spcAft>
            </a:pPr>
            <a:endParaRPr lang="en-US" sz="1800">
              <a:effectLst/>
              <a:latin typeface="Segoe UI" panose="020B0502040204020203" pitchFamily="34" charset="0"/>
              <a:ea typeface="Segoe UI" panose="020B0502040204020203" pitchFamily="34" charset="0"/>
              <a:cs typeface="Times New Roman" panose="02020603050405020304" pitchFamily="18" charset="0"/>
            </a:endParaRPr>
          </a:p>
          <a:p>
            <a:pPr marL="285750" marR="0" indent="-285750">
              <a:lnSpc>
                <a:spcPct val="120000"/>
              </a:lnSpc>
              <a:spcBef>
                <a:spcPts val="0"/>
              </a:spcBef>
              <a:spcAft>
                <a:spcPts val="1000"/>
              </a:spcAft>
              <a:buFont typeface="Arial" panose="020B0604020202020204" pitchFamily="34" charset="0"/>
              <a:buChar char="•"/>
            </a:pPr>
            <a:r>
              <a:rPr lang="en-US" sz="1800" b="1">
                <a:effectLst/>
                <a:latin typeface="Segoe UI" panose="020B0502040204020203" pitchFamily="34" charset="0"/>
                <a:ea typeface="Segoe UI" panose="020B0502040204020203" pitchFamily="34" charset="0"/>
                <a:cs typeface="Times New Roman" panose="02020603050405020304" pitchFamily="18" charset="0"/>
              </a:rPr>
              <a:t>The figure summarizes temporal trends of total DDx and dieldrin concentrations in mussel tissue over the 37-year monitoring period. While concentrations may have temporarily declined between 1999 and 2003 (shortly after upland soil capping), no statistically significant (P&gt;0.1) long-term decline in total DDx and dieldrin concentrations is evident over the 1986 to 2023 period of record.</a:t>
            </a:r>
          </a:p>
          <a:p>
            <a:pPr marL="0" marR="0">
              <a:lnSpc>
                <a:spcPct val="120000"/>
              </a:lnSpc>
              <a:spcBef>
                <a:spcPts val="0"/>
              </a:spcBef>
              <a:spcAft>
                <a:spcPts val="1000"/>
              </a:spcAft>
            </a:pPr>
            <a:endParaRPr lang="en-US" sz="1800">
              <a:effectLst/>
              <a:latin typeface="Segoe UI" panose="020B0502040204020203" pitchFamily="34" charset="0"/>
              <a:ea typeface="Segoe UI" panose="020B0502040204020203" pitchFamily="34" charset="0"/>
              <a:cs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Tissue RAOs in 2015 draft FFS</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Total DDx: 120 µg/kg</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Dieldrin: 2.5 µg/kg</a:t>
            </a:r>
          </a:p>
          <a:p>
            <a:pPr marL="0" marR="0">
              <a:lnSpc>
                <a:spcPct val="120000"/>
              </a:lnSpc>
              <a:spcBef>
                <a:spcPts val="0"/>
              </a:spcBef>
              <a:spcAft>
                <a:spcPts val="1000"/>
              </a:spcAft>
            </a:pPr>
            <a:endParaRPr lang="en-US" sz="1800">
              <a:effectLst/>
              <a:latin typeface="Segoe UI" panose="020B0502040204020203" pitchFamily="34"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61802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20000"/>
              </a:lnSpc>
              <a:spcBef>
                <a:spcPts val="0"/>
              </a:spcBef>
              <a:spcAft>
                <a:spcPts val="1000"/>
              </a:spcAft>
              <a:buFont typeface="Arial" panose="020B0604020202020204" pitchFamily="34" charset="0"/>
              <a:buChar char="•"/>
            </a:pPr>
            <a:r>
              <a:rPr lang="en-US" sz="1800" b="1">
                <a:effectLst/>
                <a:latin typeface="Segoe UI" panose="020B0502040204020203" pitchFamily="34" charset="0"/>
                <a:ea typeface="Segoe UI" panose="020B0502040204020203" pitchFamily="34" charset="0"/>
                <a:cs typeface="Times New Roman" panose="02020603050405020304" pitchFamily="18" charset="0"/>
              </a:rPr>
              <a:t>We have less of a historical record when it comes to sediment collected throughout the channel, relative to mussel tissue.</a:t>
            </a:r>
          </a:p>
          <a:p>
            <a:endParaRPr lang="en-US" b="1"/>
          </a:p>
          <a:p>
            <a:pPr marL="171450" indent="-171450" algn="l">
              <a:buFont typeface="Arial" panose="020B0604020202020204" pitchFamily="34" charset="0"/>
              <a:buChar char="•"/>
            </a:pPr>
            <a:r>
              <a:rPr lang="en-US" b="1"/>
              <a:t>The figures summarizes interpolated sediment concentration data from 2013 to 2016 to 2023 that were supplemented with sediment data collected during Phase I and Phase II Source Investigations conducted by Pacific Northwest National Laboratory on behalf of EPA (</a:t>
            </a:r>
            <a:r>
              <a:rPr lang="en-US" sz="1800" b="1" i="0" u="none" strike="noStrike" baseline="0">
                <a:latin typeface="Calibri" panose="020F0502020204030204" pitchFamily="34" charset="0"/>
              </a:rPr>
              <a:t>Kohn and Evans, 2002 and 2004</a:t>
            </a:r>
            <a:r>
              <a:rPr lang="en-US" b="1"/>
              <a:t>) from along the eastern embankment in the intertidal zone adjacent to the former facility that were not historically removed and have documented concentrations of DDx in some cases greater than 4,000,000 ug/kg (hot spot). </a:t>
            </a:r>
          </a:p>
          <a:p>
            <a:pPr marL="171450" indent="-171450" algn="l">
              <a:buFont typeface="Arial" panose="020B0604020202020204" pitchFamily="34" charset="0"/>
              <a:buChar char="•"/>
            </a:pPr>
            <a:endParaRPr lang="en-US" b="1"/>
          </a:p>
          <a:p>
            <a:pPr marL="171450" indent="-171450" algn="l">
              <a:buFont typeface="Arial" panose="020B0604020202020204" pitchFamily="34" charset="0"/>
              <a:buChar char="•"/>
            </a:pPr>
            <a:r>
              <a:rPr lang="en-US" b="1"/>
              <a:t>The embankment is very steep and in poor condition – photos to come. Adjacent to former facility, upland hotspot/intertidal removal, and upland cap area. </a:t>
            </a:r>
          </a:p>
          <a:p>
            <a:pPr algn="l"/>
            <a:endParaRPr lang="en-US"/>
          </a:p>
          <a:p>
            <a:pPr marL="285750" indent="-285750" algn="l">
              <a:buFont typeface="Arial" panose="020B0604020202020204" pitchFamily="34" charset="0"/>
              <a:buChar char="•"/>
            </a:pPr>
            <a:r>
              <a:rPr lang="en-US" sz="1800" b="1" i="0" u="none" strike="noStrike" baseline="0">
                <a:latin typeface="Calibri" panose="020F0502020204030204" pitchFamily="34" charset="0"/>
              </a:rPr>
              <a:t>The Phase 2 investigation by PNNL in 200x concluded that the hot spot under the north end of the Levin pier and the seep at T‐8.5 were the sources that were most likely contributing to high DDT concentrations detected in mussels collected from nearby pilings.</a:t>
            </a:r>
            <a:endParaRPr lang="en-US" b="1"/>
          </a:p>
          <a:p>
            <a:endParaRPr lang="en-US"/>
          </a:p>
          <a:p>
            <a:r>
              <a:rPr lang="en-US" sz="1200" b="0">
                <a:effectLst/>
                <a:latin typeface="Calibri" panose="020F0502020204030204" pitchFamily="34" charset="0"/>
                <a:ea typeface="Calibri" panose="020F0502020204030204" pitchFamily="34" charset="0"/>
                <a:cs typeface="Arial" panose="020B0604020202020204" pitchFamily="34" charset="0"/>
              </a:rPr>
              <a:t>590 ug/kg DDT for sediment</a:t>
            </a:r>
          </a:p>
          <a:p>
            <a:endParaRPr lang="en-US"/>
          </a:p>
          <a:p>
            <a:pPr marL="342900" marR="0" lvl="0" indent="-342900">
              <a:lnSpc>
                <a:spcPct val="120000"/>
              </a:lnSpc>
              <a:spcBef>
                <a:spcPts val="0"/>
              </a:spcBef>
              <a:spcAft>
                <a:spcPts val="0"/>
              </a:spcAft>
              <a:buFont typeface="Symbol" panose="05050102010706020507" pitchFamily="18" charset="2"/>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Sediment draft FFS RAOs</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Total DDx: 400 µg/kg</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Dieldrin: 4.3 µg/kg</a:t>
            </a:r>
          </a:p>
          <a:p>
            <a:endParaRPr lang="en-US"/>
          </a:p>
        </p:txBody>
      </p:sp>
    </p:spTree>
    <p:extLst>
      <p:ext uri="{BB962C8B-B14F-4D97-AF65-F5344CB8AC3E}">
        <p14:creationId xmlns:p14="http://schemas.microsoft.com/office/powerpoint/2010/main" val="696156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10">
                <a:effectLst/>
                <a:latin typeface="Segoe UI" panose="020B0502040204020203" pitchFamily="34" charset="0"/>
                <a:ea typeface="Segoe UI" panose="020B0502040204020203" pitchFamily="34" charset="0"/>
                <a:cs typeface="Times New Roman" panose="02020603050405020304" pitchFamily="18" charset="0"/>
              </a:rPr>
              <a:t>Site bathymetry was updated in 2023 and compared against the 2016 bathymetry to further refine and confirm sedimentation rates observed in the sediment traps.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spc="-10">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10">
                <a:effectLst/>
                <a:latin typeface="Segoe UI" panose="020B0502040204020203" pitchFamily="34" charset="0"/>
                <a:ea typeface="Segoe UI" panose="020B0502040204020203" pitchFamily="34" charset="0"/>
                <a:cs typeface="Times New Roman" panose="02020603050405020304" pitchFamily="18" charset="0"/>
              </a:rPr>
              <a:t>A sedimentation rate of 2.5 cm/year was determined in the northern head, -0.3 cm/year in the west side, and 3.7 cm/year in the east/central channel area.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spc="-10">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10">
                <a:effectLst/>
                <a:latin typeface="Segoe UI" panose="020B0502040204020203" pitchFamily="34" charset="0"/>
                <a:ea typeface="Segoe UI" panose="020B0502040204020203" pitchFamily="34" charset="0"/>
                <a:cs typeface="Times New Roman" panose="02020603050405020304" pitchFamily="18" charset="0"/>
              </a:rPr>
              <a:t>The annualized rate of gross sediment accumulation observed in the bathymetry comparison averaged 2.0 cm/year for the entire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spc="-10">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10">
                <a:effectLst/>
                <a:latin typeface="Segoe UI" panose="020B0502040204020203" pitchFamily="34" charset="0"/>
                <a:ea typeface="Segoe UI" panose="020B0502040204020203" pitchFamily="34" charset="0"/>
                <a:cs typeface="Times New Roman" panose="02020603050405020304" pitchFamily="18" charset="0"/>
              </a:rPr>
              <a:t>These sedimentation rates are consistent with those developed by sediment traps, previous bathymetrical survey analysis, and radioisotope geochronology analyses.</a:t>
            </a:r>
            <a:endParaRPr lang="en-US" b="1"/>
          </a:p>
        </p:txBody>
      </p:sp>
    </p:spTree>
    <p:extLst>
      <p:ext uri="{BB962C8B-B14F-4D97-AF65-F5344CB8AC3E}">
        <p14:creationId xmlns:p14="http://schemas.microsoft.com/office/powerpoint/2010/main" val="3205155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Segoe UI" panose="020B0502040204020203" pitchFamily="34" charset="0"/>
                <a:ea typeface="Segoe UI" panose="020B0502040204020203" pitchFamily="34" charset="0"/>
                <a:cs typeface="Times New Roman" panose="02020603050405020304" pitchFamily="18" charset="0"/>
              </a:rPr>
              <a:t>We have even less of a historical record when it comes to porewater, but the data collected recently is still incredibly insightful and helps CSM refinement.</a:t>
            </a:r>
          </a:p>
          <a:p>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effectLst/>
                <a:latin typeface="Segoe UI" panose="020B0502040204020203" pitchFamily="34" charset="0"/>
                <a:ea typeface="Segoe UI" panose="020B0502040204020203" pitchFamily="34" charset="0"/>
                <a:cs typeface="Times New Roman" panose="02020603050405020304" pitchFamily="18" charset="0"/>
              </a:rPr>
              <a:t>These figures show interpolated porewater concentrations for DDx (left) and dieldrin (right) using the 2023 porewater data. </a:t>
            </a:r>
          </a:p>
          <a:p>
            <a:endParaRPr lang="en-US" sz="1800">
              <a:effectLst/>
              <a:latin typeface="Segoe UI" panose="020B0502040204020203" pitchFamily="34" charset="0"/>
              <a:ea typeface="Segoe UI" panose="020B0502040204020203" pitchFamily="34" charset="0"/>
              <a:cs typeface="Times New Roman" panose="02020603050405020304" pitchFamily="18" charset="0"/>
            </a:endParaRPr>
          </a:p>
          <a:p>
            <a:pPr marL="285750" indent="-285750">
              <a:buFont typeface="Arial" panose="020B0604020202020204" pitchFamily="34" charset="0"/>
              <a:buChar char="•"/>
            </a:pPr>
            <a:r>
              <a:rPr lang="en-US" sz="1800" b="1">
                <a:effectLst/>
                <a:latin typeface="Segoe UI" panose="020B0502040204020203" pitchFamily="34" charset="0"/>
                <a:ea typeface="Segoe UI" panose="020B0502040204020203" pitchFamily="34" charset="0"/>
                <a:cs typeface="Times New Roman" panose="02020603050405020304" pitchFamily="18" charset="0"/>
              </a:rPr>
              <a:t>Passive sampling studies were conducted by the Massachusetts Institute of Technology (MIT) in 2012 and 2013 to quantify the flux of total DDx from surface sediment porewater to the overlying surface waters of the Lauritzen Channel (</a:t>
            </a:r>
            <a:r>
              <a:rPr lang="en-US" sz="1800" b="1" err="1">
                <a:effectLst/>
                <a:latin typeface="Segoe UI" panose="020B0502040204020203" pitchFamily="34" charset="0"/>
                <a:ea typeface="Segoe UI" panose="020B0502040204020203" pitchFamily="34" charset="0"/>
                <a:cs typeface="Times New Roman" panose="02020603050405020304" pitchFamily="18" charset="0"/>
              </a:rPr>
              <a:t>Gschwend</a:t>
            </a:r>
            <a:r>
              <a:rPr lang="en-US" sz="1800" b="1">
                <a:effectLst/>
                <a:latin typeface="Segoe UI" panose="020B0502040204020203" pitchFamily="34" charset="0"/>
                <a:ea typeface="Segoe UI" panose="020B0502040204020203" pitchFamily="34" charset="0"/>
                <a:cs typeface="Times New Roman" panose="02020603050405020304" pitchFamily="18" charset="0"/>
              </a:rPr>
              <a:t> and Burgess 2012; </a:t>
            </a:r>
            <a:r>
              <a:rPr lang="en-US" sz="1800" b="1" err="1">
                <a:effectLst/>
                <a:latin typeface="Segoe UI" panose="020B0502040204020203" pitchFamily="34" charset="0"/>
                <a:ea typeface="Segoe UI" panose="020B0502040204020203" pitchFamily="34" charset="0"/>
                <a:cs typeface="Times New Roman" panose="02020603050405020304" pitchFamily="18" charset="0"/>
              </a:rPr>
              <a:t>Gschwend</a:t>
            </a:r>
            <a:r>
              <a:rPr lang="en-US" sz="1800" b="1">
                <a:effectLst/>
                <a:latin typeface="Segoe UI" panose="020B0502040204020203" pitchFamily="34" charset="0"/>
                <a:ea typeface="Segoe UI" panose="020B0502040204020203" pitchFamily="34" charset="0"/>
                <a:cs typeface="Times New Roman" panose="02020603050405020304" pitchFamily="18" charset="0"/>
              </a:rPr>
              <a:t> 2014). </a:t>
            </a:r>
          </a:p>
          <a:p>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pPr marL="285750" indent="-285750">
              <a:buFont typeface="Arial" panose="020B0604020202020204" pitchFamily="34" charset="0"/>
              <a:buChar char="•"/>
            </a:pPr>
            <a:r>
              <a:rPr lang="en-US" sz="1800" b="1">
                <a:effectLst/>
                <a:latin typeface="Segoe UI" panose="020B0502040204020203" pitchFamily="34" charset="0"/>
                <a:ea typeface="Segoe UI" panose="020B0502040204020203" pitchFamily="34" charset="0"/>
                <a:cs typeface="Times New Roman" panose="02020603050405020304" pitchFamily="18" charset="0"/>
              </a:rPr>
              <a:t>These 2023 passive samplers were deployed (0 to 10 cm) and analyzed at the Site by Geosyntec in 2023 (Geosyntec 2024) and afford a refined understanding of flux rates. Freely dissolved concentrations of total DDx and dieldrin measured in 2023 have not changed substantially since the MIT 2012 and 2013 passive sampling studies, but the addition of the 2023 data refines the estimates.</a:t>
            </a:r>
          </a:p>
          <a:p>
            <a:pPr marL="285750" indent="-285750">
              <a:buFont typeface="Arial" panose="020B0604020202020204" pitchFamily="34" charset="0"/>
              <a:buChar char="•"/>
            </a:pPr>
            <a:endParaRPr lang="en-US" sz="1800" b="1">
              <a:effectLst/>
              <a:latin typeface="Segoe UI" panose="020B0502040204020203" pitchFamily="34" charset="0"/>
              <a:ea typeface="Segoe UI" panose="020B0502040204020203" pitchFamily="34" charset="0"/>
              <a:cs typeface="Times New Roman" panose="02020603050405020304" pitchFamily="18" charset="0"/>
            </a:endParaRPr>
          </a:p>
          <a:p>
            <a:r>
              <a:rPr lang="en-US" sz="1800">
                <a:effectLst/>
                <a:latin typeface="Segoe UI" panose="020B0502040204020203" pitchFamily="34" charset="0"/>
                <a:cs typeface="Times New Roman" panose="02020603050405020304" pitchFamily="18" charset="0"/>
              </a:rPr>
              <a:t>Supplemental:</a:t>
            </a:r>
          </a:p>
          <a:p>
            <a:endParaRPr lang="en-US" sz="1800">
              <a:effectLst/>
              <a:latin typeface="Segoe UI" panose="020B0502040204020203" pitchFamily="34" charset="0"/>
              <a:cs typeface="Times New Roman" panose="02020603050405020304" pitchFamily="18" charset="0"/>
            </a:endParaRPr>
          </a:p>
          <a:p>
            <a:r>
              <a:rPr lang="en-US" sz="1800">
                <a:effectLst/>
                <a:latin typeface="Segoe UI" panose="020B0502040204020203" pitchFamily="34" charset="0"/>
                <a:cs typeface="Times New Roman" panose="02020603050405020304" pitchFamily="18" charset="0"/>
              </a:rPr>
              <a:t>ROD remediation goal of 0.59 ng/L for DDT</a:t>
            </a:r>
          </a:p>
          <a:p>
            <a:endParaRPr lang="en-US" sz="1800">
              <a:effectLst/>
              <a:latin typeface="Segoe UI" panose="020B0502040204020203" pitchFamily="34" charset="0"/>
              <a:cs typeface="Times New Roman" panose="02020603050405020304" pitchFamily="18" charset="0"/>
            </a:endParaRPr>
          </a:p>
          <a:p>
            <a:pPr marL="342900" marR="0" lvl="0" indent="-342900">
              <a:lnSpc>
                <a:spcPct val="120000"/>
              </a:lnSpc>
              <a:spcBef>
                <a:spcPts val="0"/>
              </a:spcBef>
              <a:spcAft>
                <a:spcPts val="0"/>
              </a:spcAft>
              <a:buFont typeface="Symbol" panose="05050102010706020507" pitchFamily="18" charset="2"/>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Surface Water – draft FFS RAO</a:t>
            </a:r>
          </a:p>
          <a:p>
            <a:pPr marL="742950" marR="0" lvl="1" indent="-285750">
              <a:lnSpc>
                <a:spcPct val="120000"/>
              </a:lnSpc>
              <a:spcBef>
                <a:spcPts val="0"/>
              </a:spcBef>
              <a:spcAft>
                <a:spcPts val="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Total DDx: 0.22 nanograms per liter (ng/L)</a:t>
            </a:r>
          </a:p>
          <a:p>
            <a:pPr marL="742950" marR="0" lvl="1" indent="-285750">
              <a:lnSpc>
                <a:spcPct val="120000"/>
              </a:lnSpc>
              <a:spcBef>
                <a:spcPts val="0"/>
              </a:spcBef>
              <a:spcAft>
                <a:spcPts val="1200"/>
              </a:spcAft>
              <a:buFont typeface="Segoe UI" panose="020B0502040204020203" pitchFamily="34" charset="0"/>
              <a:buChar char="‒"/>
            </a:pPr>
            <a:r>
              <a:rPr lang="en-US" sz="1050">
                <a:effectLst/>
                <a:latin typeface="Segoe UI" panose="020B0502040204020203" pitchFamily="34" charset="0"/>
                <a:ea typeface="Segoe UI" panose="020B0502040204020203" pitchFamily="34" charset="0"/>
                <a:cs typeface="Times New Roman" panose="02020603050405020304" pitchFamily="18" charset="0"/>
              </a:rPr>
              <a:t>Dieldrin: 0.054 ng/L</a:t>
            </a:r>
          </a:p>
          <a:p>
            <a:endParaRPr lang="en-US"/>
          </a:p>
        </p:txBody>
      </p:sp>
    </p:spTree>
    <p:extLst>
      <p:ext uri="{BB962C8B-B14F-4D97-AF65-F5344CB8AC3E}">
        <p14:creationId xmlns:p14="http://schemas.microsoft.com/office/powerpoint/2010/main" val="3790897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4F56FCE-ABD2-4693-B1C1-9184B079C9F0}"/>
              </a:ext>
            </a:extLst>
          </p:cNvPr>
          <p:cNvSpPr>
            <a:spLocks noGrp="1"/>
          </p:cNvSpPr>
          <p:nvPr>
            <p:ph type="title" hasCustomPrompt="1"/>
          </p:nvPr>
        </p:nvSpPr>
        <p:spPr>
          <a:xfrm>
            <a:off x="594360" y="2057400"/>
            <a:ext cx="10972800" cy="2880360"/>
          </a:xfrm>
          <a:prstGeom prst="rect">
            <a:avLst/>
          </a:prstGeom>
        </p:spPr>
        <p:txBody>
          <a:bodyPr vert="horz" lIns="0" tIns="45720" rIns="0" bIns="45720" rtlCol="0" anchor="ctr" anchorCtr="0">
            <a:noAutofit/>
          </a:bodyPr>
          <a:lstStyle>
            <a:lvl1pPr algn="l">
              <a:defRPr sz="4800" cap="none" spc="0" baseline="0">
                <a:solidFill>
                  <a:schemeClr val="bg1"/>
                </a:solidFill>
                <a:latin typeface="+mj-lt"/>
                <a:cs typeface="Segoe UI Light" panose="020B0502040204020203" pitchFamily="34" charset="0"/>
              </a:defRPr>
            </a:lvl1pPr>
          </a:lstStyle>
          <a:p>
            <a:r>
              <a:rPr lang="en-US" sz="4800" cap="none" spc="0">
                <a:solidFill>
                  <a:schemeClr val="bg1">
                    <a:lumMod val="95000"/>
                  </a:schemeClr>
                </a:solidFill>
              </a:rPr>
              <a:t>Title of Presentation: </a:t>
            </a:r>
            <a:br>
              <a:rPr lang="en-US" sz="4800" cap="none" spc="0">
                <a:solidFill>
                  <a:schemeClr val="bg1">
                    <a:lumMod val="95000"/>
                  </a:schemeClr>
                </a:solidFill>
              </a:rPr>
            </a:br>
            <a:r>
              <a:rPr lang="en-US" sz="4800" cap="none" spc="0">
                <a:solidFill>
                  <a:schemeClr val="bg1">
                    <a:lumMod val="95000"/>
                  </a:schemeClr>
                </a:solidFill>
              </a:rPr>
              <a:t>Example of Three-Line Title Page Showing Collaborator Logo Placement</a:t>
            </a:r>
            <a:endParaRPr lang="en-US"/>
          </a:p>
        </p:txBody>
      </p:sp>
      <p:sp>
        <p:nvSpPr>
          <p:cNvPr id="11" name="Picture Placeholder 10">
            <a:extLst>
              <a:ext uri="{FF2B5EF4-FFF2-40B4-BE49-F238E27FC236}">
                <a16:creationId xmlns:a16="http://schemas.microsoft.com/office/drawing/2014/main" id="{2D815E33-4003-4AC2-B2AA-82043B819216}"/>
              </a:ext>
            </a:extLst>
          </p:cNvPr>
          <p:cNvSpPr>
            <a:spLocks noGrp="1"/>
          </p:cNvSpPr>
          <p:nvPr>
            <p:ph type="pic" sz="quarter" idx="11" hasCustomPrompt="1"/>
          </p:nvPr>
        </p:nvSpPr>
        <p:spPr>
          <a:xfrm>
            <a:off x="7656814" y="5712321"/>
            <a:ext cx="1828800" cy="502920"/>
          </a:xfrm>
          <a:prstGeom prst="rect">
            <a:avLst/>
          </a:prstGeom>
        </p:spPr>
        <p:txBody>
          <a:bodyPr anchor="ctr" anchorCtr="0"/>
          <a:lstStyle>
            <a:lvl1pPr marL="0" indent="0" algn="ctr">
              <a:buNone/>
              <a:defRPr sz="1000" b="1"/>
            </a:lvl1pPr>
          </a:lstStyle>
          <a:p>
            <a:r>
              <a:rPr lang="en-US"/>
              <a:t>Click to Insert White PNG/Vector Collaborator Logo Here </a:t>
            </a:r>
          </a:p>
        </p:txBody>
      </p:sp>
      <p:sp>
        <p:nvSpPr>
          <p:cNvPr id="6" name="Text Placeholder 4">
            <a:extLst>
              <a:ext uri="{FF2B5EF4-FFF2-40B4-BE49-F238E27FC236}">
                <a16:creationId xmlns:a16="http://schemas.microsoft.com/office/drawing/2014/main" id="{C01635C4-99F9-9722-076B-360C9AB2B6D9}"/>
              </a:ext>
            </a:extLst>
          </p:cNvPr>
          <p:cNvSpPr>
            <a:spLocks noGrp="1"/>
          </p:cNvSpPr>
          <p:nvPr>
            <p:ph type="body" sz="quarter" idx="10" hasCustomPrompt="1"/>
          </p:nvPr>
        </p:nvSpPr>
        <p:spPr>
          <a:xfrm>
            <a:off x="593725" y="5303520"/>
            <a:ext cx="5486400" cy="914400"/>
          </a:xfrm>
          <a:prstGeom prst="rect">
            <a:avLst/>
          </a:prstGeom>
        </p:spPr>
        <p:txBody>
          <a:bodyPr lIns="0" tIns="0" rIns="0" bIns="0" anchor="b" anchorCtr="0"/>
          <a:lstStyle>
            <a:lvl1pPr marL="0" indent="0">
              <a:spcAft>
                <a:spcPts val="0"/>
              </a:spcAft>
              <a:buNone/>
              <a:defRPr sz="1800"/>
            </a:lvl1pPr>
            <a:lvl2pPr marL="457200" indent="0">
              <a:buNone/>
              <a:defRPr sz="1800"/>
            </a:lvl2pPr>
            <a:lvl3pPr>
              <a:defRPr sz="1800"/>
            </a:lvl3pPr>
            <a:lvl4pPr>
              <a:defRPr sz="1800"/>
            </a:lvl4pPr>
            <a:lvl5pPr>
              <a:defRPr sz="1800"/>
            </a:lvl5pPr>
          </a:lstStyle>
          <a:p>
            <a:pPr lvl="0"/>
            <a:r>
              <a:rPr lang="en-US"/>
              <a:t>Presented by: First Last, Credentials, Company</a:t>
            </a:r>
            <a:br>
              <a:rPr lang="en-US"/>
            </a:br>
            <a:r>
              <a:rPr lang="en-US"/>
              <a:t>Collaborators: First Last, Credentials, Company</a:t>
            </a:r>
          </a:p>
        </p:txBody>
      </p:sp>
      <p:pic>
        <p:nvPicPr>
          <p:cNvPr id="2" name="Picture 1" descr="Anchor QEA Logo">
            <a:extLst>
              <a:ext uri="{FF2B5EF4-FFF2-40B4-BE49-F238E27FC236}">
                <a16:creationId xmlns:a16="http://schemas.microsoft.com/office/drawing/2014/main" id="{46748611-7E04-2D93-90DE-DE7FD31D70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8360" y="5715000"/>
            <a:ext cx="1828800" cy="500513"/>
          </a:xfrm>
          <a:prstGeom prst="rect">
            <a:avLst/>
          </a:prstGeom>
        </p:spPr>
      </p:pic>
    </p:spTree>
    <p:extLst>
      <p:ext uri="{BB962C8B-B14F-4D97-AF65-F5344CB8AC3E}">
        <p14:creationId xmlns:p14="http://schemas.microsoft.com/office/powerpoint/2010/main" val="40206620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allenge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latin typeface="+mj-lt"/>
            </a:endParaRPr>
          </a:p>
        </p:txBody>
      </p:sp>
      <p:sp>
        <p:nvSpPr>
          <p:cNvPr id="4" name="Text Placeholder 8">
            <a:extLst>
              <a:ext uri="{FF2B5EF4-FFF2-40B4-BE49-F238E27FC236}">
                <a16:creationId xmlns:a16="http://schemas.microsoft.com/office/drawing/2014/main" id="{1A04245E-57EC-ADBE-8171-DD6912F99C16}"/>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780435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llenge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latin typeface="+mj-lt"/>
            </a:endParaRPr>
          </a:p>
        </p:txBody>
      </p:sp>
      <p:sp>
        <p:nvSpPr>
          <p:cNvPr id="4" name="Text Placeholder 8">
            <a:extLst>
              <a:ext uri="{FF2B5EF4-FFF2-40B4-BE49-F238E27FC236}">
                <a16:creationId xmlns:a16="http://schemas.microsoft.com/office/drawing/2014/main" id="{1A04245E-57EC-ADBE-8171-DD6912F99C16}"/>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4094181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llenge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3" name="Text Placeholder 8">
            <a:extLst>
              <a:ext uri="{FF2B5EF4-FFF2-40B4-BE49-F238E27FC236}">
                <a16:creationId xmlns:a16="http://schemas.microsoft.com/office/drawing/2014/main" id="{641046FF-9C35-58AF-1747-EDFCE03A7B77}"/>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8315991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llenge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CB6FB9BB-0DBA-3089-6471-721D1493D61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1384253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llenge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550F8AC7-6C24-4E4B-739B-73BCAA076D2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5C08D24-FA43-F133-8626-0247CC38C519}"/>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6B771CBF-ACBD-CF77-74E2-48B27614EEB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37794110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64C2632D-012E-E87B-AFEB-F14A0F27840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3" name="Text Placeholder 8">
            <a:extLst>
              <a:ext uri="{FF2B5EF4-FFF2-40B4-BE49-F238E27FC236}">
                <a16:creationId xmlns:a16="http://schemas.microsoft.com/office/drawing/2014/main" id="{CA9AB089-2E18-3D10-014D-1C38453B057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2917402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llenge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79F2E0C2-2CCE-9917-A226-1DC65262D7B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9" name="Text Placeholder 8">
            <a:extLst>
              <a:ext uri="{FF2B5EF4-FFF2-40B4-BE49-F238E27FC236}">
                <a16:creationId xmlns:a16="http://schemas.microsoft.com/office/drawing/2014/main" id="{5892741A-6773-F444-6457-C4B4AF4826DE}"/>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291878591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DF266DE8-8961-FEAF-58C4-66D1D1AD8F97}"/>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2370516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thods &amp; Approach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latin typeface="+mj-lt"/>
            </a:endParaRPr>
          </a:p>
        </p:txBody>
      </p:sp>
      <p:sp>
        <p:nvSpPr>
          <p:cNvPr id="5" name="Text Placeholder 8">
            <a:extLst>
              <a:ext uri="{FF2B5EF4-FFF2-40B4-BE49-F238E27FC236}">
                <a16:creationId xmlns:a16="http://schemas.microsoft.com/office/drawing/2014/main" id="{4051B5B5-DCF9-012B-B8D2-BF282378665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06686426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thods &amp; Approach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42A1C82C-24C8-B44D-24C5-01E9FB5E463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6125745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ject Background_Statement or Question">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066A5E-6F74-1326-F446-97EE82BBF5D6}"/>
              </a:ext>
            </a:extLst>
          </p:cNvPr>
          <p:cNvSpPr>
            <a:spLocks noGrp="1"/>
          </p:cNvSpPr>
          <p:nvPr>
            <p:ph type="body" sz="quarter" idx="12"/>
          </p:nvPr>
        </p:nvSpPr>
        <p:spPr>
          <a:xfrm>
            <a:off x="594360" y="1143000"/>
            <a:ext cx="10058400" cy="4572000"/>
          </a:xfrm>
        </p:spPr>
        <p:txBody>
          <a:bodyPr anchor="ctr" anchorCtr="0"/>
          <a:lstStyle>
            <a:lvl1pPr marL="0" indent="0">
              <a:buNone/>
              <a:defRPr sz="4200">
                <a:solidFill>
                  <a:schemeClr val="bg1"/>
                </a:solidFill>
              </a:defRPr>
            </a:lvl1pPr>
          </a:lstStyle>
          <a:p>
            <a:pPr lvl="0"/>
            <a:endParaRPr lang="en-US"/>
          </a:p>
        </p:txBody>
      </p:sp>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Project Background</a:t>
            </a:r>
            <a:endParaRPr lang="en-US">
              <a:latin typeface="+mj-lt"/>
            </a:endParaRPr>
          </a:p>
        </p:txBody>
      </p:sp>
    </p:spTree>
    <p:extLst>
      <p:ext uri="{BB962C8B-B14F-4D97-AF65-F5344CB8AC3E}">
        <p14:creationId xmlns:p14="http://schemas.microsoft.com/office/powerpoint/2010/main" val="365275095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thods &amp; Approach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0FB0F866-08B7-CAF4-D4C2-F324F1C50B8C}"/>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4616496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ethods &amp; Approach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Method/Point/Icon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Method/Point/Icon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Method/Point/Icon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Method/Point/Icon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Method/Point/Icon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2" name="Text Placeholder 4">
            <a:extLst>
              <a:ext uri="{FF2B5EF4-FFF2-40B4-BE49-F238E27FC236}">
                <a16:creationId xmlns:a16="http://schemas.microsoft.com/office/drawing/2014/main" id="{26C0197D-0F1F-54EE-29C1-DAAD9AE3FDB4}"/>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113123885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thods&amp;Approach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1705E066-6C79-D292-41A2-B08DED65F6C4}"/>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39F86BF1-AE09-B757-40D8-8930F6FC8878}"/>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2710CC20-922A-13DC-5FA6-10AF5D5423E0}"/>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2202282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sz="3600">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A8C6B673-B966-B055-F282-9742C2E0C57A}"/>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5619AB5A-97C8-64D8-D906-078F1731F72D}"/>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02659829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thods &amp; Approach_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1B9B9F68-ABA8-3B6A-D45C-45E0F1019B00}"/>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8DBA8C0D-B1D1-DA70-CCD2-4D0BC440D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81775564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46D369DF-E822-C66B-374E-9B3EDF0A27B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08153897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Vicinity Map or Full Imag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0" y="0"/>
            <a:ext cx="12192000" cy="6858000"/>
          </a:xfrm>
          <a:solidFill>
            <a:srgbClr val="1F1D1E"/>
          </a:solidFill>
        </p:spPr>
        <p:txBody>
          <a:bodyPr anchor="ctr" anchorCtr="0"/>
          <a:lstStyle>
            <a:lvl1pPr marL="0" indent="0" algn="ctr">
              <a:buNone/>
              <a:defRPr>
                <a:solidFill>
                  <a:srgbClr val="5A5A5A"/>
                </a:solidFill>
              </a:defRPr>
            </a:lvl1pPr>
          </a:lstStyle>
          <a:p>
            <a:r>
              <a:rPr lang="en-US"/>
              <a:t>Click to insert vicinity map or picture</a:t>
            </a:r>
          </a:p>
        </p:txBody>
      </p:sp>
      <p:sp>
        <p:nvSpPr>
          <p:cNvPr id="9" name="Text Placeholder 8">
            <a:extLst>
              <a:ext uri="{FF2B5EF4-FFF2-40B4-BE49-F238E27FC236}">
                <a16:creationId xmlns:a16="http://schemas.microsoft.com/office/drawing/2014/main" id="{0175FF5C-A03A-44A9-8230-3B61B5FE6506}"/>
              </a:ext>
            </a:extLst>
          </p:cNvPr>
          <p:cNvSpPr>
            <a:spLocks noGrp="1"/>
          </p:cNvSpPr>
          <p:nvPr>
            <p:ph type="body" sz="quarter" idx="11" hasCustomPrompt="1"/>
          </p:nvPr>
        </p:nvSpPr>
        <p:spPr>
          <a:xfrm>
            <a:off x="594360" y="5486400"/>
            <a:ext cx="5486400" cy="914400"/>
          </a:xfrm>
        </p:spPr>
        <p:txBody>
          <a:bodyPr anchor="b" anchorCtr="0"/>
          <a:lstStyle>
            <a:lvl1pPr marL="0" indent="0">
              <a:buNone/>
              <a:defRPr sz="1500">
                <a:solidFill>
                  <a:schemeClr val="bg1"/>
                </a:solidFill>
                <a:latin typeface="+mj-lt"/>
              </a:defRPr>
            </a:lvl1pPr>
            <a:lvl2pPr>
              <a:defRPr sz="1800"/>
            </a:lvl2pPr>
          </a:lstStyle>
          <a:p>
            <a:pPr lvl="0"/>
            <a:r>
              <a:rPr lang="en-US"/>
              <a:t>Click to edit caption</a:t>
            </a:r>
          </a:p>
        </p:txBody>
      </p:sp>
    </p:spTree>
    <p:extLst>
      <p:ext uri="{BB962C8B-B14F-4D97-AF65-F5344CB8AC3E}">
        <p14:creationId xmlns:p14="http://schemas.microsoft.com/office/powerpoint/2010/main" val="280329497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latin typeface="+mj-lt"/>
            </a:endParaRPr>
          </a:p>
        </p:txBody>
      </p:sp>
      <p:sp>
        <p:nvSpPr>
          <p:cNvPr id="4" name="Text Placeholder 8">
            <a:extLst>
              <a:ext uri="{FF2B5EF4-FFF2-40B4-BE49-F238E27FC236}">
                <a16:creationId xmlns:a16="http://schemas.microsoft.com/office/drawing/2014/main" id="{40B03B5A-A9A8-A0F2-33E9-D12CC04C713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30928867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E996DCBB-AB67-0121-2017-BE7892AD462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03495917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9C4D57B4-AD39-513A-F58D-6EB89AE1C01F}"/>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B8ECE3D-FBFC-C078-237E-457047ED9C72}"/>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5901960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ject Background_Blank">
    <p:bg>
      <p:bgPr>
        <a:solidFill>
          <a:schemeClr val="bg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E89A147-3859-BA18-0490-EF6D30865E0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6304400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clusion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Lesson Learned/Point/Icon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Lesson Learned/Point/Icon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Lesson Learned/Point/Icon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Lesson Learned/Point/Icon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Lesson Learned/Point/Icon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2" name="Text Placeholder 4">
            <a:extLst>
              <a:ext uri="{FF2B5EF4-FFF2-40B4-BE49-F238E27FC236}">
                <a16:creationId xmlns:a16="http://schemas.microsoft.com/office/drawing/2014/main" id="{E69CEB25-DF5A-C59F-7CD6-49E432269D51}"/>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19611375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BA33D757-EDE5-612B-9047-140CE8472FE1}"/>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ADA88CFC-C455-1609-0C55-7C3CC0624D0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790B5106-8657-1214-ACA3-D349FDB2E58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7107040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2FA9AAC1-FEA5-7C28-B019-254A1A08AEB2}"/>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90A286C-E4C4-160F-C74C-E449CF8ECA95}"/>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24170145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A7B95F6D-2311-2F3E-5F22-86BF6E57116A}"/>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F87A760C-B193-07C2-CE6E-CAEBCD81E29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41416308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18C069C1-65CB-D4D0-74D0-0E1EAD09ED5A}"/>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94028081"/>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Project Background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2" name="TextBox 1">
            <a:extLst>
              <a:ext uri="{FF2B5EF4-FFF2-40B4-BE49-F238E27FC236}">
                <a16:creationId xmlns:a16="http://schemas.microsoft.com/office/drawing/2014/main" id="{742EB986-FD6D-A336-597E-EDF339C9FBDC}"/>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Contact</a:t>
            </a:r>
            <a:endParaRPr lang="en-US">
              <a:solidFill>
                <a:schemeClr val="accent1"/>
              </a:solidFill>
              <a:latin typeface="+mj-lt"/>
            </a:endParaRPr>
          </a:p>
        </p:txBody>
      </p:sp>
      <p:sp>
        <p:nvSpPr>
          <p:cNvPr id="6" name="Content Placeholder 5">
            <a:extLst>
              <a:ext uri="{FF2B5EF4-FFF2-40B4-BE49-F238E27FC236}">
                <a16:creationId xmlns:a16="http://schemas.microsoft.com/office/drawing/2014/main" id="{3DBABDE5-F0BA-4168-4FD7-53B7F0027F34}"/>
              </a:ext>
            </a:extLst>
          </p:cNvPr>
          <p:cNvSpPr>
            <a:spLocks noGrp="1"/>
          </p:cNvSpPr>
          <p:nvPr>
            <p:ph sz="quarter" idx="10" hasCustomPrompt="1"/>
          </p:nvPr>
        </p:nvSpPr>
        <p:spPr>
          <a:xfrm>
            <a:off x="4388545"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QR code (virtual business card) </a:t>
            </a:r>
          </a:p>
        </p:txBody>
      </p:sp>
      <p:sp>
        <p:nvSpPr>
          <p:cNvPr id="7" name="Content Placeholder 5">
            <a:extLst>
              <a:ext uri="{FF2B5EF4-FFF2-40B4-BE49-F238E27FC236}">
                <a16:creationId xmlns:a16="http://schemas.microsoft.com/office/drawing/2014/main" id="{505E5414-CFBF-1C73-C3B8-7E9D72D1ED18}"/>
              </a:ext>
            </a:extLst>
          </p:cNvPr>
          <p:cNvSpPr>
            <a:spLocks noGrp="1"/>
          </p:cNvSpPr>
          <p:nvPr>
            <p:ph sz="quarter" idx="11" hasCustomPrompt="1"/>
          </p:nvPr>
        </p:nvSpPr>
        <p:spPr>
          <a:xfrm>
            <a:off x="594360"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Headshot</a:t>
            </a:r>
          </a:p>
        </p:txBody>
      </p:sp>
      <p:sp>
        <p:nvSpPr>
          <p:cNvPr id="12" name="Text Placeholder 11">
            <a:extLst>
              <a:ext uri="{FF2B5EF4-FFF2-40B4-BE49-F238E27FC236}">
                <a16:creationId xmlns:a16="http://schemas.microsoft.com/office/drawing/2014/main" id="{32CB3836-64A0-F134-5530-7AC1A14BF4D5}"/>
              </a:ext>
            </a:extLst>
          </p:cNvPr>
          <p:cNvSpPr>
            <a:spLocks noGrp="1"/>
          </p:cNvSpPr>
          <p:nvPr>
            <p:ph type="body" sz="quarter" idx="12" hasCustomPrompt="1"/>
          </p:nvPr>
        </p:nvSpPr>
        <p:spPr>
          <a:xfrm>
            <a:off x="8182730" y="1589086"/>
            <a:ext cx="3463290" cy="1305569"/>
          </a:xfrm>
          <a:prstGeom prst="rect">
            <a:avLst/>
          </a:prstGeom>
        </p:spPr>
        <p:txBody>
          <a:bodyPr/>
          <a:lstStyle>
            <a:lvl1pPr marL="0" indent="0">
              <a:buNone/>
              <a:defRPr sz="4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Name</a:t>
            </a:r>
          </a:p>
          <a:p>
            <a:pPr lvl="0"/>
            <a:r>
              <a:rPr lang="en-US"/>
              <a:t>Last Name</a:t>
            </a:r>
          </a:p>
        </p:txBody>
      </p:sp>
      <p:sp>
        <p:nvSpPr>
          <p:cNvPr id="13" name="Text Placeholder 11">
            <a:extLst>
              <a:ext uri="{FF2B5EF4-FFF2-40B4-BE49-F238E27FC236}">
                <a16:creationId xmlns:a16="http://schemas.microsoft.com/office/drawing/2014/main" id="{4DAEAC14-DD47-5BA4-72C7-0C4FA0FBFBD8}"/>
              </a:ext>
            </a:extLst>
          </p:cNvPr>
          <p:cNvSpPr>
            <a:spLocks noGrp="1"/>
          </p:cNvSpPr>
          <p:nvPr>
            <p:ph type="body" sz="quarter" idx="13" hasCustomPrompt="1"/>
          </p:nvPr>
        </p:nvSpPr>
        <p:spPr>
          <a:xfrm>
            <a:off x="8182730" y="3362968"/>
            <a:ext cx="3463290" cy="951123"/>
          </a:xfrm>
          <a:prstGeom prst="rect">
            <a:avLst/>
          </a:prstGeom>
        </p:spPr>
        <p:txBody>
          <a:bodyPr/>
          <a:lstStyle>
            <a:lvl1pPr marL="0" indent="0">
              <a:buNone/>
              <a:defRPr sz="24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Title/Position</a:t>
            </a:r>
          </a:p>
        </p:txBody>
      </p:sp>
      <p:sp>
        <p:nvSpPr>
          <p:cNvPr id="14" name="Text Placeholder 11">
            <a:extLst>
              <a:ext uri="{FF2B5EF4-FFF2-40B4-BE49-F238E27FC236}">
                <a16:creationId xmlns:a16="http://schemas.microsoft.com/office/drawing/2014/main" id="{8EC77595-D83F-E0FD-A07A-44B664FD7ECE}"/>
              </a:ext>
            </a:extLst>
          </p:cNvPr>
          <p:cNvSpPr>
            <a:spLocks noGrp="1"/>
          </p:cNvSpPr>
          <p:nvPr>
            <p:ph type="body" sz="quarter" idx="14" hasCustomPrompt="1"/>
          </p:nvPr>
        </p:nvSpPr>
        <p:spPr>
          <a:xfrm>
            <a:off x="8182730" y="4407877"/>
            <a:ext cx="3463290" cy="838809"/>
          </a:xfrm>
          <a:prstGeom prst="rect">
            <a:avLst/>
          </a:prstGeom>
        </p:spPr>
        <p:txBody>
          <a:bodyPr/>
          <a:lstStyle>
            <a:lvl1pPr marL="0" indent="0">
              <a:buNone/>
              <a:defRPr sz="1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Additional contact info</a:t>
            </a:r>
          </a:p>
        </p:txBody>
      </p:sp>
      <p:cxnSp>
        <p:nvCxnSpPr>
          <p:cNvPr id="3" name="Straight Connector 2">
            <a:extLst>
              <a:ext uri="{FF2B5EF4-FFF2-40B4-BE49-F238E27FC236}">
                <a16:creationId xmlns:a16="http://schemas.microsoft.com/office/drawing/2014/main" id="{DCB88110-516B-9B9B-B3BF-5E43AF44DBC7}"/>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87154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References">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16BB6C-D033-4020-B4E4-F9FFA87AD87E}"/>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References</a:t>
            </a:r>
            <a:endParaRPr lang="en-US">
              <a:solidFill>
                <a:schemeClr val="accent1"/>
              </a:solidFill>
              <a:latin typeface="+mj-lt"/>
            </a:endParaRPr>
          </a:p>
        </p:txBody>
      </p:sp>
      <p:sp>
        <p:nvSpPr>
          <p:cNvPr id="2" name="Text Placeholder 4">
            <a:extLst>
              <a:ext uri="{FF2B5EF4-FFF2-40B4-BE49-F238E27FC236}">
                <a16:creationId xmlns:a16="http://schemas.microsoft.com/office/drawing/2014/main" id="{264729A7-D453-52B8-B685-1A57D5746938}"/>
              </a:ext>
            </a:extLst>
          </p:cNvPr>
          <p:cNvSpPr>
            <a:spLocks noGrp="1"/>
          </p:cNvSpPr>
          <p:nvPr>
            <p:ph type="body" sz="quarter" idx="10" hasCustomPrompt="1"/>
          </p:nvPr>
        </p:nvSpPr>
        <p:spPr>
          <a:xfrm>
            <a:off x="594360" y="1395662"/>
            <a:ext cx="5262976" cy="4246855"/>
          </a:xfrm>
          <a:prstGeom prst="rect">
            <a:avLst/>
          </a:prstGeom>
        </p:spPr>
        <p:txBody>
          <a:bodyPr lIns="0"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sp>
        <p:nvSpPr>
          <p:cNvPr id="10" name="Text Placeholder 4">
            <a:extLst>
              <a:ext uri="{FF2B5EF4-FFF2-40B4-BE49-F238E27FC236}">
                <a16:creationId xmlns:a16="http://schemas.microsoft.com/office/drawing/2014/main" id="{62F8A7D5-4EB0-EC2C-8D99-557811A953E3}"/>
              </a:ext>
            </a:extLst>
          </p:cNvPr>
          <p:cNvSpPr>
            <a:spLocks noGrp="1"/>
          </p:cNvSpPr>
          <p:nvPr>
            <p:ph type="body" sz="quarter" idx="11" hasCustomPrompt="1"/>
          </p:nvPr>
        </p:nvSpPr>
        <p:spPr>
          <a:xfrm>
            <a:off x="6334666" y="1395662"/>
            <a:ext cx="5244688" cy="4246855"/>
          </a:xfrm>
          <a:prstGeom prst="rect">
            <a:avLst/>
          </a:prstGeom>
        </p:spPr>
        <p:txBody>
          <a:bodyPr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cxnSp>
        <p:nvCxnSpPr>
          <p:cNvPr id="3" name="Straight Connector 2">
            <a:extLst>
              <a:ext uri="{FF2B5EF4-FFF2-40B4-BE49-F238E27FC236}">
                <a16:creationId xmlns:a16="http://schemas.microsoft.com/office/drawing/2014/main" id="{854F8005-0E6E-6192-140A-E31690639FFC}"/>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3923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icinity Map or Full Imag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0" y="0"/>
            <a:ext cx="12192000" cy="6858000"/>
          </a:xfrm>
          <a:solidFill>
            <a:srgbClr val="1F1D1E"/>
          </a:solidFill>
        </p:spPr>
        <p:txBody>
          <a:bodyPr anchor="ctr" anchorCtr="0"/>
          <a:lstStyle>
            <a:lvl1pPr marL="0" indent="0" algn="ctr">
              <a:buNone/>
              <a:defRPr>
                <a:solidFill>
                  <a:srgbClr val="5A5A5A"/>
                </a:solidFill>
              </a:defRPr>
            </a:lvl1pPr>
          </a:lstStyle>
          <a:p>
            <a:r>
              <a:rPr lang="en-US"/>
              <a:t>Click to insert vicinity map or picture</a:t>
            </a:r>
          </a:p>
        </p:txBody>
      </p:sp>
      <p:sp>
        <p:nvSpPr>
          <p:cNvPr id="9" name="Text Placeholder 8">
            <a:extLst>
              <a:ext uri="{FF2B5EF4-FFF2-40B4-BE49-F238E27FC236}">
                <a16:creationId xmlns:a16="http://schemas.microsoft.com/office/drawing/2014/main" id="{0175FF5C-A03A-44A9-8230-3B61B5FE6506}"/>
              </a:ext>
            </a:extLst>
          </p:cNvPr>
          <p:cNvSpPr>
            <a:spLocks noGrp="1"/>
          </p:cNvSpPr>
          <p:nvPr>
            <p:ph type="body" sz="quarter" idx="11" hasCustomPrompt="1"/>
          </p:nvPr>
        </p:nvSpPr>
        <p:spPr>
          <a:xfrm>
            <a:off x="594360" y="5486400"/>
            <a:ext cx="5486400" cy="914400"/>
          </a:xfrm>
        </p:spPr>
        <p:txBody>
          <a:bodyPr anchor="b" anchorCtr="0"/>
          <a:lstStyle>
            <a:lvl1pPr marL="0" indent="0">
              <a:buNone/>
              <a:defRPr sz="1500">
                <a:solidFill>
                  <a:schemeClr val="bg1"/>
                </a:solidFill>
                <a:latin typeface="+mj-lt"/>
              </a:defRPr>
            </a:lvl1pPr>
            <a:lvl2pPr>
              <a:defRPr sz="1800"/>
            </a:lvl2pPr>
          </a:lstStyle>
          <a:p>
            <a:pPr lvl="0"/>
            <a:r>
              <a:rPr lang="en-US"/>
              <a:t>Click to edit caption</a:t>
            </a:r>
          </a:p>
        </p:txBody>
      </p:sp>
    </p:spTree>
    <p:extLst>
      <p:ext uri="{BB962C8B-B14F-4D97-AF65-F5344CB8AC3E}">
        <p14:creationId xmlns:p14="http://schemas.microsoft.com/office/powerpoint/2010/main" val="5188962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 Background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2">
            <a:extLst>
              <a:ext uri="{FF2B5EF4-FFF2-40B4-BE49-F238E27FC236}">
                <a16:creationId xmlns:a16="http://schemas.microsoft.com/office/drawing/2014/main" id="{C1EED116-9C90-732A-AA71-3A6A37D3C091}"/>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7" name="Text Placeholder 8">
            <a:extLst>
              <a:ext uri="{FF2B5EF4-FFF2-40B4-BE49-F238E27FC236}">
                <a16:creationId xmlns:a16="http://schemas.microsoft.com/office/drawing/2014/main" id="{570B950D-A2AF-C2E0-974F-E44B7C9B124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7326020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Background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22136" y="2057400"/>
            <a:ext cx="5166360" cy="3931919"/>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2865C02E-03F1-A11B-B728-17290DD1CCFA}"/>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9F475E3-794F-169F-3FDD-CC6EB7E6E9C2}"/>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EBE77FD0-B5CC-5948-21E2-58A2BF53C866}"/>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0758634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D6308A1F-5B48-8573-E99D-11D799FABB7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750CCB7-968D-9F84-AA3B-71B55D65771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33148208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ject Background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69C6B64D-DA9B-9587-3EF6-D04DCA4F3AF4}"/>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6" name="Text Placeholder 8">
            <a:extLst>
              <a:ext uri="{FF2B5EF4-FFF2-40B4-BE49-F238E27FC236}">
                <a16:creationId xmlns:a16="http://schemas.microsoft.com/office/drawing/2014/main" id="{AD48C214-BD33-E523-9456-997205A18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8891291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p:spPr>
        <p:txBody>
          <a:bodyPr/>
          <a:lstStyle/>
          <a:p>
            <a:endParaRPr lang="en-US"/>
          </a:p>
        </p:txBody>
      </p:sp>
      <p:sp>
        <p:nvSpPr>
          <p:cNvPr id="10" name="Text Placeholder 8">
            <a:extLst>
              <a:ext uri="{FF2B5EF4-FFF2-40B4-BE49-F238E27FC236}">
                <a16:creationId xmlns:a16="http://schemas.microsoft.com/office/drawing/2014/main" id="{6A8155DB-5DCC-2939-88CF-945238BA097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7447632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5.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C513944-5072-3EBA-2C91-5B54F87FB59B}"/>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Battelle 2025 Sediments conference</a:t>
            </a:r>
            <a:endParaRPr lang="en-US">
              <a:latin typeface="+mj-lt"/>
            </a:endParaRPr>
          </a:p>
        </p:txBody>
      </p:sp>
      <p:cxnSp>
        <p:nvCxnSpPr>
          <p:cNvPr id="3" name="Straight Connector 2">
            <a:extLst>
              <a:ext uri="{FF2B5EF4-FFF2-40B4-BE49-F238E27FC236}">
                <a16:creationId xmlns:a16="http://schemas.microsoft.com/office/drawing/2014/main" id="{21488F3E-7A72-7F06-C4E2-33CEA93941F0}"/>
              </a:ext>
            </a:extLst>
          </p:cNvPr>
          <p:cNvCxnSpPr>
            <a:cxnSpLocks/>
          </p:cNvCxnSpPr>
          <p:nvPr userDrawn="1"/>
        </p:nvCxnSpPr>
        <p:spPr>
          <a:xfrm>
            <a:off x="593725" y="1024890"/>
            <a:ext cx="27432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2396"/>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spcBef>
          <a:spcPct val="0"/>
        </a:spcBef>
        <a:buNone/>
        <a:defRPr sz="3800" kern="1200" cap="none" spc="0" baseline="0">
          <a:solidFill>
            <a:schemeClr val="bg1"/>
          </a:solidFill>
          <a:latin typeface="+mj-lt"/>
          <a:ea typeface="Segoe UI Light" panose="020B0502040204020203" pitchFamily="34" charset="0"/>
          <a:cs typeface="Segoe UI Light" panose="020B0502040204020203" pitchFamily="34" charset="0"/>
        </a:defRPr>
      </a:lvl1pPr>
    </p:titleStyle>
    <p:body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3" name="Text Placeholder 2"/>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Project Background</a:t>
            </a:r>
            <a:endParaRPr lang="en-US">
              <a:solidFill>
                <a:schemeClr val="tx1"/>
              </a:solidFill>
              <a:latin typeface="+mj-lt"/>
            </a:endParaRPr>
          </a:p>
        </p:txBody>
      </p:sp>
    </p:spTree>
    <p:extLst>
      <p:ext uri="{BB962C8B-B14F-4D97-AF65-F5344CB8AC3E}">
        <p14:creationId xmlns:p14="http://schemas.microsoft.com/office/powerpoint/2010/main" val="3812969262"/>
      </p:ext>
    </p:extLst>
  </p:cSld>
  <p:clrMap bg1="lt1" tx1="dk1" bg2="lt2" tx2="dk2" accent1="accent1" accent2="accent2" accent3="accent3" accent4="accent4" accent5="accent5" accent6="accent6" hlink="hlink" folHlink="folHlink"/>
  <p:sldLayoutIdLst>
    <p:sldLayoutId id="2147483789" r:id="rId1"/>
    <p:sldLayoutId id="2147483760" r:id="rId2"/>
    <p:sldLayoutId id="2147483801" r:id="rId3"/>
    <p:sldLayoutId id="2147483761" r:id="rId4"/>
    <p:sldLayoutId id="2147483764" r:id="rId5"/>
    <p:sldLayoutId id="2147483797" r:id="rId6"/>
    <p:sldLayoutId id="2147483763" r:id="rId7"/>
    <p:sldLayoutId id="2147483792" r:id="rId8"/>
    <p:sldLayoutId id="2147483802" r:id="rId9"/>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Challenge</a:t>
            </a:r>
            <a:endParaRPr lang="en-US">
              <a:solidFill>
                <a:schemeClr val="tx1"/>
              </a:solidFill>
              <a:latin typeface="+mj-lt"/>
            </a:endParaRPr>
          </a:p>
        </p:txBody>
      </p:sp>
      <p:sp>
        <p:nvSpPr>
          <p:cNvPr id="7" name="Text Placeholder 2">
            <a:extLst>
              <a:ext uri="{FF2B5EF4-FFF2-40B4-BE49-F238E27FC236}">
                <a16:creationId xmlns:a16="http://schemas.microsoft.com/office/drawing/2014/main" id="{7867706A-1909-88AF-E149-7614AD7F523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51813628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5" r:id="rId4"/>
    <p:sldLayoutId id="2147483798" r:id="rId5"/>
    <p:sldLayoutId id="2147483784" r:id="rId6"/>
    <p:sldLayoutId id="2147483793" r:id="rId7"/>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Methods and Approach</a:t>
            </a:r>
            <a:endParaRPr lang="en-US">
              <a:solidFill>
                <a:schemeClr val="tx1"/>
              </a:solidFill>
              <a:latin typeface="+mj-lt"/>
            </a:endParaRPr>
          </a:p>
        </p:txBody>
      </p:sp>
      <p:sp>
        <p:nvSpPr>
          <p:cNvPr id="6" name="Text Placeholder 2">
            <a:extLst>
              <a:ext uri="{FF2B5EF4-FFF2-40B4-BE49-F238E27FC236}">
                <a16:creationId xmlns:a16="http://schemas.microsoft.com/office/drawing/2014/main" id="{3BBDB616-F4CF-0100-729A-223A456959A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2753454103"/>
      </p:ext>
    </p:extLst>
  </p:cSld>
  <p:clrMap bg1="lt1" tx1="dk1" bg2="lt2" tx2="dk2" accent1="accent1" accent2="accent2" accent3="accent3" accent4="accent4" accent5="accent5" accent6="accent6" hlink="hlink" folHlink="folHlink"/>
  <p:sldLayoutIdLst>
    <p:sldLayoutId id="2147483790" r:id="rId1"/>
    <p:sldLayoutId id="2147483773" r:id="rId2"/>
    <p:sldLayoutId id="2147483774" r:id="rId3"/>
    <p:sldLayoutId id="2147483775" r:id="rId4"/>
    <p:sldLayoutId id="2147483786" r:id="rId5"/>
    <p:sldLayoutId id="2147483799" r:id="rId6"/>
    <p:sldLayoutId id="2147483777" r:id="rId7"/>
    <p:sldLayoutId id="2147483794" r:id="rId8"/>
    <p:sldLayoutId id="2147483803" r:id="rId9"/>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Conclusion</a:t>
            </a:r>
            <a:endParaRPr lang="en-US">
              <a:solidFill>
                <a:schemeClr val="tx1"/>
              </a:solidFill>
              <a:latin typeface="+mj-lt"/>
            </a:endParaRPr>
          </a:p>
        </p:txBody>
      </p:sp>
      <p:sp>
        <p:nvSpPr>
          <p:cNvPr id="5" name="Text Placeholder 2">
            <a:extLst>
              <a:ext uri="{FF2B5EF4-FFF2-40B4-BE49-F238E27FC236}">
                <a16:creationId xmlns:a16="http://schemas.microsoft.com/office/drawing/2014/main" id="{2926ABAC-8BDB-1147-150B-60A8F06691C3}"/>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3464997674"/>
      </p:ext>
    </p:extLst>
  </p:cSld>
  <p:clrMap bg1="lt1" tx1="dk1" bg2="lt2" tx2="dk2" accent1="accent1" accent2="accent2" accent3="accent3" accent4="accent4" accent5="accent5" accent6="accent6" hlink="hlink" folHlink="folHlink"/>
  <p:sldLayoutIdLst>
    <p:sldLayoutId id="2147483791" r:id="rId1"/>
    <p:sldLayoutId id="2147483767" r:id="rId2"/>
    <p:sldLayoutId id="2147483768" r:id="rId3"/>
    <p:sldLayoutId id="2147483771" r:id="rId4"/>
    <p:sldLayoutId id="2147483787" r:id="rId5"/>
    <p:sldLayoutId id="2147483800" r:id="rId6"/>
    <p:sldLayoutId id="2147483770" r:id="rId7"/>
    <p:sldLayoutId id="2147483795" r:id="rId8"/>
    <p:sldLayoutId id="2147483788" r:id="rId9"/>
    <p:sldLayoutId id="2147483796" r:id="rId10"/>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4.emf"/><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70823F-8C11-EB1B-0512-15A7428D1235}"/>
              </a:ext>
            </a:extLst>
          </p:cNvPr>
          <p:cNvSpPr>
            <a:spLocks noGrp="1"/>
          </p:cNvSpPr>
          <p:nvPr>
            <p:ph type="title"/>
          </p:nvPr>
        </p:nvSpPr>
        <p:spPr/>
        <p:txBody>
          <a:bodyPr/>
          <a:lstStyle/>
          <a:p>
            <a:r>
              <a:rPr lang="en-US"/>
              <a:t>Lauritzen Channel, California: 35 Years of Pre- and Post-Dredge Monitoring</a:t>
            </a:r>
          </a:p>
        </p:txBody>
      </p:sp>
      <p:sp>
        <p:nvSpPr>
          <p:cNvPr id="9" name="Text Placeholder 8">
            <a:extLst>
              <a:ext uri="{FF2B5EF4-FFF2-40B4-BE49-F238E27FC236}">
                <a16:creationId xmlns:a16="http://schemas.microsoft.com/office/drawing/2014/main" id="{18AC2328-33D1-31ED-18AD-85CE5F06739B}"/>
              </a:ext>
            </a:extLst>
          </p:cNvPr>
          <p:cNvSpPr>
            <a:spLocks noGrp="1"/>
          </p:cNvSpPr>
          <p:nvPr>
            <p:ph type="body" sz="quarter" idx="10"/>
          </p:nvPr>
        </p:nvSpPr>
        <p:spPr>
          <a:xfrm>
            <a:off x="593724" y="5303520"/>
            <a:ext cx="6490364" cy="914400"/>
          </a:xfrm>
        </p:spPr>
        <p:txBody>
          <a:bodyPr/>
          <a:lstStyle/>
          <a:p>
            <a:r>
              <a:rPr lang="en-US" dirty="0"/>
              <a:t>Presented by: Erik Naylor, Anchor QEA</a:t>
            </a:r>
          </a:p>
          <a:p>
            <a:r>
              <a:rPr lang="en-US" sz="1400" dirty="0"/>
              <a:t>Collaborators: Clay Patmont, Anchor QEA</a:t>
            </a:r>
            <a:br>
              <a:rPr lang="en-US" sz="1400" dirty="0"/>
            </a:br>
            <a:r>
              <a:rPr lang="en-US" sz="1400" dirty="0"/>
              <a:t>Richard </a:t>
            </a:r>
            <a:r>
              <a:rPr lang="en-US" sz="1400" dirty="0" err="1"/>
              <a:t>Luthy</a:t>
            </a:r>
            <a:r>
              <a:rPr lang="en-US" sz="1400" dirty="0"/>
              <a:t>, Stanford University</a:t>
            </a:r>
            <a:br>
              <a:rPr lang="en-US" sz="1400" dirty="0"/>
            </a:br>
            <a:r>
              <a:rPr lang="en-US" sz="1400" dirty="0"/>
              <a:t>Jason Condor and Wendy Hovel, Geosyntec</a:t>
            </a:r>
            <a:br>
              <a:rPr lang="en-US" sz="1400" dirty="0"/>
            </a:br>
            <a:r>
              <a:rPr lang="en-US" sz="1400" dirty="0"/>
              <a:t>Rick </a:t>
            </a:r>
            <a:r>
              <a:rPr lang="en-US" sz="1400" dirty="0" err="1"/>
              <a:t>Bodishbaugh</a:t>
            </a:r>
            <a:r>
              <a:rPr lang="en-US" sz="1400" dirty="0"/>
              <a:t>, Exponent</a:t>
            </a:r>
          </a:p>
        </p:txBody>
      </p:sp>
    </p:spTree>
    <p:extLst>
      <p:ext uri="{BB962C8B-B14F-4D97-AF65-F5344CB8AC3E}">
        <p14:creationId xmlns:p14="http://schemas.microsoft.com/office/powerpoint/2010/main" val="3874580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E17EB6-832C-C715-0710-F01789B9C50D}"/>
            </a:ext>
          </a:extLst>
        </p:cNvPr>
        <p:cNvGrpSpPr/>
        <p:nvPr/>
      </p:nvGrpSpPr>
      <p:grpSpPr>
        <a:xfrm>
          <a:off x="0" y="0"/>
          <a:ext cx="0" cy="0"/>
          <a:chOff x="0" y="0"/>
          <a:chExt cx="0" cy="0"/>
        </a:xfrm>
      </p:grpSpPr>
      <p:pic>
        <p:nvPicPr>
          <p:cNvPr id="9" name="Picture Placeholder 14" descr="A diagram of a soil layer&#10;&#10;Description automatically generated with medium confidence">
            <a:extLst>
              <a:ext uri="{FF2B5EF4-FFF2-40B4-BE49-F238E27FC236}">
                <a16:creationId xmlns:a16="http://schemas.microsoft.com/office/drawing/2014/main" id="{41BAB92F-44FC-A1A0-40C8-34BFC544D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1355320"/>
            <a:ext cx="11494384" cy="5411239"/>
          </a:xfrm>
          <a:prstGeom prst="rect">
            <a:avLst/>
          </a:prstGeom>
        </p:spPr>
      </p:pic>
      <p:sp>
        <p:nvSpPr>
          <p:cNvPr id="19" name="Rectangle 18">
            <a:extLst>
              <a:ext uri="{FF2B5EF4-FFF2-40B4-BE49-F238E27FC236}">
                <a16:creationId xmlns:a16="http://schemas.microsoft.com/office/drawing/2014/main" id="{A79908F3-C149-CEAA-CAB6-C418829A31EE}"/>
              </a:ext>
            </a:extLst>
          </p:cNvPr>
          <p:cNvSpPr/>
          <p:nvPr/>
        </p:nvSpPr>
        <p:spPr>
          <a:xfrm>
            <a:off x="1120140" y="1108710"/>
            <a:ext cx="342900" cy="2045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24179A-CBEF-108B-893F-2DEAA4F17970}"/>
              </a:ext>
            </a:extLst>
          </p:cNvPr>
          <p:cNvSpPr/>
          <p:nvPr/>
        </p:nvSpPr>
        <p:spPr>
          <a:xfrm>
            <a:off x="1120140" y="1120571"/>
            <a:ext cx="342900" cy="20459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94AF39-1CAB-84BE-5C0D-3D225391D371}"/>
              </a:ext>
            </a:extLst>
          </p:cNvPr>
          <p:cNvSpPr/>
          <p:nvPr/>
        </p:nvSpPr>
        <p:spPr>
          <a:xfrm>
            <a:off x="1120140" y="4011934"/>
            <a:ext cx="342900" cy="2777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BD5BD69-5AFB-EA68-24A4-902982F4631B}"/>
              </a:ext>
            </a:extLst>
          </p:cNvPr>
          <p:cNvSpPr>
            <a:spLocks noGrp="1"/>
          </p:cNvSpPr>
          <p:nvPr>
            <p:ph type="title"/>
          </p:nvPr>
        </p:nvSpPr>
        <p:spPr/>
        <p:txBody>
          <a:bodyPr/>
          <a:lstStyle/>
          <a:p>
            <a:r>
              <a:rPr lang="en-US" sz="3600">
                <a:solidFill>
                  <a:srgbClr val="5A5A5A"/>
                </a:solidFill>
              </a:rPr>
              <a:t>Current Contaminant </a:t>
            </a:r>
            <a:br>
              <a:rPr lang="en-US" sz="3600">
                <a:solidFill>
                  <a:srgbClr val="5A5A5A"/>
                </a:solidFill>
              </a:rPr>
            </a:br>
            <a:r>
              <a:rPr lang="en-US" sz="3600">
                <a:solidFill>
                  <a:srgbClr val="5A5A5A"/>
                </a:solidFill>
              </a:rPr>
              <a:t>Mass Balance</a:t>
            </a:r>
            <a:br>
              <a:rPr lang="en-US" sz="3600">
                <a:solidFill>
                  <a:srgbClr val="5A5A5A"/>
                </a:solidFill>
              </a:rPr>
            </a:br>
            <a:endParaRPr lang="en-US"/>
          </a:p>
        </p:txBody>
      </p:sp>
    </p:spTree>
    <p:extLst>
      <p:ext uri="{BB962C8B-B14F-4D97-AF65-F5344CB8AC3E}">
        <p14:creationId xmlns:p14="http://schemas.microsoft.com/office/powerpoint/2010/main" val="46069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a:xfrm>
            <a:off x="612648" y="1078992"/>
            <a:ext cx="10975848" cy="685800"/>
          </a:xfrm>
        </p:spPr>
        <p:txBody>
          <a:bodyPr/>
          <a:lstStyle/>
          <a:p>
            <a:r>
              <a:rPr lang="en-US" sz="3600"/>
              <a:t>Spatial Patterns of Contaminant Concentrations</a:t>
            </a:r>
          </a:p>
        </p:txBody>
      </p:sp>
      <p:pic>
        <p:nvPicPr>
          <p:cNvPr id="30" name="Picture Placeholder 2" descr="A map of a city&#10;&#10;Description automatically generated">
            <a:extLst>
              <a:ext uri="{FF2B5EF4-FFF2-40B4-BE49-F238E27FC236}">
                <a16:creationId xmlns:a16="http://schemas.microsoft.com/office/drawing/2014/main" id="{D81DE1D0-7302-1B87-56E4-0B43E0602AA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r="523" b="523"/>
          <a:stretch/>
        </p:blipFill>
        <p:spPr>
          <a:xfrm>
            <a:off x="637254" y="1882380"/>
            <a:ext cx="3436612" cy="4680898"/>
          </a:xfrm>
          <a:prstGeom prst="rect">
            <a:avLst/>
          </a:prstGeom>
        </p:spPr>
      </p:pic>
      <p:pic>
        <p:nvPicPr>
          <p:cNvPr id="31" name="Picture Placeholder 4">
            <a:extLst>
              <a:ext uri="{FF2B5EF4-FFF2-40B4-BE49-F238E27FC236}">
                <a16:creationId xmlns:a16="http://schemas.microsoft.com/office/drawing/2014/main" id="{F6C118C3-885C-ECAA-F25E-0BEA7100C8D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p:blipFill>
        <p:spPr>
          <a:xfrm>
            <a:off x="4363626" y="1882380"/>
            <a:ext cx="3284711" cy="4680897"/>
          </a:xfrm>
          <a:prstGeom prst="rect">
            <a:avLst/>
          </a:prstGeom>
        </p:spPr>
      </p:pic>
      <p:sp>
        <p:nvSpPr>
          <p:cNvPr id="32" name="Text Placeholder 14">
            <a:extLst>
              <a:ext uri="{FF2B5EF4-FFF2-40B4-BE49-F238E27FC236}">
                <a16:creationId xmlns:a16="http://schemas.microsoft.com/office/drawing/2014/main" id="{6EE61823-3426-93E5-5945-5F59FB88F123}"/>
              </a:ext>
            </a:extLst>
          </p:cNvPr>
          <p:cNvSpPr>
            <a:spLocks noGrp="1"/>
          </p:cNvSpPr>
          <p:nvPr>
            <p:ph type="body" sz="quarter" idx="13"/>
          </p:nvPr>
        </p:nvSpPr>
        <p:spPr>
          <a:xfrm>
            <a:off x="4363626" y="6613518"/>
            <a:ext cx="5157216" cy="198408"/>
          </a:xfrm>
        </p:spPr>
        <p:txBody>
          <a:bodyPr/>
          <a:lstStyle/>
          <a:p>
            <a:r>
              <a:rPr lang="en-US"/>
              <a:t>DDx porewater interpolation</a:t>
            </a:r>
          </a:p>
        </p:txBody>
      </p:sp>
      <p:sp>
        <p:nvSpPr>
          <p:cNvPr id="33" name="Text Placeholder 15">
            <a:extLst>
              <a:ext uri="{FF2B5EF4-FFF2-40B4-BE49-F238E27FC236}">
                <a16:creationId xmlns:a16="http://schemas.microsoft.com/office/drawing/2014/main" id="{9C1A02D9-54A0-64BF-AE82-8F2192C6F814}"/>
              </a:ext>
            </a:extLst>
          </p:cNvPr>
          <p:cNvSpPr>
            <a:spLocks noGrp="1"/>
          </p:cNvSpPr>
          <p:nvPr>
            <p:ph type="body" sz="quarter" idx="14"/>
          </p:nvPr>
        </p:nvSpPr>
        <p:spPr>
          <a:xfrm>
            <a:off x="637254" y="6613518"/>
            <a:ext cx="5157216" cy="198408"/>
          </a:xfrm>
        </p:spPr>
        <p:txBody>
          <a:bodyPr/>
          <a:lstStyle/>
          <a:p>
            <a:r>
              <a:rPr lang="en-US"/>
              <a:t>DDx sediment interpolation</a:t>
            </a:r>
          </a:p>
        </p:txBody>
      </p:sp>
      <p:pic>
        <p:nvPicPr>
          <p:cNvPr id="34" name="Picture Placeholder 4">
            <a:extLst>
              <a:ext uri="{FF2B5EF4-FFF2-40B4-BE49-F238E27FC236}">
                <a16:creationId xmlns:a16="http://schemas.microsoft.com/office/drawing/2014/main" id="{CBC3CCBB-FF0F-900D-87C8-51181D6490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4479" y="1882378"/>
            <a:ext cx="3348331" cy="4680899"/>
          </a:xfrm>
          <a:prstGeom prst="rect">
            <a:avLst/>
          </a:prstGeom>
        </p:spPr>
      </p:pic>
      <p:sp>
        <p:nvSpPr>
          <p:cNvPr id="35" name="Text Placeholder 14">
            <a:extLst>
              <a:ext uri="{FF2B5EF4-FFF2-40B4-BE49-F238E27FC236}">
                <a16:creationId xmlns:a16="http://schemas.microsoft.com/office/drawing/2014/main" id="{65FEFEDD-43A7-B0C6-D7F3-08054B99D3CB}"/>
              </a:ext>
            </a:extLst>
          </p:cNvPr>
          <p:cNvSpPr txBox="1">
            <a:spLocks/>
          </p:cNvSpPr>
          <p:nvPr/>
        </p:nvSpPr>
        <p:spPr>
          <a:xfrm>
            <a:off x="7874479" y="6613518"/>
            <a:ext cx="3664124" cy="163861"/>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Mussel tissue sampling locations</a:t>
            </a:r>
          </a:p>
        </p:txBody>
      </p:sp>
      <p:sp>
        <p:nvSpPr>
          <p:cNvPr id="36" name="Arrow: Right 35">
            <a:extLst>
              <a:ext uri="{FF2B5EF4-FFF2-40B4-BE49-F238E27FC236}">
                <a16:creationId xmlns:a16="http://schemas.microsoft.com/office/drawing/2014/main" id="{B581F7C1-FD6B-E717-6BBC-CECAAF8C8A06}"/>
              </a:ext>
            </a:extLst>
          </p:cNvPr>
          <p:cNvSpPr/>
          <p:nvPr/>
        </p:nvSpPr>
        <p:spPr>
          <a:xfrm flipH="1">
            <a:off x="2745891" y="3140306"/>
            <a:ext cx="726516" cy="640778"/>
          </a:xfrm>
          <a:prstGeom prst="rightArrow">
            <a:avLst>
              <a:gd name="adj1" fmla="val 50000"/>
              <a:gd name="adj2" fmla="val 3871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4F41D80B-22EC-8EC2-CE76-9ECC80414852}"/>
              </a:ext>
            </a:extLst>
          </p:cNvPr>
          <p:cNvSpPr/>
          <p:nvPr/>
        </p:nvSpPr>
        <p:spPr>
          <a:xfrm flipH="1">
            <a:off x="6736743" y="2743200"/>
            <a:ext cx="622820" cy="553456"/>
          </a:xfrm>
          <a:prstGeom prst="rightArrow">
            <a:avLst>
              <a:gd name="adj1" fmla="val 50000"/>
              <a:gd name="adj2" fmla="val 3871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B69027F-581E-0B58-56AE-D90CD17B939E}"/>
              </a:ext>
            </a:extLst>
          </p:cNvPr>
          <p:cNvSpPr/>
          <p:nvPr/>
        </p:nvSpPr>
        <p:spPr>
          <a:xfrm flipH="1">
            <a:off x="10124410" y="3140306"/>
            <a:ext cx="763226" cy="640778"/>
          </a:xfrm>
          <a:prstGeom prst="rightArrow">
            <a:avLst>
              <a:gd name="adj1" fmla="val 50000"/>
              <a:gd name="adj2" fmla="val 3871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4">
            <a:extLst>
              <a:ext uri="{FF2B5EF4-FFF2-40B4-BE49-F238E27FC236}">
                <a16:creationId xmlns:a16="http://schemas.microsoft.com/office/drawing/2014/main" id="{3AABC439-9718-8C95-C298-D2B5DA6E3F43}"/>
              </a:ext>
            </a:extLst>
          </p:cNvPr>
          <p:cNvSpPr txBox="1">
            <a:spLocks/>
          </p:cNvSpPr>
          <p:nvPr/>
        </p:nvSpPr>
        <p:spPr>
          <a:xfrm>
            <a:off x="4870874" y="1953397"/>
            <a:ext cx="4094355" cy="198408"/>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rgbClr val="FF0000"/>
                </a:solidFill>
              </a:rPr>
              <a:t>DDx in soil</a:t>
            </a:r>
          </a:p>
        </p:txBody>
      </p:sp>
      <p:sp>
        <p:nvSpPr>
          <p:cNvPr id="4" name="Arrow: Right 3">
            <a:extLst>
              <a:ext uri="{FF2B5EF4-FFF2-40B4-BE49-F238E27FC236}">
                <a16:creationId xmlns:a16="http://schemas.microsoft.com/office/drawing/2014/main" id="{43BB8013-DA7A-4381-8428-8B1E104250A6}"/>
              </a:ext>
            </a:extLst>
          </p:cNvPr>
          <p:cNvSpPr/>
          <p:nvPr/>
        </p:nvSpPr>
        <p:spPr>
          <a:xfrm rot="10800000" flipH="1">
            <a:off x="5853557" y="1914237"/>
            <a:ext cx="629797" cy="276728"/>
          </a:xfrm>
          <a:prstGeom prst="rightArrow">
            <a:avLst>
              <a:gd name="adj1" fmla="val 50000"/>
              <a:gd name="adj2" fmla="val 3871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6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p:txBody>
          <a:bodyPr/>
          <a:lstStyle/>
          <a:p>
            <a:r>
              <a:rPr lang="en-US"/>
              <a:t>Chemical Fingerprinting – DDx in Surface Sediment</a:t>
            </a:r>
          </a:p>
        </p:txBody>
      </p:sp>
      <p:sp>
        <p:nvSpPr>
          <p:cNvPr id="7" name="Content Placeholder 6">
            <a:extLst>
              <a:ext uri="{FF2B5EF4-FFF2-40B4-BE49-F238E27FC236}">
                <a16:creationId xmlns:a16="http://schemas.microsoft.com/office/drawing/2014/main" id="{30AA5C06-B400-562B-10C6-0BEDFD7D8921}"/>
              </a:ext>
            </a:extLst>
          </p:cNvPr>
          <p:cNvSpPr>
            <a:spLocks noGrp="1"/>
          </p:cNvSpPr>
          <p:nvPr>
            <p:ph idx="1"/>
          </p:nvPr>
        </p:nvSpPr>
        <p:spPr>
          <a:xfrm>
            <a:off x="609599" y="2478024"/>
            <a:ext cx="5262977" cy="3657600"/>
          </a:xfrm>
        </p:spPr>
        <p:txBody>
          <a:bodyPr/>
          <a:lstStyle/>
          <a:p>
            <a:r>
              <a:rPr lang="en-US" sz="2400"/>
              <a:t>DDT degrades in the aquatic environment to </a:t>
            </a:r>
            <a:r>
              <a:rPr lang="en-US" sz="2400" err="1"/>
              <a:t>DDD</a:t>
            </a:r>
            <a:r>
              <a:rPr lang="en-US" sz="2400"/>
              <a:t> and DDE</a:t>
            </a:r>
          </a:p>
          <a:p>
            <a:r>
              <a:rPr lang="en-US" sz="2400"/>
              <a:t>High percentage of DDT to total DDx indicative of “fresh” source</a:t>
            </a:r>
          </a:p>
          <a:p>
            <a:r>
              <a:rPr lang="en-US" sz="2400"/>
              <a:t>Low percentage of DDT to total DDx indicative of old and weathered DDT</a:t>
            </a:r>
          </a:p>
          <a:p>
            <a:endParaRPr lang="en-US"/>
          </a:p>
          <a:p>
            <a:endParaRPr lang="en-US"/>
          </a:p>
        </p:txBody>
      </p:sp>
      <p:pic>
        <p:nvPicPr>
          <p:cNvPr id="25" name="Picture Placeholder 2">
            <a:extLst>
              <a:ext uri="{FF2B5EF4-FFF2-40B4-BE49-F238E27FC236}">
                <a16:creationId xmlns:a16="http://schemas.microsoft.com/office/drawing/2014/main" id="{D81DE1D0-7302-1B87-56E4-0B43E0602A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71658" y="0"/>
            <a:ext cx="4120342" cy="6858000"/>
          </a:xfrm>
          <a:prstGeom prst="rect">
            <a:avLst/>
          </a:prstGeom>
        </p:spPr>
      </p:pic>
      <p:pic>
        <p:nvPicPr>
          <p:cNvPr id="3" name="Picture 2" descr="A white background with black text&#10;&#10;Description automatically generated">
            <a:extLst>
              <a:ext uri="{FF2B5EF4-FFF2-40B4-BE49-F238E27FC236}">
                <a16:creationId xmlns:a16="http://schemas.microsoft.com/office/drawing/2014/main" id="{CC4BD440-EB70-FC58-16AD-51694E7728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303" y="182880"/>
            <a:ext cx="1733138" cy="1072896"/>
          </a:xfrm>
          <a:prstGeom prst="rect">
            <a:avLst/>
          </a:prstGeom>
        </p:spPr>
      </p:pic>
    </p:spTree>
    <p:extLst>
      <p:ext uri="{BB962C8B-B14F-4D97-AF65-F5344CB8AC3E}">
        <p14:creationId xmlns:p14="http://schemas.microsoft.com/office/powerpoint/2010/main" val="3706182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a:xfrm>
            <a:off x="612648" y="1078992"/>
            <a:ext cx="10975848" cy="685800"/>
          </a:xfrm>
        </p:spPr>
        <p:txBody>
          <a:bodyPr/>
          <a:lstStyle/>
          <a:p>
            <a:r>
              <a:rPr lang="en-US" sz="3600"/>
              <a:t>Shoreline Characteristics </a:t>
            </a:r>
          </a:p>
        </p:txBody>
      </p:sp>
      <p:sp>
        <p:nvSpPr>
          <p:cNvPr id="27" name="Text Placeholder 26">
            <a:extLst>
              <a:ext uri="{FF2B5EF4-FFF2-40B4-BE49-F238E27FC236}">
                <a16:creationId xmlns:a16="http://schemas.microsoft.com/office/drawing/2014/main" id="{18253447-C890-FE35-FDAF-3AC6470BDC2B}"/>
              </a:ext>
            </a:extLst>
          </p:cNvPr>
          <p:cNvSpPr>
            <a:spLocks noGrp="1"/>
          </p:cNvSpPr>
          <p:nvPr>
            <p:ph type="body" sz="quarter" idx="13"/>
          </p:nvPr>
        </p:nvSpPr>
        <p:spPr>
          <a:xfrm>
            <a:off x="8032931" y="4915639"/>
            <a:ext cx="3555819" cy="245574"/>
          </a:xfrm>
        </p:spPr>
        <p:txBody>
          <a:bodyPr/>
          <a:lstStyle/>
          <a:p>
            <a:r>
              <a:rPr lang="en-US" sz="2000"/>
              <a:t>Shoreline seep</a:t>
            </a:r>
          </a:p>
        </p:txBody>
      </p:sp>
      <p:sp>
        <p:nvSpPr>
          <p:cNvPr id="28" name="Text Placeholder 27">
            <a:extLst>
              <a:ext uri="{FF2B5EF4-FFF2-40B4-BE49-F238E27FC236}">
                <a16:creationId xmlns:a16="http://schemas.microsoft.com/office/drawing/2014/main" id="{614D5A59-44B3-AEE6-33A7-3AD4A6AB8C73}"/>
              </a:ext>
            </a:extLst>
          </p:cNvPr>
          <p:cNvSpPr>
            <a:spLocks noGrp="1"/>
          </p:cNvSpPr>
          <p:nvPr>
            <p:ph type="body" sz="quarter" idx="14"/>
          </p:nvPr>
        </p:nvSpPr>
        <p:spPr>
          <a:xfrm>
            <a:off x="592909" y="4915639"/>
            <a:ext cx="6738619" cy="177570"/>
          </a:xfrm>
        </p:spPr>
        <p:txBody>
          <a:bodyPr/>
          <a:lstStyle/>
          <a:p>
            <a:r>
              <a:rPr lang="en-US" sz="2000"/>
              <a:t>Example of shoreline conditions that coincide with spatial patterns of contaminant concentrations</a:t>
            </a:r>
          </a:p>
        </p:txBody>
      </p:sp>
      <p:pic>
        <p:nvPicPr>
          <p:cNvPr id="2" name="Picture 1">
            <a:extLst>
              <a:ext uri="{FF2B5EF4-FFF2-40B4-BE49-F238E27FC236}">
                <a16:creationId xmlns:a16="http://schemas.microsoft.com/office/drawing/2014/main" id="{34C0C71B-6FAC-070F-AA41-3513173B5F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3024"/>
          <a:stretch/>
        </p:blipFill>
        <p:spPr>
          <a:xfrm>
            <a:off x="612775" y="2042752"/>
            <a:ext cx="3566160" cy="2718222"/>
          </a:xfrm>
          <a:prstGeom prst="rect">
            <a:avLst/>
          </a:prstGeom>
        </p:spPr>
      </p:pic>
      <p:pic>
        <p:nvPicPr>
          <p:cNvPr id="17" name="Picture 16">
            <a:extLst>
              <a:ext uri="{FF2B5EF4-FFF2-40B4-BE49-F238E27FC236}">
                <a16:creationId xmlns:a16="http://schemas.microsoft.com/office/drawing/2014/main" id="{626A26BC-BF77-D418-FCA0-389AC8A4F5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70"/>
          <a:stretch/>
        </p:blipFill>
        <p:spPr>
          <a:xfrm>
            <a:off x="4322127" y="2042752"/>
            <a:ext cx="3566160" cy="2718222"/>
          </a:xfrm>
          <a:prstGeom prst="rect">
            <a:avLst/>
          </a:prstGeom>
        </p:spPr>
      </p:pic>
      <p:pic>
        <p:nvPicPr>
          <p:cNvPr id="18" name="Picture 17">
            <a:extLst>
              <a:ext uri="{FF2B5EF4-FFF2-40B4-BE49-F238E27FC236}">
                <a16:creationId xmlns:a16="http://schemas.microsoft.com/office/drawing/2014/main" id="{38A3BF5D-8CD3-590D-55E8-BDAB50761AB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849" t="50447" r="3809" b="2044"/>
          <a:stretch/>
        </p:blipFill>
        <p:spPr>
          <a:xfrm>
            <a:off x="8031480" y="2042751"/>
            <a:ext cx="3566160" cy="2718221"/>
          </a:xfrm>
          <a:prstGeom prst="rect">
            <a:avLst/>
          </a:prstGeom>
        </p:spPr>
      </p:pic>
    </p:spTree>
    <p:extLst>
      <p:ext uri="{BB962C8B-B14F-4D97-AF65-F5344CB8AC3E}">
        <p14:creationId xmlns:p14="http://schemas.microsoft.com/office/powerpoint/2010/main" val="1001095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diagram of a water supply system&#10;&#10;Description automatically generated">
            <a:extLst>
              <a:ext uri="{FF2B5EF4-FFF2-40B4-BE49-F238E27FC236}">
                <a16:creationId xmlns:a16="http://schemas.microsoft.com/office/drawing/2014/main" id="{F96344CA-12D1-15F3-C57B-21F54EC774B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75" t="8396" b="9299"/>
          <a:stretch/>
        </p:blipFill>
        <p:spPr>
          <a:xfrm>
            <a:off x="513729" y="1507434"/>
            <a:ext cx="9967277" cy="4961099"/>
          </a:xfrm>
        </p:spPr>
      </p:pic>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a:xfrm>
            <a:off x="612648" y="1078992"/>
            <a:ext cx="10975848" cy="685800"/>
          </a:xfrm>
        </p:spPr>
        <p:txBody>
          <a:bodyPr/>
          <a:lstStyle/>
          <a:p>
            <a:r>
              <a:rPr lang="en-US" sz="3600"/>
              <a:t>Updated Conceptual Site Model</a:t>
            </a:r>
          </a:p>
        </p:txBody>
      </p:sp>
      <p:sp>
        <p:nvSpPr>
          <p:cNvPr id="4" name="Up Arrow 18">
            <a:extLst>
              <a:ext uri="{FF2B5EF4-FFF2-40B4-BE49-F238E27FC236}">
                <a16:creationId xmlns:a16="http://schemas.microsoft.com/office/drawing/2014/main" id="{F6CDB2C7-18FA-58BA-F7D1-32010E176807}"/>
              </a:ext>
            </a:extLst>
          </p:cNvPr>
          <p:cNvSpPr/>
          <p:nvPr/>
        </p:nvSpPr>
        <p:spPr>
          <a:xfrm rot="16200000">
            <a:off x="9529988" y="2545789"/>
            <a:ext cx="132907" cy="603855"/>
          </a:xfrm>
          <a:prstGeom prst="upArrow">
            <a:avLst/>
          </a:prstGeom>
          <a:solidFill>
            <a:schemeClr val="tx2"/>
          </a:solidFill>
          <a:ln w="25400" cap="flat" cmpd="sng" algn="ctr">
            <a:noFill/>
            <a:prstDash val="solid"/>
          </a:ln>
          <a:effectLst/>
        </p:spPr>
        <p:txBody>
          <a:bodyPr rtlCol="0" anchor="ctr"/>
          <a:lstStyle/>
          <a:p>
            <a:pPr algn="ctr" defTabSz="914400"/>
            <a:endParaRPr lang="en-US" sz="1350" kern="0">
              <a:solidFill>
                <a:prstClr val="white"/>
              </a:solidFill>
              <a:latin typeface="Segoe UI"/>
              <a:cs typeface="Arial"/>
            </a:endParaRPr>
          </a:p>
        </p:txBody>
      </p:sp>
      <p:sp>
        <p:nvSpPr>
          <p:cNvPr id="6" name="TextBox 5">
            <a:extLst>
              <a:ext uri="{FF2B5EF4-FFF2-40B4-BE49-F238E27FC236}">
                <a16:creationId xmlns:a16="http://schemas.microsoft.com/office/drawing/2014/main" id="{61306425-4BDF-ADB2-FAD0-2AC3020EE6A7}"/>
              </a:ext>
            </a:extLst>
          </p:cNvPr>
          <p:cNvSpPr txBox="1"/>
          <p:nvPr/>
        </p:nvSpPr>
        <p:spPr>
          <a:xfrm>
            <a:off x="9294514" y="2570717"/>
            <a:ext cx="656078" cy="276999"/>
          </a:xfrm>
          <a:prstGeom prst="rect">
            <a:avLst/>
          </a:prstGeom>
          <a:noFill/>
        </p:spPr>
        <p:txBody>
          <a:bodyPr wrap="none" rtlCol="0">
            <a:spAutoFit/>
          </a:bodyPr>
          <a:lstStyle/>
          <a:p>
            <a:pPr algn="r"/>
            <a:r>
              <a:rPr lang="en-US" sz="1200" b="1">
                <a:solidFill>
                  <a:srgbClr val="000000"/>
                </a:solidFill>
              </a:rPr>
              <a:t>Erosion</a:t>
            </a:r>
          </a:p>
        </p:txBody>
      </p:sp>
      <p:sp>
        <p:nvSpPr>
          <p:cNvPr id="7" name="TextBox 6">
            <a:extLst>
              <a:ext uri="{FF2B5EF4-FFF2-40B4-BE49-F238E27FC236}">
                <a16:creationId xmlns:a16="http://schemas.microsoft.com/office/drawing/2014/main" id="{60399600-901D-DB86-9B26-4F8773CEE71C}"/>
              </a:ext>
            </a:extLst>
          </p:cNvPr>
          <p:cNvSpPr txBox="1"/>
          <p:nvPr/>
        </p:nvSpPr>
        <p:spPr>
          <a:xfrm>
            <a:off x="8498305" y="3143192"/>
            <a:ext cx="745718" cy="276999"/>
          </a:xfrm>
          <a:prstGeom prst="rect">
            <a:avLst/>
          </a:prstGeom>
          <a:noFill/>
        </p:spPr>
        <p:txBody>
          <a:bodyPr wrap="none" rtlCol="0">
            <a:spAutoFit/>
          </a:bodyPr>
          <a:lstStyle/>
          <a:p>
            <a:pPr algn="r"/>
            <a:r>
              <a:rPr lang="en-US" sz="1200" b="1">
                <a:solidFill>
                  <a:srgbClr val="000000"/>
                </a:solidFill>
              </a:rPr>
              <a:t>Seepage</a:t>
            </a:r>
          </a:p>
        </p:txBody>
      </p:sp>
      <p:cxnSp>
        <p:nvCxnSpPr>
          <p:cNvPr id="11" name="Connector: Curved 10">
            <a:extLst>
              <a:ext uri="{FF2B5EF4-FFF2-40B4-BE49-F238E27FC236}">
                <a16:creationId xmlns:a16="http://schemas.microsoft.com/office/drawing/2014/main" id="{315A8A7F-6C36-E23C-A6E1-6A4D027FE08D}"/>
              </a:ext>
            </a:extLst>
          </p:cNvPr>
          <p:cNvCxnSpPr>
            <a:cxnSpLocks/>
          </p:cNvCxnSpPr>
          <p:nvPr/>
        </p:nvCxnSpPr>
        <p:spPr>
          <a:xfrm rot="10800000" flipV="1">
            <a:off x="8226162" y="2986781"/>
            <a:ext cx="779952" cy="156409"/>
          </a:xfrm>
          <a:prstGeom prst="curved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 name="Connector: Curved 12">
            <a:extLst>
              <a:ext uri="{FF2B5EF4-FFF2-40B4-BE49-F238E27FC236}">
                <a16:creationId xmlns:a16="http://schemas.microsoft.com/office/drawing/2014/main" id="{755C512C-6E05-7190-076B-354D68F1AC39}"/>
              </a:ext>
            </a:extLst>
          </p:cNvPr>
          <p:cNvCxnSpPr>
            <a:cxnSpLocks/>
          </p:cNvCxnSpPr>
          <p:nvPr/>
        </p:nvCxnSpPr>
        <p:spPr>
          <a:xfrm rot="10800000" flipV="1">
            <a:off x="8160848" y="3052476"/>
            <a:ext cx="845266" cy="302021"/>
          </a:xfrm>
          <a:prstGeom prst="curvedConnector3">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19769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3C82B1-3032-A69B-9B09-7A9A5CD61D16}"/>
              </a:ext>
            </a:extLst>
          </p:cNvPr>
          <p:cNvSpPr>
            <a:spLocks noGrp="1"/>
          </p:cNvSpPr>
          <p:nvPr>
            <p:ph type="body" sz="quarter" idx="12"/>
          </p:nvPr>
        </p:nvSpPr>
        <p:spPr>
          <a:xfrm>
            <a:off x="594359" y="1143000"/>
            <a:ext cx="10476411" cy="4572000"/>
          </a:xfrm>
        </p:spPr>
        <p:txBody>
          <a:bodyPr/>
          <a:lstStyle/>
          <a:p>
            <a:r>
              <a:rPr lang="en-US"/>
              <a:t>Continuing embankment/upland sources have been identified</a:t>
            </a:r>
          </a:p>
          <a:p>
            <a:r>
              <a:rPr lang="en-US"/>
              <a:t>Further source evaluations and supplemental RA planning are necessary to address ongoing sources</a:t>
            </a:r>
          </a:p>
        </p:txBody>
      </p:sp>
    </p:spTree>
    <p:extLst>
      <p:ext uri="{BB962C8B-B14F-4D97-AF65-F5344CB8AC3E}">
        <p14:creationId xmlns:p14="http://schemas.microsoft.com/office/powerpoint/2010/main" val="88341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105250-866B-A16B-44EB-DBC8C34B6AFA}"/>
              </a:ext>
            </a:extLst>
          </p:cNvPr>
          <p:cNvSpPr>
            <a:spLocks noGrp="1"/>
          </p:cNvSpPr>
          <p:nvPr>
            <p:ph type="body" sz="quarter" idx="10"/>
          </p:nvPr>
        </p:nvSpPr>
        <p:spPr>
          <a:xfrm>
            <a:off x="594360" y="1395662"/>
            <a:ext cx="5262976" cy="4246855"/>
          </a:xfrm>
        </p:spPr>
        <p:txBody>
          <a:bodyPr/>
          <a:lstStyle/>
          <a:p>
            <a:r>
              <a:rPr lang="en-US" sz="1200"/>
              <a:t>Anchor QEA, 2017. </a:t>
            </a:r>
            <a:r>
              <a:rPr lang="en-US" sz="1200" i="1"/>
              <a:t>Data Summary Report, Former United </a:t>
            </a:r>
            <a:r>
              <a:rPr lang="en-US" sz="1200" i="1" err="1"/>
              <a:t>Heckathorn</a:t>
            </a:r>
            <a:r>
              <a:rPr lang="en-US" sz="1200" i="1"/>
              <a:t> Site, Richmond, California. </a:t>
            </a:r>
            <a:r>
              <a:rPr lang="en-US" sz="1200"/>
              <a:t>Prepared for Latham &amp; Watkins LLP and Montrose Chemical Corporation. January 2017.</a:t>
            </a:r>
          </a:p>
          <a:p>
            <a:r>
              <a:rPr lang="en-US" sz="1200"/>
              <a:t>Anchor QEA, 2024. </a:t>
            </a:r>
            <a:r>
              <a:rPr lang="en-US" sz="1200" i="1"/>
              <a:t>Data Summary Report Sediment Sampling. </a:t>
            </a:r>
            <a:r>
              <a:rPr lang="en-US" sz="1200"/>
              <a:t>Prepared for Montrose Chemical Corporation of California, Inc. February 2024.</a:t>
            </a:r>
          </a:p>
          <a:p>
            <a:r>
              <a:rPr lang="en-US" sz="1200"/>
              <a:t>Anchor QEA, 2024. </a:t>
            </a:r>
            <a:r>
              <a:rPr lang="en-US" sz="1200" i="1"/>
              <a:t>2023 In-Water Reconnaissance of Potential Shoreline Contamination Sources and Conveyances. </a:t>
            </a:r>
            <a:r>
              <a:rPr lang="en-US" sz="1200"/>
              <a:t>Prepared for Montrose Chemical Corporation of California, Inc. March 2024.</a:t>
            </a:r>
          </a:p>
          <a:p>
            <a:r>
              <a:rPr lang="en-US" sz="1200"/>
              <a:t>CH2M Hill, 2014. </a:t>
            </a:r>
            <a:r>
              <a:rPr lang="en-US" sz="1200" i="1"/>
              <a:t>Source Identification Study Report, United </a:t>
            </a:r>
            <a:r>
              <a:rPr lang="en-US" sz="1200" i="1" err="1"/>
              <a:t>Heckathorn</a:t>
            </a:r>
            <a:r>
              <a:rPr lang="en-US" sz="1200" i="1"/>
              <a:t> Superfund Site. </a:t>
            </a:r>
            <a:r>
              <a:rPr lang="en-US" sz="1200"/>
              <a:t>Prepared for U.S. Environmental Protection Agency Region 9. March 2014.</a:t>
            </a:r>
          </a:p>
          <a:p>
            <a:r>
              <a:rPr lang="en-US" sz="1200" err="1"/>
              <a:t>Gschwend</a:t>
            </a:r>
            <a:r>
              <a:rPr lang="en-US" sz="1200"/>
              <a:t>, P., and R. Burgess, 2012. </a:t>
            </a:r>
            <a:r>
              <a:rPr lang="en-US" sz="1200" i="1"/>
              <a:t>Application of Passive Samplers to Assess Dissolved DDTs in the Lauritzen Channel at the United </a:t>
            </a:r>
            <a:r>
              <a:rPr lang="en-US" sz="1200" i="1" err="1"/>
              <a:t>Heckathorn</a:t>
            </a:r>
            <a:r>
              <a:rPr lang="en-US" sz="1200" i="1"/>
              <a:t> Site in Richmond Harbor, San Francisco Bay. </a:t>
            </a:r>
            <a:r>
              <a:rPr lang="en-US" sz="1200"/>
              <a:t>Cambridge, Massachusetts: Massachusetts Institute of Technology.</a:t>
            </a:r>
          </a:p>
          <a:p>
            <a:r>
              <a:rPr lang="en-US" sz="1200" err="1"/>
              <a:t>Gschwend</a:t>
            </a:r>
            <a:r>
              <a:rPr lang="en-US" sz="1200"/>
              <a:t>, P.M., 2014. </a:t>
            </a:r>
            <a:r>
              <a:rPr lang="en-US" sz="1200" i="1"/>
              <a:t>Application of Polyethylene (PE) Passive Samplers to Assess DDTs in the Lauritzen Channel at the United </a:t>
            </a:r>
            <a:r>
              <a:rPr lang="en-US" sz="1200" i="1" err="1"/>
              <a:t>Heckathorn</a:t>
            </a:r>
            <a:r>
              <a:rPr lang="en-US" sz="1200" i="1"/>
              <a:t> Site in Richmond Harbor, </a:t>
            </a:r>
            <a:r>
              <a:rPr lang="en-US" sz="1200"/>
              <a:t>San Francisco Bay, Cambridge, Massachusetts: Massachusetts Institute of Technology. February 2014.</a:t>
            </a:r>
          </a:p>
          <a:p>
            <a:endParaRPr lang="en-US" sz="1200"/>
          </a:p>
          <a:p>
            <a:endParaRPr lang="en-US" sz="1200"/>
          </a:p>
        </p:txBody>
      </p:sp>
      <p:sp>
        <p:nvSpPr>
          <p:cNvPr id="5" name="Text Placeholder 4">
            <a:extLst>
              <a:ext uri="{FF2B5EF4-FFF2-40B4-BE49-F238E27FC236}">
                <a16:creationId xmlns:a16="http://schemas.microsoft.com/office/drawing/2014/main" id="{A7CD26A6-528A-0C60-EE51-14301F2984D2}"/>
              </a:ext>
            </a:extLst>
          </p:cNvPr>
          <p:cNvSpPr>
            <a:spLocks noGrp="1"/>
          </p:cNvSpPr>
          <p:nvPr>
            <p:ph type="body" sz="quarter" idx="11"/>
          </p:nvPr>
        </p:nvSpPr>
        <p:spPr>
          <a:xfrm>
            <a:off x="6334666" y="1395662"/>
            <a:ext cx="5244688" cy="4246855"/>
          </a:xfrm>
        </p:spPr>
        <p:txBody>
          <a:bodyPr/>
          <a:lstStyle/>
          <a:p>
            <a:pPr lvl="0"/>
            <a:r>
              <a:rPr lang="en-US" sz="1200"/>
              <a:t>Kohn, N.P., and T.J. Gilmore, 2001. </a:t>
            </a:r>
            <a:r>
              <a:rPr lang="en-US" sz="1200" i="1"/>
              <a:t>Field Investigation to Determine the Extent of Sediment Recontamination at the United </a:t>
            </a:r>
            <a:r>
              <a:rPr lang="en-US" sz="1200" i="1" err="1"/>
              <a:t>Heckathorn</a:t>
            </a:r>
            <a:r>
              <a:rPr lang="en-US" sz="1200" i="1"/>
              <a:t> Site, Richmond, California. </a:t>
            </a:r>
            <a:r>
              <a:rPr lang="en-US" sz="1200"/>
              <a:t>Prepared for the U.S. Environmental Protection Agency. PNNL-13730. November 2001.</a:t>
            </a:r>
          </a:p>
          <a:p>
            <a:r>
              <a:rPr lang="en-US" sz="1200"/>
              <a:t>Kohn, N.P. and N.R. Evans, 2002. </a:t>
            </a:r>
            <a:r>
              <a:rPr lang="en-US" sz="1200" i="1"/>
              <a:t>Phase I Source Investigation, </a:t>
            </a:r>
            <a:r>
              <a:rPr lang="en-US" sz="1200" i="1" err="1"/>
              <a:t>Heckathorn</a:t>
            </a:r>
            <a:r>
              <a:rPr lang="en-US" sz="1200" i="1"/>
              <a:t> Superfund Site, Richmond, California. </a:t>
            </a:r>
            <a:r>
              <a:rPr lang="en-US" sz="1200"/>
              <a:t>Prepared by Battelle for the U.S. Environmental Protection Agency. PNNL‐14088. December.</a:t>
            </a:r>
          </a:p>
          <a:p>
            <a:r>
              <a:rPr lang="en-US" sz="1200"/>
              <a:t>Metcalf, R., 1995. “Insect Control Technology.” Kirk-</a:t>
            </a:r>
            <a:r>
              <a:rPr lang="en-US" sz="1200" err="1"/>
              <a:t>Othmer</a:t>
            </a:r>
            <a:r>
              <a:rPr lang="en-US" sz="1200"/>
              <a:t> Encyclopedia of Chemical Technology. Editors, J. </a:t>
            </a:r>
            <a:r>
              <a:rPr lang="en-US" sz="1200" err="1"/>
              <a:t>Kroschwitz</a:t>
            </a:r>
            <a:r>
              <a:rPr lang="en-US" sz="1200"/>
              <a:t> and M. Howe-Grant. New York: Wiley.</a:t>
            </a:r>
          </a:p>
          <a:p>
            <a:r>
              <a:rPr lang="en-US" sz="1200"/>
              <a:t>USEPA, 1994. </a:t>
            </a:r>
            <a:r>
              <a:rPr lang="en-US" sz="1200" i="1"/>
              <a:t>EPA Superfund Record of Decision: United </a:t>
            </a:r>
            <a:r>
              <a:rPr lang="en-US" sz="1200" i="1" err="1"/>
              <a:t>Heckathorn</a:t>
            </a:r>
            <a:r>
              <a:rPr lang="en-US" sz="1200" i="1"/>
              <a:t> Site, Richmond, CA, 10/26/1994</a:t>
            </a:r>
            <a:r>
              <a:rPr lang="en-US" sz="1200"/>
              <a:t>. EPA/ROD/R09-95/121. October 1994.</a:t>
            </a:r>
          </a:p>
          <a:p>
            <a:endParaRPr lang="en-US" sz="1200"/>
          </a:p>
        </p:txBody>
      </p:sp>
    </p:spTree>
    <p:extLst>
      <p:ext uri="{BB962C8B-B14F-4D97-AF65-F5344CB8AC3E}">
        <p14:creationId xmlns:p14="http://schemas.microsoft.com/office/powerpoint/2010/main" val="4268479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2" descr="A person smiling at the camera&#10;&#10;Description automatically generated">
            <a:extLst>
              <a:ext uri="{FF2B5EF4-FFF2-40B4-BE49-F238E27FC236}">
                <a16:creationId xmlns:a16="http://schemas.microsoft.com/office/drawing/2014/main" id="{22B34EDD-11B0-041A-FAAB-63884FF6C182}"/>
              </a:ext>
            </a:extLst>
          </p:cNvPr>
          <p:cNvPicPr>
            <a:picLocks noChangeAspect="1"/>
          </p:cNvPicPr>
          <p:nvPr/>
        </p:nvPicPr>
        <p:blipFill>
          <a:blip r:embed="rId3" cstate="print">
            <a:extLst>
              <a:ext uri="{28A0092B-C50C-407E-A947-70E740481C1C}">
                <a14:useLocalDpi xmlns:a14="http://schemas.microsoft.com/office/drawing/2010/main" val="0"/>
              </a:ext>
            </a:extLst>
          </a:blip>
          <a:srcRect l="3875" r="21125"/>
          <a:stretch/>
        </p:blipFill>
        <p:spPr>
          <a:xfrm rot="5400000">
            <a:off x="594360" y="1589088"/>
            <a:ext cx="3657600" cy="3657600"/>
          </a:xfrm>
          <a:prstGeom prst="rect">
            <a:avLst/>
          </a:prstGeom>
        </p:spPr>
      </p:pic>
      <p:sp>
        <p:nvSpPr>
          <p:cNvPr id="14" name="Text Placeholder 13">
            <a:extLst>
              <a:ext uri="{FF2B5EF4-FFF2-40B4-BE49-F238E27FC236}">
                <a16:creationId xmlns:a16="http://schemas.microsoft.com/office/drawing/2014/main" id="{A86B47C0-C107-C7D9-6D8A-23602AF1CD49}"/>
              </a:ext>
            </a:extLst>
          </p:cNvPr>
          <p:cNvSpPr>
            <a:spLocks noGrp="1"/>
          </p:cNvSpPr>
          <p:nvPr>
            <p:ph type="body" sz="quarter" idx="12"/>
          </p:nvPr>
        </p:nvSpPr>
        <p:spPr/>
        <p:txBody>
          <a:bodyPr/>
          <a:lstStyle/>
          <a:p>
            <a:r>
              <a:rPr lang="en-US"/>
              <a:t>Erik </a:t>
            </a:r>
            <a:br>
              <a:rPr lang="en-US"/>
            </a:br>
            <a:r>
              <a:rPr lang="en-US"/>
              <a:t>Naylor</a:t>
            </a:r>
          </a:p>
        </p:txBody>
      </p:sp>
      <p:sp>
        <p:nvSpPr>
          <p:cNvPr id="15" name="Text Placeholder 14">
            <a:extLst>
              <a:ext uri="{FF2B5EF4-FFF2-40B4-BE49-F238E27FC236}">
                <a16:creationId xmlns:a16="http://schemas.microsoft.com/office/drawing/2014/main" id="{58B9B349-7DF9-A352-BEA3-399BD0B1A4E7}"/>
              </a:ext>
            </a:extLst>
          </p:cNvPr>
          <p:cNvSpPr>
            <a:spLocks noGrp="1"/>
          </p:cNvSpPr>
          <p:nvPr>
            <p:ph type="body" sz="quarter" idx="13"/>
          </p:nvPr>
        </p:nvSpPr>
        <p:spPr/>
        <p:txBody>
          <a:bodyPr/>
          <a:lstStyle/>
          <a:p>
            <a:r>
              <a:rPr lang="en-US"/>
              <a:t>Managing Scientist</a:t>
            </a:r>
          </a:p>
        </p:txBody>
      </p:sp>
      <p:sp>
        <p:nvSpPr>
          <p:cNvPr id="16" name="Text Placeholder 15">
            <a:extLst>
              <a:ext uri="{FF2B5EF4-FFF2-40B4-BE49-F238E27FC236}">
                <a16:creationId xmlns:a16="http://schemas.microsoft.com/office/drawing/2014/main" id="{E684B2C0-B84F-2BDE-2B67-50A9687956FF}"/>
              </a:ext>
            </a:extLst>
          </p:cNvPr>
          <p:cNvSpPr>
            <a:spLocks noGrp="1"/>
          </p:cNvSpPr>
          <p:nvPr>
            <p:ph type="body" sz="quarter" idx="14"/>
          </p:nvPr>
        </p:nvSpPr>
        <p:spPr/>
        <p:txBody>
          <a:bodyPr/>
          <a:lstStyle/>
          <a:p>
            <a:r>
              <a:rPr lang="en-US"/>
              <a:t>enaylor@anchorqea.com</a:t>
            </a:r>
          </a:p>
        </p:txBody>
      </p:sp>
      <p:sp>
        <p:nvSpPr>
          <p:cNvPr id="9" name="Content Placeholder 8">
            <a:extLst>
              <a:ext uri="{FF2B5EF4-FFF2-40B4-BE49-F238E27FC236}">
                <a16:creationId xmlns:a16="http://schemas.microsoft.com/office/drawing/2014/main" id="{9D5598F6-E67D-6CFF-8376-2F6823427A94}"/>
              </a:ext>
            </a:extLst>
          </p:cNvPr>
          <p:cNvSpPr>
            <a:spLocks noGrp="1"/>
          </p:cNvSpPr>
          <p:nvPr>
            <p:ph sz="quarter" idx="10"/>
          </p:nvPr>
        </p:nvSpPr>
        <p:spPr/>
        <p:txBody>
          <a:bodyPr/>
          <a:lstStyle/>
          <a:p>
            <a:endParaRPr lang="en-US"/>
          </a:p>
        </p:txBody>
      </p:sp>
      <p:pic>
        <p:nvPicPr>
          <p:cNvPr id="10" name="Picture 2">
            <a:extLst>
              <a:ext uri="{FF2B5EF4-FFF2-40B4-BE49-F238E27FC236}">
                <a16:creationId xmlns:a16="http://schemas.microsoft.com/office/drawing/2014/main" id="{CE716BCD-70BD-51A7-D15F-6F0F2A639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 r="18"/>
          <a:stretch/>
        </p:blipFill>
        <p:spPr bwMode="auto">
          <a:xfrm>
            <a:off x="4390090" y="1593612"/>
            <a:ext cx="3653119" cy="364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60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map of a city&#10;&#10;Description automatically generated">
            <a:extLst>
              <a:ext uri="{FF2B5EF4-FFF2-40B4-BE49-F238E27FC236}">
                <a16:creationId xmlns:a16="http://schemas.microsoft.com/office/drawing/2014/main" id="{AD538D59-399F-A823-1771-EAC809816B1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556" b="7556"/>
          <a:stretch>
            <a:fillRect/>
          </a:stretch>
        </p:blipFill>
        <p:spPr>
          <a:solidFill>
            <a:srgbClr val="1F1D1E"/>
          </a:solidFill>
        </p:spPr>
      </p:pic>
      <p:sp>
        <p:nvSpPr>
          <p:cNvPr id="2" name="TextBox 1">
            <a:extLst>
              <a:ext uri="{FF2B5EF4-FFF2-40B4-BE49-F238E27FC236}">
                <a16:creationId xmlns:a16="http://schemas.microsoft.com/office/drawing/2014/main" id="{A32998FA-EC2A-5770-D368-48CF787AD698}"/>
              </a:ext>
            </a:extLst>
          </p:cNvPr>
          <p:cNvSpPr txBox="1"/>
          <p:nvPr/>
        </p:nvSpPr>
        <p:spPr>
          <a:xfrm>
            <a:off x="10307763" y="6536411"/>
            <a:ext cx="1501629" cy="338554"/>
          </a:xfrm>
          <a:prstGeom prst="rect">
            <a:avLst/>
          </a:prstGeom>
          <a:noFill/>
        </p:spPr>
        <p:txBody>
          <a:bodyPr wrap="square" rtlCol="0">
            <a:spAutoFit/>
          </a:bodyPr>
          <a:lstStyle/>
          <a:p>
            <a:r>
              <a:rPr lang="en-US" sz="1600">
                <a:solidFill>
                  <a:srgbClr val="5A5A5A"/>
                </a:solidFill>
                <a:latin typeface="Segoe UI" panose="020B0502040204020203" pitchFamily="34" charset="0"/>
                <a:cs typeface="Segoe UI" panose="020B0502040204020203" pitchFamily="34" charset="0"/>
              </a:rPr>
              <a:t>Francisco</a:t>
            </a:r>
          </a:p>
        </p:txBody>
      </p:sp>
    </p:spTree>
    <p:extLst>
      <p:ext uri="{BB962C8B-B14F-4D97-AF65-F5344CB8AC3E}">
        <p14:creationId xmlns:p14="http://schemas.microsoft.com/office/powerpoint/2010/main" val="3334637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aerial view of a port&#10;&#10;Description automatically generated">
            <a:extLst>
              <a:ext uri="{FF2B5EF4-FFF2-40B4-BE49-F238E27FC236}">
                <a16:creationId xmlns:a16="http://schemas.microsoft.com/office/drawing/2014/main" id="{1B439C57-8A54-B9FF-752F-0D92A47385D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1" t="-6" r="61"/>
          <a:stretch/>
        </p:blipFill>
        <p:spPr>
          <a:xfrm>
            <a:off x="6571785" y="0"/>
            <a:ext cx="5486238" cy="6858000"/>
          </a:xfrm>
        </p:spPr>
      </p:pic>
      <p:sp>
        <p:nvSpPr>
          <p:cNvPr id="10" name="Title 9">
            <a:extLst>
              <a:ext uri="{FF2B5EF4-FFF2-40B4-BE49-F238E27FC236}">
                <a16:creationId xmlns:a16="http://schemas.microsoft.com/office/drawing/2014/main" id="{557A7999-0301-7C35-BD8E-6F4F03145F7A}"/>
              </a:ext>
            </a:extLst>
          </p:cNvPr>
          <p:cNvSpPr>
            <a:spLocks noGrp="1"/>
          </p:cNvSpPr>
          <p:nvPr>
            <p:ph type="title"/>
          </p:nvPr>
        </p:nvSpPr>
        <p:spPr/>
        <p:txBody>
          <a:bodyPr/>
          <a:lstStyle/>
          <a:p>
            <a:r>
              <a:rPr lang="en-US" sz="3600">
                <a:cs typeface="Segoe UI Light"/>
              </a:rPr>
              <a:t>Cleanup Actions</a:t>
            </a:r>
          </a:p>
        </p:txBody>
      </p:sp>
      <p:sp>
        <p:nvSpPr>
          <p:cNvPr id="11" name="Content Placeholder 10">
            <a:extLst>
              <a:ext uri="{FF2B5EF4-FFF2-40B4-BE49-F238E27FC236}">
                <a16:creationId xmlns:a16="http://schemas.microsoft.com/office/drawing/2014/main" id="{1F001580-9A44-1F87-0021-CEDDBC7A1649}"/>
              </a:ext>
            </a:extLst>
          </p:cNvPr>
          <p:cNvSpPr>
            <a:spLocks noGrp="1"/>
          </p:cNvSpPr>
          <p:nvPr>
            <p:ph idx="1"/>
          </p:nvPr>
        </p:nvSpPr>
        <p:spPr>
          <a:xfrm>
            <a:off x="609600" y="1764792"/>
            <a:ext cx="5897336" cy="4693158"/>
          </a:xfrm>
        </p:spPr>
        <p:txBody>
          <a:bodyPr/>
          <a:lstStyle/>
          <a:p>
            <a:r>
              <a:rPr lang="en-US" sz="2400"/>
              <a:t>Investigation/early action (1989–1993)</a:t>
            </a:r>
          </a:p>
          <a:p>
            <a:pPr lvl="1"/>
            <a:r>
              <a:rPr lang="en-US" sz="2000"/>
              <a:t>Initial monitoring</a:t>
            </a:r>
          </a:p>
          <a:p>
            <a:pPr lvl="1"/>
            <a:r>
              <a:rPr lang="en-US" sz="2000"/>
              <a:t>3,500 cy hotspot nearshore soils and intertidal sediments removed</a:t>
            </a:r>
          </a:p>
          <a:p>
            <a:r>
              <a:rPr lang="en-US" sz="2400"/>
              <a:t>Record of Decision (ROD; 1994)</a:t>
            </a:r>
            <a:endParaRPr lang="en-US" sz="2000"/>
          </a:p>
          <a:p>
            <a:r>
              <a:rPr lang="en-US" sz="2400"/>
              <a:t>Remedial actions (RA; 1996–1999)</a:t>
            </a:r>
          </a:p>
          <a:p>
            <a:pPr lvl="1"/>
            <a:r>
              <a:rPr lang="en-US" sz="2000"/>
              <a:t>108,000 cy young bay mud dredging</a:t>
            </a:r>
          </a:p>
          <a:p>
            <a:pPr lvl="1"/>
            <a:r>
              <a:rPr lang="en-US" sz="2000"/>
              <a:t>Upland and sediment capping</a:t>
            </a:r>
          </a:p>
          <a:p>
            <a:r>
              <a:rPr lang="en-US" sz="2400"/>
              <a:t>Long-term monitoring (1998–2023)</a:t>
            </a:r>
          </a:p>
        </p:txBody>
      </p:sp>
    </p:spTree>
    <p:extLst>
      <p:ext uri="{BB962C8B-B14F-4D97-AF65-F5344CB8AC3E}">
        <p14:creationId xmlns:p14="http://schemas.microsoft.com/office/powerpoint/2010/main" val="1494654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2139FB-9C88-CCED-CABD-E7A371CB612C}"/>
              </a:ext>
            </a:extLst>
          </p:cNvPr>
          <p:cNvSpPr>
            <a:spLocks noGrp="1"/>
          </p:cNvSpPr>
          <p:nvPr>
            <p:ph type="body" sz="quarter" idx="12"/>
          </p:nvPr>
        </p:nvSpPr>
        <p:spPr/>
        <p:txBody>
          <a:bodyPr/>
          <a:lstStyle/>
          <a:p>
            <a:r>
              <a:rPr lang="en-US"/>
              <a:t>How can we use 35 years of pre- and post-RA monitoring data to refine the original conceptual site model used to develop the ROD, particularly with respect to source control?</a:t>
            </a:r>
          </a:p>
        </p:txBody>
      </p:sp>
    </p:spTree>
    <p:extLst>
      <p:ext uri="{BB962C8B-B14F-4D97-AF65-F5344CB8AC3E}">
        <p14:creationId xmlns:p14="http://schemas.microsoft.com/office/powerpoint/2010/main" val="63095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D584-DF8E-DFC8-E020-F5F12D4A37A2}"/>
              </a:ext>
            </a:extLst>
          </p:cNvPr>
          <p:cNvSpPr>
            <a:spLocks noGrp="1"/>
          </p:cNvSpPr>
          <p:nvPr>
            <p:ph type="title"/>
          </p:nvPr>
        </p:nvSpPr>
        <p:spPr>
          <a:xfrm>
            <a:off x="1627078" y="1848961"/>
            <a:ext cx="8937843" cy="685800"/>
          </a:xfrm>
        </p:spPr>
        <p:txBody>
          <a:bodyPr/>
          <a:lstStyle/>
          <a:p>
            <a:pPr>
              <a:spcBef>
                <a:spcPts val="300"/>
              </a:spcBef>
              <a:spcAft>
                <a:spcPts val="1200"/>
              </a:spcAft>
            </a:pPr>
            <a:r>
              <a:rPr lang="en-US" sz="2400"/>
              <a:t>Pre- and post-RA trends </a:t>
            </a:r>
          </a:p>
        </p:txBody>
      </p:sp>
      <p:sp>
        <p:nvSpPr>
          <p:cNvPr id="3" name="Text Placeholder 2">
            <a:extLst>
              <a:ext uri="{FF2B5EF4-FFF2-40B4-BE49-F238E27FC236}">
                <a16:creationId xmlns:a16="http://schemas.microsoft.com/office/drawing/2014/main" id="{3CCF7DB9-B702-A7C0-6088-ED6CECA4F419}"/>
              </a:ext>
            </a:extLst>
          </p:cNvPr>
          <p:cNvSpPr>
            <a:spLocks noGrp="1"/>
          </p:cNvSpPr>
          <p:nvPr>
            <p:ph type="body" sz="quarter" idx="10"/>
          </p:nvPr>
        </p:nvSpPr>
        <p:spPr>
          <a:xfrm>
            <a:off x="1627078" y="3498142"/>
            <a:ext cx="8877300" cy="685800"/>
          </a:xfrm>
        </p:spPr>
        <p:txBody>
          <a:bodyPr/>
          <a:lstStyle/>
          <a:p>
            <a:r>
              <a:rPr lang="en-US" sz="2400"/>
              <a:t>Sediment porewater evaluations</a:t>
            </a:r>
          </a:p>
        </p:txBody>
      </p:sp>
      <p:sp>
        <p:nvSpPr>
          <p:cNvPr id="4" name="Text Placeholder 3">
            <a:extLst>
              <a:ext uri="{FF2B5EF4-FFF2-40B4-BE49-F238E27FC236}">
                <a16:creationId xmlns:a16="http://schemas.microsoft.com/office/drawing/2014/main" id="{98887057-84B0-7C97-D22E-E2C8A1B2D947}"/>
              </a:ext>
            </a:extLst>
          </p:cNvPr>
          <p:cNvSpPr>
            <a:spLocks noGrp="1"/>
          </p:cNvSpPr>
          <p:nvPr>
            <p:ph type="body" sz="quarter" idx="11"/>
          </p:nvPr>
        </p:nvSpPr>
        <p:spPr>
          <a:xfrm>
            <a:off x="1627078" y="5116524"/>
            <a:ext cx="8877300" cy="685800"/>
          </a:xfrm>
        </p:spPr>
        <p:txBody>
          <a:bodyPr/>
          <a:lstStyle/>
          <a:p>
            <a:r>
              <a:rPr lang="en-US" sz="2400"/>
              <a:t>Spatial patterns of contaminant concentrations </a:t>
            </a:r>
          </a:p>
        </p:txBody>
      </p:sp>
      <p:sp>
        <p:nvSpPr>
          <p:cNvPr id="5" name="Text Placeholder 4">
            <a:extLst>
              <a:ext uri="{FF2B5EF4-FFF2-40B4-BE49-F238E27FC236}">
                <a16:creationId xmlns:a16="http://schemas.microsoft.com/office/drawing/2014/main" id="{4676C94F-AA2C-99AB-4D8C-31C475298E3A}"/>
              </a:ext>
            </a:extLst>
          </p:cNvPr>
          <p:cNvSpPr>
            <a:spLocks noGrp="1"/>
          </p:cNvSpPr>
          <p:nvPr>
            <p:ph type="body" sz="quarter" idx="12"/>
          </p:nvPr>
        </p:nvSpPr>
        <p:spPr>
          <a:xfrm>
            <a:off x="1627078" y="2675972"/>
            <a:ext cx="8877300" cy="685800"/>
          </a:xfrm>
        </p:spPr>
        <p:txBody>
          <a:bodyPr/>
          <a:lstStyle/>
          <a:p>
            <a:r>
              <a:rPr lang="en-US" sz="2400"/>
              <a:t>Sediment erosion and deposition assessment</a:t>
            </a:r>
          </a:p>
        </p:txBody>
      </p:sp>
      <p:sp>
        <p:nvSpPr>
          <p:cNvPr id="6" name="Text Placeholder 5">
            <a:extLst>
              <a:ext uri="{FF2B5EF4-FFF2-40B4-BE49-F238E27FC236}">
                <a16:creationId xmlns:a16="http://schemas.microsoft.com/office/drawing/2014/main" id="{8FD99FFA-1DDF-9DBB-388A-E190C092DC71}"/>
              </a:ext>
            </a:extLst>
          </p:cNvPr>
          <p:cNvSpPr>
            <a:spLocks noGrp="1"/>
          </p:cNvSpPr>
          <p:nvPr>
            <p:ph type="body" sz="quarter" idx="13"/>
          </p:nvPr>
        </p:nvSpPr>
        <p:spPr>
          <a:xfrm>
            <a:off x="1627078" y="4320312"/>
            <a:ext cx="8877300" cy="685800"/>
          </a:xfrm>
        </p:spPr>
        <p:txBody>
          <a:bodyPr/>
          <a:lstStyle/>
          <a:p>
            <a:r>
              <a:rPr lang="en-US" sz="2400"/>
              <a:t>Contaminant mass balances </a:t>
            </a:r>
          </a:p>
        </p:txBody>
      </p:sp>
      <p:pic>
        <p:nvPicPr>
          <p:cNvPr id="18" name="Online Image Placeholder 17" descr="Statistics with solid fill">
            <a:extLst>
              <a:ext uri="{FF2B5EF4-FFF2-40B4-BE49-F238E27FC236}">
                <a16:creationId xmlns:a16="http://schemas.microsoft.com/office/drawing/2014/main" id="{5CAD21A5-10D8-AC80-907F-FD5C8DB3CDCC}"/>
              </a:ext>
            </a:extLst>
          </p:cNvPr>
          <p:cNvPicPr>
            <a:picLocks noGrp="1" noChangeAspect="1"/>
          </p:cNvPicPr>
          <p:nvPr>
            <p:ph type="clipArt" sz="quarter" idx="14"/>
          </p:nvPr>
        </p:nvPicPr>
        <p:blipFill>
          <a:blip r:embed="rId3">
            <a:extLst>
              <a:ext uri="{96DAC541-7B7A-43D3-8B79-37D633B846F1}">
                <asvg:svgBlip xmlns:asvg="http://schemas.microsoft.com/office/drawing/2016/SVG/main" r:embed="rId4"/>
              </a:ext>
            </a:extLst>
          </a:blip>
          <a:srcRect/>
          <a:stretch/>
        </p:blipFill>
        <p:spPr>
          <a:xfrm>
            <a:off x="535940" y="1852930"/>
            <a:ext cx="677862" cy="677862"/>
          </a:xfrm>
        </p:spPr>
      </p:pic>
      <p:pic>
        <p:nvPicPr>
          <p:cNvPr id="20" name="Online Image Placeholder 19" descr="Arrow circle with solid fill">
            <a:extLst>
              <a:ext uri="{FF2B5EF4-FFF2-40B4-BE49-F238E27FC236}">
                <a16:creationId xmlns:a16="http://schemas.microsoft.com/office/drawing/2014/main" id="{2026994A-61E3-F00E-7485-6BEC5C27047E}"/>
              </a:ext>
            </a:extLst>
          </p:cNvPr>
          <p:cNvPicPr>
            <a:picLocks noGrp="1" noChangeAspect="1"/>
          </p:cNvPicPr>
          <p:nvPr>
            <p:ph type="clipArt" sz="quarter" idx="15"/>
          </p:nvPr>
        </p:nvPicPr>
        <p:blipFill>
          <a:blip r:embed="rId5">
            <a:extLst>
              <a:ext uri="{96DAC541-7B7A-43D3-8B79-37D633B846F1}">
                <asvg:svgBlip xmlns:asvg="http://schemas.microsoft.com/office/drawing/2016/SVG/main" r:embed="rId6"/>
              </a:ext>
            </a:extLst>
          </a:blip>
          <a:srcRect/>
          <a:stretch/>
        </p:blipFill>
        <p:spPr>
          <a:xfrm>
            <a:off x="535146" y="2683909"/>
            <a:ext cx="677863" cy="677863"/>
          </a:xfrm>
        </p:spPr>
      </p:pic>
      <p:pic>
        <p:nvPicPr>
          <p:cNvPr id="23" name="Online Image Placeholder 22" descr="Compass with solid fill">
            <a:extLst>
              <a:ext uri="{FF2B5EF4-FFF2-40B4-BE49-F238E27FC236}">
                <a16:creationId xmlns:a16="http://schemas.microsoft.com/office/drawing/2014/main" id="{9387675D-4E45-E0F6-B2BD-B927D0D4D189}"/>
              </a:ext>
            </a:extLst>
          </p:cNvPr>
          <p:cNvPicPr>
            <a:picLocks noGrp="1" noChangeAspect="1"/>
          </p:cNvPicPr>
          <p:nvPr>
            <p:ph type="clipArt" sz="quarter" idx="16"/>
          </p:nvPr>
        </p:nvPicPr>
        <p:blipFill>
          <a:blip r:embed="rId7">
            <a:extLst>
              <a:ext uri="{96DAC541-7B7A-43D3-8B79-37D633B846F1}">
                <asvg:svgBlip xmlns:asvg="http://schemas.microsoft.com/office/drawing/2016/SVG/main" r:embed="rId8"/>
              </a:ext>
            </a:extLst>
          </a:blip>
          <a:stretch>
            <a:fillRect/>
          </a:stretch>
        </p:blipFill>
        <p:spPr>
          <a:xfrm>
            <a:off x="535144" y="5108174"/>
            <a:ext cx="677863" cy="677863"/>
          </a:xfrm>
        </p:spPr>
      </p:pic>
      <p:pic>
        <p:nvPicPr>
          <p:cNvPr id="25" name="Online Image Placeholder 24" descr="Magnifying glass with solid fill">
            <a:extLst>
              <a:ext uri="{FF2B5EF4-FFF2-40B4-BE49-F238E27FC236}">
                <a16:creationId xmlns:a16="http://schemas.microsoft.com/office/drawing/2014/main" id="{A0D6650A-1121-E545-28FA-6DFDC3ACA49B}"/>
              </a:ext>
            </a:extLst>
          </p:cNvPr>
          <p:cNvPicPr>
            <a:picLocks noGrp="1" noChangeAspect="1"/>
          </p:cNvPicPr>
          <p:nvPr>
            <p:ph type="clipArt" sz="quarter" idx="17"/>
          </p:nvPr>
        </p:nvPicPr>
        <p:blipFill>
          <a:blip r:embed="rId9">
            <a:extLst>
              <a:ext uri="{96DAC541-7B7A-43D3-8B79-37D633B846F1}">
                <asvg:svgBlip xmlns:asvg="http://schemas.microsoft.com/office/drawing/2016/SVG/main" r:embed="rId10"/>
              </a:ext>
            </a:extLst>
          </a:blip>
          <a:stretch>
            <a:fillRect/>
          </a:stretch>
        </p:blipFill>
        <p:spPr>
          <a:xfrm>
            <a:off x="536732" y="3540362"/>
            <a:ext cx="676275" cy="676275"/>
          </a:xfrm>
        </p:spPr>
      </p:pic>
      <p:pic>
        <p:nvPicPr>
          <p:cNvPr id="27" name="Online Image Placeholder 26" descr="Scales of justice with solid fill">
            <a:extLst>
              <a:ext uri="{FF2B5EF4-FFF2-40B4-BE49-F238E27FC236}">
                <a16:creationId xmlns:a16="http://schemas.microsoft.com/office/drawing/2014/main" id="{FE687978-EED5-FACC-50EF-91B1E8CBB5A1}"/>
              </a:ext>
            </a:extLst>
          </p:cNvPr>
          <p:cNvPicPr>
            <a:picLocks noGrp="1" noChangeAspect="1"/>
          </p:cNvPicPr>
          <p:nvPr>
            <p:ph type="clipArt" sz="quarter" idx="18"/>
          </p:nvPr>
        </p:nvPicPr>
        <p:blipFill>
          <a:blip r:embed="rId11">
            <a:extLst>
              <a:ext uri="{96DAC541-7B7A-43D3-8B79-37D633B846F1}">
                <asvg:svgBlip xmlns:asvg="http://schemas.microsoft.com/office/drawing/2016/SVG/main" r:embed="rId12"/>
              </a:ext>
            </a:extLst>
          </a:blip>
          <a:stretch>
            <a:fillRect/>
          </a:stretch>
        </p:blipFill>
        <p:spPr>
          <a:xfrm>
            <a:off x="535143" y="4328249"/>
            <a:ext cx="677863" cy="677863"/>
          </a:xfrm>
        </p:spPr>
      </p:pic>
      <p:sp>
        <p:nvSpPr>
          <p:cNvPr id="22" name="Text Placeholder 21">
            <a:extLst>
              <a:ext uri="{FF2B5EF4-FFF2-40B4-BE49-F238E27FC236}">
                <a16:creationId xmlns:a16="http://schemas.microsoft.com/office/drawing/2014/main" id="{CD5228A3-8E3A-A08D-D354-855557B17112}"/>
              </a:ext>
            </a:extLst>
          </p:cNvPr>
          <p:cNvSpPr>
            <a:spLocks noGrp="1"/>
          </p:cNvSpPr>
          <p:nvPr>
            <p:ph type="body" sz="quarter" idx="19"/>
          </p:nvPr>
        </p:nvSpPr>
        <p:spPr>
          <a:xfrm>
            <a:off x="612648" y="1078992"/>
            <a:ext cx="10694035" cy="685800"/>
          </a:xfrm>
        </p:spPr>
        <p:txBody>
          <a:bodyPr vert="horz" lIns="0" tIns="45720" rIns="91440" bIns="45720" rtlCol="0" anchor="t">
            <a:noAutofit/>
          </a:bodyPr>
          <a:lstStyle/>
          <a:p>
            <a:r>
              <a:rPr lang="en-US" sz="3600">
                <a:cs typeface="Segoe UI Light"/>
              </a:rPr>
              <a:t>Lines of Evidence Informing Conceptual Site Model</a:t>
            </a:r>
            <a:endParaRPr lang="en-US" sz="3600"/>
          </a:p>
        </p:txBody>
      </p:sp>
      <p:sp>
        <p:nvSpPr>
          <p:cNvPr id="12" name="Text Placeholder 5">
            <a:extLst>
              <a:ext uri="{FF2B5EF4-FFF2-40B4-BE49-F238E27FC236}">
                <a16:creationId xmlns:a16="http://schemas.microsoft.com/office/drawing/2014/main" id="{AD18BE31-3A95-F455-ABE0-444C09D95C6A}"/>
              </a:ext>
            </a:extLst>
          </p:cNvPr>
          <p:cNvSpPr txBox="1">
            <a:spLocks/>
          </p:cNvSpPr>
          <p:nvPr/>
        </p:nvSpPr>
        <p:spPr>
          <a:xfrm>
            <a:off x="1627078" y="5898514"/>
            <a:ext cx="8877300" cy="685800"/>
          </a:xfrm>
          <a:prstGeom prst="rect">
            <a:avLst/>
          </a:prstGeom>
        </p:spPr>
        <p:txBody>
          <a:bodyPr vert="horz" lIns="0" tIns="45720" rIns="91440" bIns="45720" rtlCol="0" anchor="ctr">
            <a:noAutofit/>
          </a:bodyPr>
          <a:lstStyle>
            <a:lvl1pPr marL="0" indent="0" algn="l" defTabSz="914400" rtl="0" eaLnBrk="1" latinLnBrk="0" hangingPunct="1">
              <a:spcBef>
                <a:spcPts val="300"/>
              </a:spcBef>
              <a:spcAft>
                <a:spcPts val="1200"/>
              </a:spcAft>
              <a:buFont typeface="Arial" panose="020B0604020202020204" pitchFamily="34" charset="0"/>
              <a:buNone/>
              <a:defRPr sz="3200" b="0" kern="1200" spc="0" baseline="0">
                <a:solidFill>
                  <a:schemeClr val="bg1"/>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a:t>Chemical fingerprinting </a:t>
            </a:r>
          </a:p>
        </p:txBody>
      </p:sp>
      <p:pic>
        <p:nvPicPr>
          <p:cNvPr id="28" name="Online Image Placeholder 26" descr="Fingerprint with solid fill">
            <a:extLst>
              <a:ext uri="{FF2B5EF4-FFF2-40B4-BE49-F238E27FC236}">
                <a16:creationId xmlns:a16="http://schemas.microsoft.com/office/drawing/2014/main" id="{7ACE8C91-F3E1-7DFA-9F71-93DE685ECF9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35940" y="5902483"/>
            <a:ext cx="677863" cy="677863"/>
          </a:xfrm>
          <a:prstGeom prst="rect">
            <a:avLst/>
          </a:prstGeom>
        </p:spPr>
      </p:pic>
    </p:spTree>
    <p:extLst>
      <p:ext uri="{BB962C8B-B14F-4D97-AF65-F5344CB8AC3E}">
        <p14:creationId xmlns:p14="http://schemas.microsoft.com/office/powerpoint/2010/main" val="194087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11C610F-F7DF-302E-9571-6DB249761DB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6117" r="1847" b="425"/>
          <a:stretch/>
        </p:blipFill>
        <p:spPr>
          <a:xfrm>
            <a:off x="2694215" y="1764792"/>
            <a:ext cx="6531428" cy="4512033"/>
          </a:xfrm>
        </p:spPr>
      </p:pic>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a:xfrm>
            <a:off x="612648" y="1078992"/>
            <a:ext cx="10975848" cy="685800"/>
          </a:xfrm>
        </p:spPr>
        <p:txBody>
          <a:bodyPr/>
          <a:lstStyle/>
          <a:p>
            <a:r>
              <a:rPr lang="en-US" sz="3600"/>
              <a:t>Pre- and Post-RA Tissue Temporal Trends </a:t>
            </a:r>
          </a:p>
        </p:txBody>
      </p:sp>
      <p:sp>
        <p:nvSpPr>
          <p:cNvPr id="14" name="Text Placeholder 13">
            <a:extLst>
              <a:ext uri="{FF2B5EF4-FFF2-40B4-BE49-F238E27FC236}">
                <a16:creationId xmlns:a16="http://schemas.microsoft.com/office/drawing/2014/main" id="{19DC465E-7943-C8F5-2EC5-42A0241E0C30}"/>
              </a:ext>
            </a:extLst>
          </p:cNvPr>
          <p:cNvSpPr>
            <a:spLocks noGrp="1"/>
          </p:cNvSpPr>
          <p:nvPr>
            <p:ph type="body" sz="quarter" idx="14"/>
          </p:nvPr>
        </p:nvSpPr>
        <p:spPr>
          <a:xfrm>
            <a:off x="612648" y="6431779"/>
            <a:ext cx="8398111" cy="208909"/>
          </a:xfrm>
        </p:spPr>
        <p:txBody>
          <a:bodyPr/>
          <a:lstStyle/>
          <a:p>
            <a:r>
              <a:rPr lang="en-US"/>
              <a:t>Time Trends of Mean Lauritzen Channel Resident Mussel Tissue Contaminant Levels </a:t>
            </a:r>
          </a:p>
        </p:txBody>
      </p:sp>
    </p:spTree>
    <p:extLst>
      <p:ext uri="{BB962C8B-B14F-4D97-AF65-F5344CB8AC3E}">
        <p14:creationId xmlns:p14="http://schemas.microsoft.com/office/powerpoint/2010/main" val="51850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AE67892-AFF9-5F57-0C07-11C2C412033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p:blipFill>
        <p:spPr>
          <a:xfrm>
            <a:off x="612648" y="1764792"/>
            <a:ext cx="11189275" cy="4788146"/>
          </a:xfrm>
          <a:prstGeom prst="rect">
            <a:avLst/>
          </a:prstGeom>
        </p:spPr>
      </p:pic>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a:xfrm>
            <a:off x="612648" y="1078992"/>
            <a:ext cx="10975848" cy="685800"/>
          </a:xfrm>
        </p:spPr>
        <p:txBody>
          <a:bodyPr/>
          <a:lstStyle/>
          <a:p>
            <a:r>
              <a:rPr lang="en-US" sz="3600"/>
              <a:t>Sediment Temporal “Trend”</a:t>
            </a:r>
          </a:p>
        </p:txBody>
      </p:sp>
      <p:sp>
        <p:nvSpPr>
          <p:cNvPr id="15" name="Text Placeholder 14">
            <a:extLst>
              <a:ext uri="{FF2B5EF4-FFF2-40B4-BE49-F238E27FC236}">
                <a16:creationId xmlns:a16="http://schemas.microsoft.com/office/drawing/2014/main" id="{6EE61823-3426-93E5-5945-5F59FB88F123}"/>
              </a:ext>
            </a:extLst>
          </p:cNvPr>
          <p:cNvSpPr>
            <a:spLocks noGrp="1"/>
          </p:cNvSpPr>
          <p:nvPr>
            <p:ph type="body" sz="quarter" idx="13"/>
          </p:nvPr>
        </p:nvSpPr>
        <p:spPr>
          <a:xfrm>
            <a:off x="612648" y="6552938"/>
            <a:ext cx="5157787" cy="198438"/>
          </a:xfrm>
        </p:spPr>
        <p:txBody>
          <a:bodyPr/>
          <a:lstStyle/>
          <a:p>
            <a:r>
              <a:rPr lang="en-US"/>
              <a:t>Interpolated Total DDx Sediment Concentrations</a:t>
            </a:r>
          </a:p>
        </p:txBody>
      </p:sp>
      <p:sp>
        <p:nvSpPr>
          <p:cNvPr id="2" name="Rectangle 1">
            <a:extLst>
              <a:ext uri="{FF2B5EF4-FFF2-40B4-BE49-F238E27FC236}">
                <a16:creationId xmlns:a16="http://schemas.microsoft.com/office/drawing/2014/main" id="{7A00FDD3-7127-8FA7-AC3A-24DD5B82E0E9}"/>
              </a:ext>
            </a:extLst>
          </p:cNvPr>
          <p:cNvSpPr/>
          <p:nvPr/>
        </p:nvSpPr>
        <p:spPr>
          <a:xfrm>
            <a:off x="3427825" y="5607540"/>
            <a:ext cx="85538" cy="113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art with numbers and letters&#10;&#10;Description automatically generated with medium confidence">
            <a:extLst>
              <a:ext uri="{FF2B5EF4-FFF2-40B4-BE49-F238E27FC236}">
                <a16:creationId xmlns:a16="http://schemas.microsoft.com/office/drawing/2014/main" id="{55D25FC3-6224-AA6A-E4A8-0398CC0B7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 y="5142818"/>
            <a:ext cx="1773464" cy="1410120"/>
          </a:xfrm>
          <a:prstGeom prst="rect">
            <a:avLst/>
          </a:prstGeom>
          <a:ln>
            <a:solidFill>
              <a:srgbClr val="DCDCDC"/>
            </a:solidFill>
          </a:ln>
        </p:spPr>
      </p:pic>
    </p:spTree>
    <p:extLst>
      <p:ext uri="{BB962C8B-B14F-4D97-AF65-F5344CB8AC3E}">
        <p14:creationId xmlns:p14="http://schemas.microsoft.com/office/powerpoint/2010/main" val="1321386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a:xfrm>
            <a:off x="612648" y="1078992"/>
            <a:ext cx="5262976" cy="685800"/>
          </a:xfrm>
        </p:spPr>
        <p:txBody>
          <a:bodyPr anchor="t">
            <a:noAutofit/>
          </a:bodyPr>
          <a:lstStyle/>
          <a:p>
            <a:r>
              <a:rPr lang="en-US" sz="3600"/>
              <a:t>Sediment Erosion and Deposition Assessment</a:t>
            </a:r>
            <a:br>
              <a:rPr lang="en-US" sz="3600"/>
            </a:br>
            <a:endParaRPr lang="en-US" sz="3600"/>
          </a:p>
        </p:txBody>
      </p:sp>
      <p:sp>
        <p:nvSpPr>
          <p:cNvPr id="9" name="Content Placeholder 8">
            <a:extLst>
              <a:ext uri="{FF2B5EF4-FFF2-40B4-BE49-F238E27FC236}">
                <a16:creationId xmlns:a16="http://schemas.microsoft.com/office/drawing/2014/main" id="{A9967469-AFB9-5982-A12A-7F91ED8F6474}"/>
              </a:ext>
            </a:extLst>
          </p:cNvPr>
          <p:cNvSpPr>
            <a:spLocks noGrp="1"/>
          </p:cNvSpPr>
          <p:nvPr>
            <p:ph idx="1"/>
          </p:nvPr>
        </p:nvSpPr>
        <p:spPr>
          <a:xfrm>
            <a:off x="609599" y="2478024"/>
            <a:ext cx="4445373" cy="3657600"/>
          </a:xfrm>
        </p:spPr>
        <p:txBody>
          <a:bodyPr/>
          <a:lstStyle/>
          <a:p>
            <a:r>
              <a:rPr lang="en-US" sz="2400"/>
              <a:t>2.5 cm/yr northern head</a:t>
            </a:r>
          </a:p>
          <a:p>
            <a:r>
              <a:rPr lang="en-US" sz="2400"/>
              <a:t>3.7 cm/year east/central channel</a:t>
            </a:r>
          </a:p>
          <a:p>
            <a:r>
              <a:rPr lang="en-US" sz="2400"/>
              <a:t>-0.3 cm/year west side</a:t>
            </a:r>
          </a:p>
          <a:p>
            <a:r>
              <a:rPr lang="en-US" sz="2400"/>
              <a:t>Annualized rate of 2 cm/year for the entire Channel</a:t>
            </a:r>
          </a:p>
          <a:p>
            <a:endParaRPr lang="en-US" sz="2400"/>
          </a:p>
        </p:txBody>
      </p:sp>
      <p:pic>
        <p:nvPicPr>
          <p:cNvPr id="2" name="Picture 1" descr="A satellite image of a long island&#10;&#10;Description automatically generated">
            <a:extLst>
              <a:ext uri="{FF2B5EF4-FFF2-40B4-BE49-F238E27FC236}">
                <a16:creationId xmlns:a16="http://schemas.microsoft.com/office/drawing/2014/main" id="{D67A5AE3-FD14-3627-2641-EB27BC4DECE8}"/>
              </a:ext>
            </a:extLst>
          </p:cNvPr>
          <p:cNvPicPr>
            <a:picLocks noChangeAspect="1"/>
          </p:cNvPicPr>
          <p:nvPr/>
        </p:nvPicPr>
        <p:blipFill rotWithShape="1">
          <a:blip r:embed="rId3">
            <a:extLst>
              <a:ext uri="{28A0092B-C50C-407E-A947-70E740481C1C}">
                <a14:useLocalDpi xmlns:a14="http://schemas.microsoft.com/office/drawing/2010/main" val="0"/>
              </a:ext>
            </a:extLst>
          </a:blip>
          <a:srcRect l="8364" t="4606" r="29273" b="14941"/>
          <a:stretch/>
        </p:blipFill>
        <p:spPr>
          <a:xfrm>
            <a:off x="7692390" y="0"/>
            <a:ext cx="4499610" cy="6858000"/>
          </a:xfrm>
          <a:prstGeom prst="rect">
            <a:avLst/>
          </a:prstGeom>
        </p:spPr>
      </p:pic>
      <p:sp>
        <p:nvSpPr>
          <p:cNvPr id="8" name="Text Placeholder 5">
            <a:extLst>
              <a:ext uri="{FF2B5EF4-FFF2-40B4-BE49-F238E27FC236}">
                <a16:creationId xmlns:a16="http://schemas.microsoft.com/office/drawing/2014/main" id="{4BE47252-0B39-AE2E-D483-8184FBAFA6E8}"/>
              </a:ext>
            </a:extLst>
          </p:cNvPr>
          <p:cNvSpPr txBox="1">
            <a:spLocks/>
          </p:cNvSpPr>
          <p:nvPr/>
        </p:nvSpPr>
        <p:spPr>
          <a:xfrm>
            <a:off x="10789634" y="2827606"/>
            <a:ext cx="1744600" cy="198408"/>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solidFill>
                  <a:srgbClr val="1F1D1E"/>
                </a:solidFill>
              </a:rPr>
              <a:t>east/central channel</a:t>
            </a:r>
          </a:p>
        </p:txBody>
      </p:sp>
      <p:sp>
        <p:nvSpPr>
          <p:cNvPr id="10" name="Text Placeholder 5">
            <a:extLst>
              <a:ext uri="{FF2B5EF4-FFF2-40B4-BE49-F238E27FC236}">
                <a16:creationId xmlns:a16="http://schemas.microsoft.com/office/drawing/2014/main" id="{BF6E8E25-206C-6672-79F4-5EB12981EF88}"/>
              </a:ext>
            </a:extLst>
          </p:cNvPr>
          <p:cNvSpPr txBox="1">
            <a:spLocks/>
          </p:cNvSpPr>
          <p:nvPr/>
        </p:nvSpPr>
        <p:spPr>
          <a:xfrm>
            <a:off x="8592047" y="3180041"/>
            <a:ext cx="1744600" cy="198408"/>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a:solidFill>
                  <a:srgbClr val="1F1D1E"/>
                </a:solidFill>
              </a:rPr>
              <a:t>west side</a:t>
            </a:r>
          </a:p>
        </p:txBody>
      </p:sp>
      <p:sp>
        <p:nvSpPr>
          <p:cNvPr id="6" name="Text Placeholder 5">
            <a:extLst>
              <a:ext uri="{FF2B5EF4-FFF2-40B4-BE49-F238E27FC236}">
                <a16:creationId xmlns:a16="http://schemas.microsoft.com/office/drawing/2014/main" id="{60FE3939-AAB1-DEFE-EF56-A9624337E52A}"/>
              </a:ext>
            </a:extLst>
          </p:cNvPr>
          <p:cNvSpPr>
            <a:spLocks noGrp="1"/>
          </p:cNvSpPr>
          <p:nvPr>
            <p:ph type="body" sz="quarter" idx="14"/>
          </p:nvPr>
        </p:nvSpPr>
        <p:spPr>
          <a:xfrm>
            <a:off x="9308251" y="463015"/>
            <a:ext cx="5157787" cy="198438"/>
          </a:xfrm>
        </p:spPr>
        <p:txBody>
          <a:bodyPr vert="horz" lIns="0" tIns="0" rIns="0" bIns="0" rtlCol="0" anchor="t" anchorCtr="0">
            <a:noAutofit/>
          </a:bodyPr>
          <a:lstStyle/>
          <a:p>
            <a:r>
              <a:rPr lang="en-US" sz="1800">
                <a:solidFill>
                  <a:srgbClr val="1F1D1E"/>
                </a:solidFill>
              </a:rPr>
              <a:t>northern head</a:t>
            </a:r>
          </a:p>
        </p:txBody>
      </p:sp>
      <p:grpSp>
        <p:nvGrpSpPr>
          <p:cNvPr id="16" name="Group 15">
            <a:extLst>
              <a:ext uri="{FF2B5EF4-FFF2-40B4-BE49-F238E27FC236}">
                <a16:creationId xmlns:a16="http://schemas.microsoft.com/office/drawing/2014/main" id="{9672A605-4BF0-50FA-D68E-FF60ADBBD30E}"/>
              </a:ext>
            </a:extLst>
          </p:cNvPr>
          <p:cNvGrpSpPr/>
          <p:nvPr/>
        </p:nvGrpSpPr>
        <p:grpSpPr>
          <a:xfrm>
            <a:off x="7806163" y="162933"/>
            <a:ext cx="1405747" cy="2315091"/>
            <a:chOff x="5020397" y="2770908"/>
            <a:chExt cx="2705543" cy="4077440"/>
          </a:xfrm>
        </p:grpSpPr>
        <p:sp>
          <p:nvSpPr>
            <p:cNvPr id="15" name="Rectangle 14">
              <a:extLst>
                <a:ext uri="{FF2B5EF4-FFF2-40B4-BE49-F238E27FC236}">
                  <a16:creationId xmlns:a16="http://schemas.microsoft.com/office/drawing/2014/main" id="{C7166D3A-690E-FF21-DD30-3D514230AAD3}"/>
                </a:ext>
              </a:extLst>
            </p:cNvPr>
            <p:cNvSpPr/>
            <p:nvPr/>
          </p:nvSpPr>
          <p:spPr>
            <a:xfrm>
              <a:off x="5020397" y="2770908"/>
              <a:ext cx="2671993" cy="4077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EE8F71B-136B-CEE9-B652-1645DC05E9FB}"/>
                </a:ext>
              </a:extLst>
            </p:cNvPr>
            <p:cNvGrpSpPr/>
            <p:nvPr/>
          </p:nvGrpSpPr>
          <p:grpSpPr>
            <a:xfrm>
              <a:off x="5053947" y="2770908"/>
              <a:ext cx="2671993" cy="3970796"/>
              <a:chOff x="5053947" y="2770908"/>
              <a:chExt cx="2671993" cy="3970796"/>
            </a:xfrm>
          </p:grpSpPr>
          <p:pic>
            <p:nvPicPr>
              <p:cNvPr id="5" name="Picture 4" descr="A satellite image of a long island&#10;&#10;Description automatically generated">
                <a:extLst>
                  <a:ext uri="{FF2B5EF4-FFF2-40B4-BE49-F238E27FC236}">
                    <a16:creationId xmlns:a16="http://schemas.microsoft.com/office/drawing/2014/main" id="{25EF2147-B5FF-8D7C-0489-20082EBDADA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1455" t="18048" r="20208" b="66203"/>
              <a:stretch/>
            </p:blipFill>
            <p:spPr>
              <a:xfrm>
                <a:off x="5233353" y="3827943"/>
                <a:ext cx="1123037" cy="2913761"/>
              </a:xfrm>
              <a:prstGeom prst="rect">
                <a:avLst/>
              </a:prstGeom>
            </p:spPr>
          </p:pic>
          <p:sp>
            <p:nvSpPr>
              <p:cNvPr id="13" name="TextBox 12">
                <a:extLst>
                  <a:ext uri="{FF2B5EF4-FFF2-40B4-BE49-F238E27FC236}">
                    <a16:creationId xmlns:a16="http://schemas.microsoft.com/office/drawing/2014/main" id="{92C5AAF8-261D-A928-783B-E72EB0F0D4DF}"/>
                  </a:ext>
                </a:extLst>
              </p:cNvPr>
              <p:cNvSpPr txBox="1"/>
              <p:nvPr/>
            </p:nvSpPr>
            <p:spPr>
              <a:xfrm>
                <a:off x="5053947" y="2770908"/>
                <a:ext cx="2671993" cy="1057035"/>
              </a:xfrm>
              <a:prstGeom prst="rect">
                <a:avLst/>
              </a:prstGeom>
              <a:noFill/>
            </p:spPr>
            <p:txBody>
              <a:bodyPr wrap="square" rtlCol="0">
                <a:spAutoFit/>
              </a:bodyPr>
              <a:lstStyle/>
              <a:p>
                <a:r>
                  <a:rPr lang="en-US" sz="1100">
                    <a:solidFill>
                      <a:srgbClr val="1F1D1E"/>
                    </a:solidFill>
                    <a:latin typeface="+mj-lt"/>
                  </a:rPr>
                  <a:t>Difference in Elevation – </a:t>
                </a:r>
                <a:br>
                  <a:rPr lang="en-US" sz="1100">
                    <a:solidFill>
                      <a:srgbClr val="1F1D1E"/>
                    </a:solidFill>
                    <a:latin typeface="+mj-lt"/>
                  </a:rPr>
                </a:br>
                <a:r>
                  <a:rPr lang="en-US" sz="1100">
                    <a:solidFill>
                      <a:srgbClr val="1F1D1E"/>
                    </a:solidFill>
                    <a:latin typeface="+mj-lt"/>
                  </a:rPr>
                  <a:t>2016 and 2023</a:t>
                </a:r>
              </a:p>
            </p:txBody>
          </p:sp>
        </p:grpSp>
      </p:grpSp>
    </p:spTree>
    <p:extLst>
      <p:ext uri="{BB962C8B-B14F-4D97-AF65-F5344CB8AC3E}">
        <p14:creationId xmlns:p14="http://schemas.microsoft.com/office/powerpoint/2010/main" val="89430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D29D29-AD2C-9111-36CF-172E957D29A8}"/>
              </a:ext>
            </a:extLst>
          </p:cNvPr>
          <p:cNvSpPr>
            <a:spLocks noGrp="1"/>
          </p:cNvSpPr>
          <p:nvPr>
            <p:ph type="title"/>
          </p:nvPr>
        </p:nvSpPr>
        <p:spPr>
          <a:xfrm>
            <a:off x="612648" y="1078992"/>
            <a:ext cx="10984992" cy="685800"/>
          </a:xfrm>
        </p:spPr>
        <p:txBody>
          <a:bodyPr anchor="t">
            <a:normAutofit/>
          </a:bodyPr>
          <a:lstStyle/>
          <a:p>
            <a:r>
              <a:rPr lang="en-US"/>
              <a:t>Sediment Porewater Evaluations </a:t>
            </a:r>
          </a:p>
        </p:txBody>
      </p:sp>
      <p:pic>
        <p:nvPicPr>
          <p:cNvPr id="39" name="Picture Placeholder 1">
            <a:extLst>
              <a:ext uri="{FF2B5EF4-FFF2-40B4-BE49-F238E27FC236}">
                <a16:creationId xmlns:a16="http://schemas.microsoft.com/office/drawing/2014/main" id="{BE2E144D-7D16-7FE6-BC8D-2119EB6ED11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p:blipFill>
        <p:spPr>
          <a:xfrm>
            <a:off x="6096000" y="1747449"/>
            <a:ext cx="3184960" cy="5050256"/>
          </a:xfrm>
          <a:prstGeom prst="rect">
            <a:avLst/>
          </a:prstGeom>
        </p:spPr>
      </p:pic>
      <p:pic>
        <p:nvPicPr>
          <p:cNvPr id="40" name="Content Placeholder 3">
            <a:extLst>
              <a:ext uri="{FF2B5EF4-FFF2-40B4-BE49-F238E27FC236}">
                <a16:creationId xmlns:a16="http://schemas.microsoft.com/office/drawing/2014/main" id="{C77513EA-FF07-3988-FE3D-FEB7E5D78D5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15306" y="1747449"/>
            <a:ext cx="3174326" cy="5050256"/>
          </a:xfrm>
          <a:prstGeom prst="rect">
            <a:avLst/>
          </a:prstGeom>
        </p:spPr>
      </p:pic>
      <p:sp>
        <p:nvSpPr>
          <p:cNvPr id="41" name="Text Placeholder 4">
            <a:extLst>
              <a:ext uri="{FF2B5EF4-FFF2-40B4-BE49-F238E27FC236}">
                <a16:creationId xmlns:a16="http://schemas.microsoft.com/office/drawing/2014/main" id="{C946DDE6-53C4-2F0C-7214-05DACE680A4B}"/>
              </a:ext>
            </a:extLst>
          </p:cNvPr>
          <p:cNvSpPr>
            <a:spLocks noGrp="1"/>
          </p:cNvSpPr>
          <p:nvPr>
            <p:ph type="body" sz="quarter" idx="13"/>
          </p:nvPr>
        </p:nvSpPr>
        <p:spPr>
          <a:xfrm>
            <a:off x="9407039" y="6550074"/>
            <a:ext cx="2468880" cy="198408"/>
          </a:xfrm>
        </p:spPr>
        <p:txBody>
          <a:bodyPr/>
          <a:lstStyle/>
          <a:p>
            <a:r>
              <a:rPr lang="en-US" sz="1800"/>
              <a:t>Dieldrin</a:t>
            </a:r>
          </a:p>
        </p:txBody>
      </p:sp>
      <p:sp>
        <p:nvSpPr>
          <p:cNvPr id="42" name="Text Placeholder 5">
            <a:extLst>
              <a:ext uri="{FF2B5EF4-FFF2-40B4-BE49-F238E27FC236}">
                <a16:creationId xmlns:a16="http://schemas.microsoft.com/office/drawing/2014/main" id="{26165FA2-C19A-0014-BB29-48E45617B20F}"/>
              </a:ext>
            </a:extLst>
          </p:cNvPr>
          <p:cNvSpPr>
            <a:spLocks noGrp="1"/>
          </p:cNvSpPr>
          <p:nvPr>
            <p:ph type="body" sz="quarter" idx="14"/>
          </p:nvPr>
        </p:nvSpPr>
        <p:spPr>
          <a:xfrm>
            <a:off x="3852672" y="6550074"/>
            <a:ext cx="578651" cy="195562"/>
          </a:xfrm>
        </p:spPr>
        <p:txBody>
          <a:bodyPr/>
          <a:lstStyle/>
          <a:p>
            <a:r>
              <a:rPr lang="en-US" sz="1800"/>
              <a:t>DDx</a:t>
            </a:r>
          </a:p>
        </p:txBody>
      </p:sp>
      <p:pic>
        <p:nvPicPr>
          <p:cNvPr id="3" name="Picture 2" descr="A screenshot of a chart&#10;&#10;Description automatically generated">
            <a:extLst>
              <a:ext uri="{FF2B5EF4-FFF2-40B4-BE49-F238E27FC236}">
                <a16:creationId xmlns:a16="http://schemas.microsoft.com/office/drawing/2014/main" id="{AC62939D-61FC-1FBE-67C8-B3A75972A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2672" y="1818542"/>
            <a:ext cx="1600471" cy="1803348"/>
          </a:xfrm>
          <a:prstGeom prst="rect">
            <a:avLst/>
          </a:prstGeom>
        </p:spPr>
      </p:pic>
      <p:pic>
        <p:nvPicPr>
          <p:cNvPr id="4" name="Picture 3">
            <a:extLst>
              <a:ext uri="{FF2B5EF4-FFF2-40B4-BE49-F238E27FC236}">
                <a16:creationId xmlns:a16="http://schemas.microsoft.com/office/drawing/2014/main" id="{15242BB3-18EA-67C2-EB80-3682289247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80675" y="1818542"/>
            <a:ext cx="1750067" cy="1854375"/>
          </a:xfrm>
          <a:prstGeom prst="rect">
            <a:avLst/>
          </a:prstGeom>
        </p:spPr>
      </p:pic>
    </p:spTree>
    <p:extLst>
      <p:ext uri="{BB962C8B-B14F-4D97-AF65-F5344CB8AC3E}">
        <p14:creationId xmlns:p14="http://schemas.microsoft.com/office/powerpoint/2010/main" val="2248310527"/>
      </p:ext>
    </p:extLst>
  </p:cSld>
  <p:clrMapOvr>
    <a:masterClrMapping/>
  </p:clrMapOvr>
</p:sld>
</file>

<file path=ppt/theme/theme1.xml><?xml version="1.0" encoding="utf-8"?>
<a:theme xmlns:a="http://schemas.openxmlformats.org/drawingml/2006/main" name="Title Pa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Battelle 2022">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2.xml><?xml version="1.0" encoding="utf-8"?>
<a:theme xmlns:a="http://schemas.openxmlformats.org/drawingml/2006/main" name="Project Background">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3.xml><?xml version="1.0" encoding="utf-8"?>
<a:theme xmlns:a="http://schemas.openxmlformats.org/drawingml/2006/main" name="Challen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4.xml><?xml version="1.0" encoding="utf-8"?>
<a:theme xmlns:a="http://schemas.openxmlformats.org/drawingml/2006/main" name="Methods &amp; Approach">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5.xml><?xml version="1.0" encoding="utf-8"?>
<a:theme xmlns:a="http://schemas.openxmlformats.org/drawingml/2006/main" name="Conclusion">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BCD2CC9DC1DE4F8E2940ABC5354EF8" ma:contentTypeVersion="11" ma:contentTypeDescription="Create a new document." ma:contentTypeScope="" ma:versionID="642e617f596ce8dbd207408b8fa0a993">
  <xsd:schema xmlns:xsd="http://www.w3.org/2001/XMLSchema" xmlns:xs="http://www.w3.org/2001/XMLSchema" xmlns:p="http://schemas.microsoft.com/office/2006/metadata/properties" xmlns:ns2="a2698da2-da9c-47ea-a5b8-b239d344e65e" xmlns:ns3="00c87f25-2316-4e8e-aa34-2c74b3876b84" xmlns:ns4="05e77292-2eb1-4c19-8430-212c094da4de" targetNamespace="http://schemas.microsoft.com/office/2006/metadata/properties" ma:root="true" ma:fieldsID="a742ebb869ba3d04f62f67b4ea690775" ns2:_="" ns3:_="" ns4:_="">
    <xsd:import namespace="a2698da2-da9c-47ea-a5b8-b239d344e65e"/>
    <xsd:import namespace="00c87f25-2316-4e8e-aa34-2c74b3876b84"/>
    <xsd:import namespace="05e77292-2eb1-4c19-8430-212c094da4de"/>
    <xsd:element name="properties">
      <xsd:complexType>
        <xsd:sequence>
          <xsd:element name="documentManagement">
            <xsd:complexType>
              <xsd:all>
                <xsd:element ref="ns2:Data_x0020_Classification" minOccurs="0"/>
                <xsd:element ref="ns2:Client_x0020_Type" minOccurs="0"/>
                <xsd:element ref="ns3:MediaServiceSearchProperties" minOccurs="0"/>
                <xsd:element ref="ns3:MediaServiceObjectDetectorVersions" minOccurs="0"/>
                <xsd:element ref="ns3:MediaServiceMetadata" minOccurs="0"/>
                <xsd:element ref="ns3:MediaServiceFastMetadata"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98da2-da9c-47ea-a5b8-b239d344e65e" elementFormDefault="qualified">
    <xsd:import namespace="http://schemas.microsoft.com/office/2006/documentManagement/types"/>
    <xsd:import namespace="http://schemas.microsoft.com/office/infopath/2007/PartnerControls"/>
    <xsd:element name="Data_x0020_Classification" ma:index="8" nillable="true" ma:displayName="Data Classification" ma:description="To be populated by Anchor QEA staff" ma:format="Dropdown" ma:internalName="Data_x0020_Classification">
      <xsd:simpleType>
        <xsd:restriction base="dms:Choice">
          <xsd:enumeration value="Internal"/>
          <xsd:enumeration value="Public"/>
          <xsd:enumeration value="Confidential"/>
          <xsd:enumeration value="CUI"/>
        </xsd:restriction>
      </xsd:simpleType>
    </xsd:element>
    <xsd:element name="Client_x0020_Type" ma:index="9" nillable="true" ma:displayName="Client Type" ma:description="To be populated by Anchor QEA staff" ma:format="Dropdown" ma:internalName="Client_x0020_Type">
      <xsd:simpleType>
        <xsd:restriction base="dms:Choice">
          <xsd:enumeration value="Internal"/>
          <xsd:enumeration value="Business/NGO"/>
          <xsd:enumeration value="Tribe"/>
          <xsd:enumeration value="Local Government"/>
          <xsd:enumeration value="State Government"/>
          <xsd:enumeration value="Federal Government"/>
          <xsd:enumeration value="Canadian Government"/>
        </xsd:restriction>
      </xsd:simpleType>
    </xsd:element>
  </xsd:schema>
  <xsd:schema xmlns:xsd="http://www.w3.org/2001/XMLSchema" xmlns:xs="http://www.w3.org/2001/XMLSchema" xmlns:dms="http://schemas.microsoft.com/office/2006/documentManagement/types" xmlns:pc="http://schemas.microsoft.com/office/infopath/2007/PartnerControls" targetNamespace="00c87f25-2316-4e8e-aa34-2c74b3876b84" elementFormDefault="qualified">
    <xsd:import namespace="http://schemas.microsoft.com/office/2006/documentManagement/types"/>
    <xsd:import namespace="http://schemas.microsoft.com/office/infopath/2007/PartnerControls"/>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44e4b3c-d4ec-4737-9b71-7c7f9b19e5b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7292-2eb1-4c19-8430-212c094da4d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0bc20e7-6ca0-481e-afc5-3ba291a3d056}" ma:internalName="TaxCatchAll" ma:showField="CatchAllData" ma:web="05e77292-2eb1-4c19-8430-212c094da4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044e4b3c-d4ec-4737-9b71-7c7f9b19e5bf"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Client_x0020_Type xmlns="a2698da2-da9c-47ea-a5b8-b239d344e65e" xsi:nil="true"/>
    <Data_x0020_Classification xmlns="a2698da2-da9c-47ea-a5b8-b239d344e65e" xsi:nil="true"/>
    <TaxCatchAll xmlns="05e77292-2eb1-4c19-8430-212c094da4de" xsi:nil="true"/>
    <lcf76f155ced4ddcb4097134ff3c332f xmlns="00c87f25-2316-4e8e-aa34-2c74b3876b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9C08186-DA07-4206-BF25-0C49FA66C1CC}">
  <ds:schemaRefs>
    <ds:schemaRef ds:uri="00c87f25-2316-4e8e-aa34-2c74b3876b84"/>
    <ds:schemaRef ds:uri="05e77292-2eb1-4c19-8430-212c094da4de"/>
    <ds:schemaRef ds:uri="a2698da2-da9c-47ea-a5b8-b239d344e6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D5CD68F-E9F3-45F5-A47C-D231E37FC88A}">
  <ds:schemaRefs>
    <ds:schemaRef ds:uri="http://schemas.microsoft.com/sharepoint/v3/contenttype/forms"/>
  </ds:schemaRefs>
</ds:datastoreItem>
</file>

<file path=customXml/itemProps3.xml><?xml version="1.0" encoding="utf-8"?>
<ds:datastoreItem xmlns:ds="http://schemas.openxmlformats.org/officeDocument/2006/customXml" ds:itemID="{FA5C17DA-8239-4D10-A94D-0EF7215E0A8A}">
  <ds:schemaRefs>
    <ds:schemaRef ds:uri="Microsoft.SharePoint.Taxonomy.ContentTypeSync"/>
  </ds:schemaRefs>
</ds:datastoreItem>
</file>

<file path=customXml/itemProps4.xml><?xml version="1.0" encoding="utf-8"?>
<ds:datastoreItem xmlns:ds="http://schemas.openxmlformats.org/officeDocument/2006/customXml" ds:itemID="{DEF12B0E-A422-4D0B-BE22-D8FD1F5FFB9F}">
  <ds:schemaRefs>
    <ds:schemaRef ds:uri="http://schemas.microsoft.com/office/infopath/2007/PartnerControls"/>
    <ds:schemaRef ds:uri="http://www.w3.org/XML/1998/namespace"/>
    <ds:schemaRef ds:uri="http://schemas.microsoft.com/office/2006/documentManagement/types"/>
    <ds:schemaRef ds:uri="http://purl.org/dc/elements/1.1/"/>
    <ds:schemaRef ds:uri="a2698da2-da9c-47ea-a5b8-b239d344e65e"/>
    <ds:schemaRef ds:uri="http://purl.org/dc/dcmitype/"/>
    <ds:schemaRef ds:uri="00c87f25-2316-4e8e-aa34-2c74b3876b84"/>
    <ds:schemaRef ds:uri="http://purl.org/dc/terms/"/>
    <ds:schemaRef ds:uri="05e77292-2eb1-4c19-8430-212c094da4d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3578</Words>
  <Application>Microsoft Office PowerPoint</Application>
  <PresentationFormat>Widescreen</PresentationFormat>
  <Paragraphs>219</Paragraphs>
  <Slides>17</Slides>
  <Notes>17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Arial</vt:lpstr>
      <vt:lpstr>Calibri</vt:lpstr>
      <vt:lpstr>Myriad Pro</vt:lpstr>
      <vt:lpstr>Segoe UI</vt:lpstr>
      <vt:lpstr>Segoe UI Light</vt:lpstr>
      <vt:lpstr>Symbol</vt:lpstr>
      <vt:lpstr>Title Page</vt:lpstr>
      <vt:lpstr>Project Background</vt:lpstr>
      <vt:lpstr>Challenge</vt:lpstr>
      <vt:lpstr>Methods &amp; Approach</vt:lpstr>
      <vt:lpstr>Conclusion</vt:lpstr>
      <vt:lpstr>Lauritzen Channel, California: 35 Years of Pre- and Post-Dredge Monitoring</vt:lpstr>
      <vt:lpstr>PowerPoint Presentation</vt:lpstr>
      <vt:lpstr>Cleanup Actions</vt:lpstr>
      <vt:lpstr>PowerPoint Presentation</vt:lpstr>
      <vt:lpstr>Pre- and post-RA trends </vt:lpstr>
      <vt:lpstr>Pre- and Post-RA Tissue Temporal Trends </vt:lpstr>
      <vt:lpstr>Sediment Temporal “Trend”</vt:lpstr>
      <vt:lpstr>Sediment Erosion and Deposition Assessment </vt:lpstr>
      <vt:lpstr>Sediment Porewater Evaluations </vt:lpstr>
      <vt:lpstr>Current Contaminant  Mass Balance </vt:lpstr>
      <vt:lpstr>Spatial Patterns of Contaminant Concentrations</vt:lpstr>
      <vt:lpstr>Chemical Fingerprinting – DDx in Surface Sediment</vt:lpstr>
      <vt:lpstr>Shoreline Characteristics </vt:lpstr>
      <vt:lpstr>Updated Conceptual Site Model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Meeting</dc:title>
  <dc:creator>Ally Chopic</dc:creator>
  <cp:lastModifiedBy>Toni Salvador</cp:lastModifiedBy>
  <cp:revision>1</cp:revision>
  <dcterms:created xsi:type="dcterms:W3CDTF">2020-09-18T19:27:01Z</dcterms:created>
  <dcterms:modified xsi:type="dcterms:W3CDTF">2025-01-20T20:32:34Z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0x010100B0BCD2CC9DC1DE4F8E2940ABC5354EF8</vt:lpwstr>
  </property>
  <property fmtid="{D5CDD505-2E9C-101B-9397-08002B2CF9AE}" pid="3" name="MediaServiceImageTags">
    <vt:lpwstr/>
  </property>
</Properties>
</file>