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3" r:id="rId5"/>
    <p:sldMasterId id="2147483759" r:id="rId6"/>
    <p:sldMasterId id="2147483779" r:id="rId7"/>
    <p:sldMasterId id="2147483772" r:id="rId8"/>
    <p:sldMasterId id="2147483765" r:id="rId9"/>
  </p:sldMasterIdLst>
  <p:notesMasterIdLst>
    <p:notesMasterId r:id="rId34"/>
  </p:notesMasterIdLst>
  <p:handoutMasterIdLst>
    <p:handoutMasterId r:id="rId35"/>
  </p:handoutMasterIdLst>
  <p:sldIdLst>
    <p:sldId id="257" r:id="rId10"/>
    <p:sldId id="296" r:id="rId11"/>
    <p:sldId id="261" r:id="rId12"/>
    <p:sldId id="277" r:id="rId13"/>
    <p:sldId id="297" r:id="rId14"/>
    <p:sldId id="406" r:id="rId15"/>
    <p:sldId id="394" r:id="rId16"/>
    <p:sldId id="395" r:id="rId17"/>
    <p:sldId id="400" r:id="rId18"/>
    <p:sldId id="634" r:id="rId19"/>
    <p:sldId id="401" r:id="rId20"/>
    <p:sldId id="290" r:id="rId21"/>
    <p:sldId id="295" r:id="rId22"/>
    <p:sldId id="262" r:id="rId23"/>
    <p:sldId id="407" r:id="rId24"/>
    <p:sldId id="632" r:id="rId25"/>
    <p:sldId id="298" r:id="rId26"/>
    <p:sldId id="606" r:id="rId27"/>
    <p:sldId id="631" r:id="rId28"/>
    <p:sldId id="607" r:id="rId29"/>
    <p:sldId id="633" r:id="rId30"/>
    <p:sldId id="280" r:id="rId31"/>
    <p:sldId id="288" r:id="rId32"/>
    <p:sldId id="273"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81031C-A06A-1D38-B5D2-ADB37D32BD8E}" name="Stebbings, Jenn" initials="SJ" userId="S::stebbings.j@portseattle.org::d0558422-cc1e-4770-a79f-0d156f32cf7d" providerId="AD"/>
  <p188:author id="{F6CC2632-DF5B-B64D-A9F8-98793308F89C}" name="Carmen Oldham" initials="CO" userId="S::coldham@anchorqea.com::e9b03065-b838-4218-a68e-08a156544b48" providerId="AD"/>
  <p188:author id="{BCC9184F-FE9A-B1FF-2096-F8BB9BF5D5FC}" name="Toni Salvador" initials="TS" userId="S::tsalvador@anchorqea.com::45e86dbd-4b08-4b93-b7f0-ed7a44a94f1f" providerId="AD"/>
  <p188:author id="{EB4A0068-9F52-F801-8362-D9C423E76C65}" name="Lee Freeland" initials="LF" userId="S::lfreeland@anchorqea.com::9e4d0517-53ca-4bc5-8315-a60c66c4bc7f" providerId="AD"/>
  <p188:author id="{5036907C-C62F-9159-80EF-139601F53A4E}" name="Rosalie Daggett" initials="RD" userId="S::rdaggett@anchorqea.com::b7970409-3f4b-4adb-8e89-5d01b332417e" providerId="AD"/>
  <p188:author id="{A9770C7F-C112-62A1-B6EC-B1D9AEC0A185}" name="Sydnee Knox" initials="SK" userId="S::sknox@anchorqea.com::f2d94736-b2f7-46e5-a0cc-9b30dfa67a90" providerId="AD"/>
  <p188:author id="{27899392-9F87-1AE5-8C99-1A4EE4B0A730}" name="Dan Berlin" initials="DB" userId="S::dberlin@anchorqea.com::d751e7c1-1150-4e31-87c6-7c151fe693c1" providerId="AD"/>
  <p188:author id="{ACC6A3C4-4813-445B-A506-5BD9FE81E6D6}" name="Terri Scheumann" initials="TS" userId="Terri Scheumann" providerId="None"/>
  <p188:author id="{E70266CD-DAF3-2A50-D2B9-53EFF965D1EC}" name="Tessa M. Dennis" initials="TMD" userId="Tessa M. Dennis" providerId="None"/>
  <p188:author id="{59C7FBE4-A195-EF8E-E85C-4BDA82C4F469}" name="Amy Corp" initials="AC" userId="S::acorp@anchorqea.com::09f8d76a-6eff-40ab-9759-ce06bb9156c5" providerId="AD"/>
  <p188:author id="{A716E7F1-A136-9564-703B-F5FF6D3960F5}" name="Hurley, Kathleen" initials="HK" userId="S::hurley.k@portseattle.org::83dd9d0e-6379-4589-a92a-221f4cab6bf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Sydnee Knox" initials="SK" lastIdx="127" clrIdx="0">
    <p:extLst>
      <p:ext uri="{19B8F6BF-5375-455C-9EA6-DF929625EA0E}">
        <p15:presenceInfo xmlns:p15="http://schemas.microsoft.com/office/powerpoint/2012/main" userId="S-1-5-21-1295742510-17848028-1660491571-41863" providerId="AD"/>
      </p:ext>
    </p:extLst>
  </p:cmAuthor>
  <p:cmAuthor id="2" name="Betsy Yanasak" initials="BY" lastIdx="3" clrIdx="1">
    <p:extLst>
      <p:ext uri="{19B8F6BF-5375-455C-9EA6-DF929625EA0E}">
        <p15:presenceInfo xmlns:p15="http://schemas.microsoft.com/office/powerpoint/2012/main" userId="S-1-5-21-1295742510-17848028-1660491571-1094" providerId="AD"/>
      </p:ext>
    </p:extLst>
  </p:cmAuthor>
  <p:cmAuthor id="3" name="Rebecca Gardner" initials="RG" lastIdx="19" clrIdx="2">
    <p:extLst>
      <p:ext uri="{19B8F6BF-5375-455C-9EA6-DF929625EA0E}">
        <p15:presenceInfo xmlns:p15="http://schemas.microsoft.com/office/powerpoint/2012/main" userId="S-1-5-21-1295742510-17848028-1660491571-8384" providerId="AD"/>
      </p:ext>
    </p:extLst>
  </p:cmAuthor>
  <p:cmAuthor id="4" name="Ram K. Mohan" initials="RKM" lastIdx="4" clrIdx="3">
    <p:extLst>
      <p:ext uri="{19B8F6BF-5375-455C-9EA6-DF929625EA0E}">
        <p15:presenceInfo xmlns:p15="http://schemas.microsoft.com/office/powerpoint/2012/main" userId="Ram K. Mohan" providerId="None"/>
      </p:ext>
    </p:extLst>
  </p:cmAuthor>
  <p:cmAuthor id="5" name="Paul LaRosa" initials="PL" lastIdx="8" clrIdx="4">
    <p:extLst>
      <p:ext uri="{19B8F6BF-5375-455C-9EA6-DF929625EA0E}">
        <p15:presenceInfo xmlns:p15="http://schemas.microsoft.com/office/powerpoint/2012/main" userId="S::plarosa@anchorqea.com::bf926916-bd16-4f79-8894-6fefbd384580" providerId="AD"/>
      </p:ext>
    </p:extLst>
  </p:cmAuthor>
  <p:cmAuthor id="6" name="Hannah Garrison" initials="HG" lastIdx="36" clrIdx="5">
    <p:extLst>
      <p:ext uri="{19B8F6BF-5375-455C-9EA6-DF929625EA0E}">
        <p15:presenceInfo xmlns:p15="http://schemas.microsoft.com/office/powerpoint/2012/main" userId="S-1-5-21-1295742510-17848028-1660491571-30286" providerId="AD"/>
      </p:ext>
    </p:extLst>
  </p:cmAuthor>
  <p:cmAuthor id="7" name="Hans Adomeit" initials="HA" lastIdx="60" clrIdx="6">
    <p:extLst>
      <p:ext uri="{19B8F6BF-5375-455C-9EA6-DF929625EA0E}">
        <p15:presenceInfo xmlns:p15="http://schemas.microsoft.com/office/powerpoint/2012/main" userId="Hans Adomeit" providerId="None"/>
      </p:ext>
    </p:extLst>
  </p:cmAuthor>
  <p:cmAuthor id="8" name="Ally Chopic" initials="AC" lastIdx="33" clrIdx="7">
    <p:extLst>
      <p:ext uri="{19B8F6BF-5375-455C-9EA6-DF929625EA0E}">
        <p15:presenceInfo xmlns:p15="http://schemas.microsoft.com/office/powerpoint/2012/main" userId="S::achopic@anchorqea.com::b5d6bd82-def9-4887-b488-56b27aca6898" providerId="AD"/>
      </p:ext>
    </p:extLst>
  </p:cmAuthor>
  <p:cmAuthor id="9" name="Erin Hryciw" initials="EH" lastIdx="4" clrIdx="8">
    <p:extLst>
      <p:ext uri="{19B8F6BF-5375-455C-9EA6-DF929625EA0E}">
        <p15:presenceInfo xmlns:p15="http://schemas.microsoft.com/office/powerpoint/2012/main" userId="S::ehryciw@anchorqea.com::a723e2cb-e427-4209-9949-b7d59e947e19" providerId="AD"/>
      </p:ext>
    </p:extLst>
  </p:cmAuthor>
  <p:cmAuthor id="10" name="Sarah Becker" initials="SB" lastIdx="47" clrIdx="9">
    <p:extLst>
      <p:ext uri="{19B8F6BF-5375-455C-9EA6-DF929625EA0E}">
        <p15:presenceInfo xmlns:p15="http://schemas.microsoft.com/office/powerpoint/2012/main" userId="S::sbecker@anchorqea.com::bec27f7f-4a08-4805-aaad-894299599017" providerId="AD"/>
      </p:ext>
    </p:extLst>
  </p:cmAuthor>
  <p:cmAuthor id="11" name="Jennifer Holsinger" initials="JH" lastIdx="2" clrIdx="10">
    <p:extLst>
      <p:ext uri="{19B8F6BF-5375-455C-9EA6-DF929625EA0E}">
        <p15:presenceInfo xmlns:p15="http://schemas.microsoft.com/office/powerpoint/2012/main" userId="S::jholsinger@anchorqea.com::c092f541-fff4-4780-8cd0-675d22bdae3b" providerId="AD"/>
      </p:ext>
    </p:extLst>
  </p:cmAuthor>
  <p:cmAuthor id="12" name="Terri Scheumann" initials="TS" lastIdx="24" clrIdx="11">
    <p:extLst>
      <p:ext uri="{19B8F6BF-5375-455C-9EA6-DF929625EA0E}">
        <p15:presenceInfo xmlns:p15="http://schemas.microsoft.com/office/powerpoint/2012/main" userId="Terri Scheumann" providerId="None"/>
      </p:ext>
    </p:extLst>
  </p:cmAuthor>
  <p:cmAuthor id="13" name="Rosalie Daggett" initials="RD" lastIdx="1" clrIdx="12">
    <p:extLst>
      <p:ext uri="{19B8F6BF-5375-455C-9EA6-DF929625EA0E}">
        <p15:presenceInfo xmlns:p15="http://schemas.microsoft.com/office/powerpoint/2012/main" userId="S::rdaggett@anchorqea.com::b7970409-3f4b-4adb-8e89-5d01b33241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3861"/>
    <a:srgbClr val="5A5A5A"/>
    <a:srgbClr val="1F1D1E"/>
    <a:srgbClr val="BFBFBF"/>
    <a:srgbClr val="E0E7E7"/>
    <a:srgbClr val="4698A2"/>
    <a:srgbClr val="7CC0B7"/>
    <a:srgbClr val="3D7E76"/>
    <a:srgbClr val="F3CC5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BFF380-5A16-4BB7-8CA5-F20E5857E7F5}" v="110" dt="2025-01-17T17:28:23.221"/>
    <p1510:client id="{DF24A06D-172C-4AE4-AF34-BC074819590D}" v="4" dt="2025-01-17T17:25:07.8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2886" y="132"/>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commentAuthors" Target="commentAuthor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5.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handoutMaster" Target="handoutMasters/handoutMaster1.xml"/><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5254" y="8754111"/>
            <a:ext cx="1012613" cy="275277"/>
          </a:xfrm>
          <a:prstGeom prst="rect">
            <a:avLst/>
          </a:prstGeom>
        </p:spPr>
      </p:pic>
    </p:spTree>
    <p:extLst>
      <p:ext uri="{BB962C8B-B14F-4D97-AF65-F5344CB8AC3E}">
        <p14:creationId xmlns:p14="http://schemas.microsoft.com/office/powerpoint/2010/main" val="3591330908"/>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Slide Image Placeholder 3"/>
          <p:cNvSpPr>
            <a:spLocks noGrp="1" noRot="1" noChangeAspect="1"/>
          </p:cNvSpPr>
          <p:nvPr>
            <p:ph type="sldImg" idx="2"/>
          </p:nvPr>
        </p:nvSpPr>
        <p:spPr>
          <a:xfrm>
            <a:off x="-280988" y="698500"/>
            <a:ext cx="7572376" cy="4260850"/>
          </a:xfrm>
          <a:prstGeom prst="rect">
            <a:avLst/>
          </a:prstGeom>
          <a:noFill/>
          <a:ln w="12700">
            <a:solidFill>
              <a:prstClr val="black"/>
            </a:solidFill>
          </a:ln>
        </p:spPr>
        <p:txBody>
          <a:bodyPr vert="horz" lIns="93161" tIns="46580" rIns="93161" bIns="46580" rtlCol="0" anchor="ctr"/>
          <a:lstStyle/>
          <a:p>
            <a:endParaRPr lang="en-US"/>
          </a:p>
        </p:txBody>
      </p:sp>
      <p:sp>
        <p:nvSpPr>
          <p:cNvPr id="5" name="Notes Placeholder 4"/>
          <p:cNvSpPr>
            <a:spLocks noGrp="1"/>
          </p:cNvSpPr>
          <p:nvPr>
            <p:ph type="body" sz="quarter" idx="3"/>
          </p:nvPr>
        </p:nvSpPr>
        <p:spPr>
          <a:xfrm>
            <a:off x="662094" y="5035550"/>
            <a:ext cx="5686213" cy="3486150"/>
          </a:xfrm>
          <a:prstGeom prst="rect">
            <a:avLst/>
          </a:prstGeom>
        </p:spPr>
        <p:txBody>
          <a:bodyPr vert="horz" lIns="93161" tIns="46580" rIns="93161" bIns="46580" rtlCol="0"/>
          <a:lstStyle/>
          <a:p>
            <a:pPr lvl="0"/>
            <a:r>
              <a:rPr lang="en-US"/>
              <a:t>Click to edit Master text styles</a:t>
            </a:r>
          </a:p>
          <a:p>
            <a:pPr lvl="1"/>
            <a:r>
              <a:rPr lang="en-US"/>
              <a:t>Second level</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5254" y="8754111"/>
            <a:ext cx="1012613" cy="275277"/>
          </a:xfrm>
          <a:prstGeom prst="rect">
            <a:avLst/>
          </a:prstGeom>
        </p:spPr>
      </p:pic>
    </p:spTree>
    <p:extLst>
      <p:ext uri="{BB962C8B-B14F-4D97-AF65-F5344CB8AC3E}">
        <p14:creationId xmlns:p14="http://schemas.microsoft.com/office/powerpoint/2010/main" val="2192144882"/>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628650" indent="-171450" algn="l" defTabSz="914400" rtl="0" eaLnBrk="1" latinLnBrk="0" hangingPunct="1">
      <a:buFont typeface="Arial" panose="020B0604020202020204" pitchFamily="34" charset="0"/>
      <a:buChar char="•"/>
      <a:defRPr sz="11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914400" algn="l" defTabSz="914400" rtl="0" eaLnBrk="1" latinLnBrk="0" hangingPunct="1">
      <a:defRPr sz="105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1371600" algn="l" defTabSz="914400" rtl="0" eaLnBrk="1" latinLnBrk="0" hangingPunct="1">
      <a:defRPr sz="105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828800" algn="l" defTabSz="914400" rtl="0" eaLnBrk="1" latinLnBrk="0" hangingPunct="1">
      <a:defRPr sz="105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Port of Seattle’s mission is to promote economic opportunities and quality of life in the region by advancing trade, travel, commerce and job creation in an equitable, accountable and environmentally responsible manner.  The port’s assets include Seattle-Tacoma International Airport, Fisherman’s Terminal – home of the North Pacific fishing fleet, cruise terminals, cargo facilities, public marinas, a conference center, and industrial real estate.</a:t>
            </a:r>
          </a:p>
          <a:p>
            <a:r>
              <a:rPr lang="en-US"/>
              <a:t>  </a:t>
            </a:r>
          </a:p>
          <a:p>
            <a:r>
              <a:rPr lang="en-US"/>
              <a:t>Port operations help support nearly 200,000 jobs and $7b in annual payroll. Our Century Agenda seeks to create an additional 100,000 jobs through economic growth while becoming North America’s leading green and energy-efficient Port.  </a:t>
            </a:r>
          </a:p>
          <a:p>
            <a:endParaRPr lang="en-US"/>
          </a:p>
          <a:p>
            <a:r>
              <a:rPr lang="en-US"/>
              <a:t>Over 600 hectares of our property resides within the City of Seattle.  Seattle, a truly maritime city, is the jewel of the Pacific Northwest and we’re proud to have supported its growth and  vibrant economy.  That said, historically we haven’t always balanced economic performance with social equity and environmental stewardship.  The project I’m here to talk about today reflects a sea-change at the Port and City; the Duwamish River People’s Park &amp; Shoreline Habitat project is delivering community, environmental, and economic benefits, all at the same time. </a:t>
            </a:r>
          </a:p>
          <a:p>
            <a:endParaRPr lang="en-US"/>
          </a:p>
        </p:txBody>
      </p:sp>
    </p:spTree>
    <p:extLst>
      <p:ext uri="{BB962C8B-B14F-4D97-AF65-F5344CB8AC3E}">
        <p14:creationId xmlns:p14="http://schemas.microsoft.com/office/powerpoint/2010/main" val="305112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a:solidFill>
                  <a:schemeClr val="bg1"/>
                </a:solidFill>
                <a:effectLst>
                  <a:outerShdw blurRad="50800" dist="38100" dir="5400000" algn="t" rotWithShape="0">
                    <a:prstClr val="black">
                      <a:alpha val="40000"/>
                    </a:prstClr>
                  </a:outerShdw>
                </a:effectLst>
              </a:rPr>
              <a:t>The Duwamish River is Seattle’s only river.  It’s home to over 100,000 jobs and 25% of the manufacturing capacity in the region.  </a:t>
            </a:r>
            <a:r>
              <a:rPr lang="en-US" sz="1200" b="0">
                <a:solidFill>
                  <a:schemeClr val="bg1"/>
                </a:solidFill>
                <a:effectLst>
                  <a:outerShdw blurRad="50800" dist="38100" dir="5400000" algn="t" rotWithShape="0">
                    <a:prstClr val="black">
                      <a:alpha val="40000"/>
                    </a:prstClr>
                  </a:outerShdw>
                </a:effectLst>
              </a:rPr>
              <a:t>P</a:t>
            </a:r>
            <a:r>
              <a:rPr lang="en-US" sz="1200" b="0" i="0">
                <a:solidFill>
                  <a:schemeClr val="bg1"/>
                </a:solidFill>
                <a:effectLst>
                  <a:outerShdw blurRad="50800" dist="38100" dir="5400000" algn="t" rotWithShape="0">
                    <a:prstClr val="black">
                      <a:alpha val="40000"/>
                    </a:prstClr>
                  </a:outerShdw>
                </a:effectLst>
              </a:rPr>
              <a:t>eople rely on it for sustenance, transportation, livelihood, and home.</a:t>
            </a:r>
          </a:p>
          <a:p>
            <a:r>
              <a:rPr lang="en-US" sz="1200" b="0">
                <a:solidFill>
                  <a:schemeClr val="bg1"/>
                </a:solidFill>
                <a:effectLst>
                  <a:outerShdw blurRad="50800" dist="38100" dir="5400000" algn="t" rotWithShape="0">
                    <a:prstClr val="black">
                      <a:alpha val="40000"/>
                    </a:prstClr>
                  </a:outerShdw>
                </a:effectLst>
              </a:rPr>
              <a:t>However, F</a:t>
            </a:r>
            <a:r>
              <a:rPr lang="en-US" sz="1200" b="0" i="0">
                <a:solidFill>
                  <a:schemeClr val="bg1"/>
                </a:solidFill>
                <a:effectLst>
                  <a:outerShdw blurRad="50800" dist="38100" dir="5400000" algn="t" rotWithShape="0">
                    <a:prstClr val="black">
                      <a:alpha val="40000"/>
                    </a:prstClr>
                  </a:outerShdw>
                </a:effectLst>
              </a:rPr>
              <a:t>ish and wildlife </a:t>
            </a:r>
            <a:r>
              <a:rPr lang="en-US" sz="1200" b="0">
                <a:solidFill>
                  <a:schemeClr val="bg1"/>
                </a:solidFill>
                <a:effectLst>
                  <a:outerShdw blurRad="50800" dist="38100" dir="5400000" algn="t" rotWithShape="0">
                    <a:prstClr val="black">
                      <a:alpha val="40000"/>
                    </a:prstClr>
                  </a:outerShdw>
                </a:effectLst>
              </a:rPr>
              <a:t>in t</a:t>
            </a:r>
            <a:r>
              <a:rPr lang="en-US" sz="1200" b="0" i="0">
                <a:solidFill>
                  <a:schemeClr val="bg1"/>
                </a:solidFill>
                <a:effectLst>
                  <a:outerShdw blurRad="50800" dist="38100" dir="5400000" algn="t" rotWithShape="0">
                    <a:prstClr val="black">
                      <a:alpha val="40000"/>
                    </a:prstClr>
                  </a:outerShdw>
                </a:effectLst>
              </a:rPr>
              <a:t>he river have suffered from years of pollution. So have people.  </a:t>
            </a:r>
            <a:r>
              <a:rPr lang="en-US" sz="1200" b="0">
                <a:solidFill>
                  <a:schemeClr val="bg1"/>
                </a:solidFill>
                <a:effectLst>
                  <a:outerShdw blurRad="50800" dist="38100" dir="5400000" algn="t" rotWithShape="0">
                    <a:prstClr val="black">
                      <a:alpha val="40000"/>
                    </a:prstClr>
                  </a:outerShdw>
                </a:effectLst>
              </a:rPr>
              <a:t>So w</a:t>
            </a:r>
            <a:r>
              <a:rPr lang="en-US" sz="1200" b="0" i="0">
                <a:solidFill>
                  <a:schemeClr val="bg1"/>
                </a:solidFill>
                <a:effectLst>
                  <a:outerShdw blurRad="50800" dist="38100" dir="5400000" algn="t" rotWithShape="0">
                    <a:prstClr val="black">
                      <a:alpha val="40000"/>
                    </a:prstClr>
                  </a:outerShdw>
                </a:effectLst>
              </a:rPr>
              <a:t>e worked together with the City to cleanup the neighborhood and transform one of our Duwamish properties into </a:t>
            </a:r>
            <a:r>
              <a:rPr lang="en-US" sz="1200" b="0">
                <a:solidFill>
                  <a:schemeClr val="bg1"/>
                </a:solidFill>
                <a:effectLst>
                  <a:outerShdw blurRad="50800" dist="38100" dir="5400000" algn="t" rotWithShape="0">
                    <a:prstClr val="black">
                      <a:alpha val="40000"/>
                    </a:prstClr>
                  </a:outerShdw>
                </a:effectLst>
              </a:rPr>
              <a:t>a habitat site, park, and mitigation bank. </a:t>
            </a:r>
          </a:p>
          <a:p>
            <a:r>
              <a:rPr lang="en-US" sz="1200" b="0">
                <a:solidFill>
                  <a:schemeClr val="bg1"/>
                </a:solidFill>
                <a:effectLst>
                  <a:outerShdw blurRad="50800" dist="38100" dir="5400000" algn="t" rotWithShape="0">
                    <a:prstClr val="black">
                      <a:alpha val="40000"/>
                    </a:prstClr>
                  </a:outerShdw>
                </a:effectLst>
              </a:rPr>
              <a:t>Now it’s a </a:t>
            </a:r>
            <a:r>
              <a:rPr lang="en-US" sz="1200" b="0" u="sng">
                <a:solidFill>
                  <a:srgbClr val="FFC000"/>
                </a:solidFill>
                <a:effectLst>
                  <a:outerShdw blurRad="50800" dist="38100" dir="5400000" algn="t" rotWithShape="0">
                    <a:prstClr val="black">
                      <a:alpha val="40000"/>
                    </a:prstClr>
                  </a:outerShdw>
                </a:effectLst>
              </a:rPr>
              <a:t>triple bottom line</a:t>
            </a:r>
            <a:r>
              <a:rPr lang="en-US" sz="1200" b="0">
                <a:solidFill>
                  <a:srgbClr val="FFC000"/>
                </a:solidFill>
                <a:effectLst>
                  <a:outerShdw blurRad="50800" dist="38100" dir="5400000" algn="t" rotWithShape="0">
                    <a:prstClr val="black">
                      <a:alpha val="40000"/>
                    </a:prstClr>
                  </a:outerShdw>
                </a:effectLst>
              </a:rPr>
              <a:t> </a:t>
            </a:r>
            <a:r>
              <a:rPr lang="en-US" sz="1200" b="0">
                <a:solidFill>
                  <a:schemeClr val="bg1"/>
                </a:solidFill>
                <a:effectLst>
                  <a:outerShdw blurRad="50800" dist="38100" dir="5400000" algn="t" rotWithShape="0">
                    <a:prstClr val="black">
                      <a:alpha val="40000"/>
                    </a:prstClr>
                  </a:outerShdw>
                </a:effectLst>
              </a:rPr>
              <a:t>asset.  </a:t>
            </a:r>
          </a:p>
          <a:p>
            <a:endParaRPr lang="en-US"/>
          </a:p>
        </p:txBody>
      </p:sp>
    </p:spTree>
    <p:extLst>
      <p:ext uri="{BB962C8B-B14F-4D97-AF65-F5344CB8AC3E}">
        <p14:creationId xmlns:p14="http://schemas.microsoft.com/office/powerpoint/2010/main" val="366752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project, formerly called Terminal 117, sits at River Mile 4 on the Duwamish River, Seattle’s only river.  The Duwamish was channelized in 1911 and turned into a marine highway, promoting large-scale conversion of farmland and saltmarsh into industrial property.  While that conversion produced jobs and economic vitality, it took a toll on fish and wildlife and the people who call the Duwamish Valley home.  The Port and City worked together over a twenty-year period to cleanup Terminal 117 and the surrounding area. Then, the Port turned Terminal 117 into the Duwamish River People’s Park &amp; Shoreline Habitat, giving back a portion of the river to the residents, both human and fish, while also generating nearly $50m in revenue.  </a:t>
            </a:r>
          </a:p>
          <a:p>
            <a:endParaRPr lang="en-US"/>
          </a:p>
        </p:txBody>
      </p:sp>
    </p:spTree>
    <p:extLst>
      <p:ext uri="{BB962C8B-B14F-4D97-AF65-F5344CB8AC3E}">
        <p14:creationId xmlns:p14="http://schemas.microsoft.com/office/powerpoint/2010/main" val="2964837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turned one of the worst toxic cleanup sites in the country into a park for the neighborhood of South Park, which is the most racially and ethnically diverse neighborhood in Seattle. There are over 17 languages spoken in the neighborhood and it has the most children per household, while also the lowest per capita income.  It’s truly an Environmental Justice neighborhood.  We also turned the site into productive habitat for salmon, which are critically imperiled in Puget Sound.  And the best part? We paid for all of this with other people’s money. But it’s not all rainbows and unicorns.  This was a challenging project that took over twenty years to complete. I’ll talk about the challenges we faced throughout the process, and some of the difficult choices we had to make along the way. </a:t>
            </a:r>
          </a:p>
        </p:txBody>
      </p:sp>
      <p:sp>
        <p:nvSpPr>
          <p:cNvPr id="4" name="Slide Number Placeholder 3"/>
          <p:cNvSpPr>
            <a:spLocks noGrp="1"/>
          </p:cNvSpPr>
          <p:nvPr>
            <p:ph type="sldNum" sz="quarter" idx="5"/>
          </p:nvPr>
        </p:nvSpPr>
        <p:spPr/>
        <p:txBody>
          <a:bodyPr/>
          <a:lstStyle/>
          <a:p>
            <a:fld id="{67E3CB42-C6C4-4733-A5B6-38A6A478F23F}" type="slidenum">
              <a:rPr lang="en-US" smtClean="0"/>
              <a:t>7</a:t>
            </a:fld>
            <a:endParaRPr lang="en-US"/>
          </a:p>
        </p:txBody>
      </p:sp>
    </p:spTree>
    <p:extLst>
      <p:ext uri="{BB962C8B-B14F-4D97-AF65-F5344CB8AC3E}">
        <p14:creationId xmlns:p14="http://schemas.microsoft.com/office/powerpoint/2010/main" val="2886476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dive in.  This is our project site, which is tucked in between a large Boeing facility, other industrial properties, and the neighborhood of South Park, and the Duwamish River.</a:t>
            </a:r>
          </a:p>
          <a:p>
            <a:r>
              <a:rPr lang="en-US"/>
              <a:t>  </a:t>
            </a:r>
          </a:p>
          <a:p>
            <a:r>
              <a:rPr lang="en-US"/>
              <a:t>The site is located at the narrowest point in the 7-mile-long Duwamish Waterway.  Its selection was purposeful.  First, we knew it was a badly contaminated site that needed cleanup – possibly one of the worst in the country.  The port and city were the only ones who could do it.  </a:t>
            </a:r>
          </a:p>
          <a:p>
            <a:endParaRPr lang="en-US"/>
          </a:p>
          <a:p>
            <a:r>
              <a:rPr lang="en-US"/>
              <a:t>Second, because the river is so narrow in this location, we knew that fill-removal and habitat restoration would help relieve downstream flooding.  That’s good for everybody. </a:t>
            </a:r>
          </a:p>
          <a:p>
            <a:endParaRPr lang="en-US"/>
          </a:p>
          <a:p>
            <a:r>
              <a:rPr lang="en-US"/>
              <a:t>Third, it’s adjacent to one of our most important fence-line communities – the South Park neighborhood – which have been affected by Port operations. Our license to operate relies on the support of communities like this.   </a:t>
            </a:r>
          </a:p>
        </p:txBody>
      </p:sp>
      <p:sp>
        <p:nvSpPr>
          <p:cNvPr id="4" name="Slide Number Placeholder 3"/>
          <p:cNvSpPr>
            <a:spLocks noGrp="1"/>
          </p:cNvSpPr>
          <p:nvPr>
            <p:ph type="sldNum" sz="quarter" idx="5"/>
          </p:nvPr>
        </p:nvSpPr>
        <p:spPr/>
        <p:txBody>
          <a:bodyPr/>
          <a:lstStyle/>
          <a:p>
            <a:fld id="{67E3CB42-C6C4-4733-A5B6-38A6A478F23F}" type="slidenum">
              <a:rPr lang="en-US" smtClean="0"/>
              <a:t>8</a:t>
            </a:fld>
            <a:endParaRPr lang="en-US"/>
          </a:p>
        </p:txBody>
      </p:sp>
    </p:spTree>
    <p:extLst>
      <p:ext uri="{BB962C8B-B14F-4D97-AF65-F5344CB8AC3E}">
        <p14:creationId xmlns:p14="http://schemas.microsoft.com/office/powerpoint/2010/main" val="36055731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Just for fun here’s a time-lapse of the site as it went through various stages.  The 2012 aerial on left is immediately prior to the cleanup, then cleanup is complete in 2019, then construction on the park and habitat site is underway in 2021, then complete in 2023.  </a:t>
            </a:r>
          </a:p>
        </p:txBody>
      </p:sp>
      <p:sp>
        <p:nvSpPr>
          <p:cNvPr id="4" name="Slide Number Placeholder 3"/>
          <p:cNvSpPr>
            <a:spLocks noGrp="1"/>
          </p:cNvSpPr>
          <p:nvPr>
            <p:ph type="sldNum" sz="quarter" idx="5"/>
          </p:nvPr>
        </p:nvSpPr>
        <p:spPr/>
        <p:txBody>
          <a:bodyPr/>
          <a:lstStyle/>
          <a:p>
            <a:fld id="{67E3CB42-C6C4-4733-A5B6-38A6A478F23F}" type="slidenum">
              <a:rPr lang="en-US" smtClean="0"/>
              <a:t>9</a:t>
            </a:fld>
            <a:endParaRPr lang="en-US"/>
          </a:p>
        </p:txBody>
      </p:sp>
    </p:spTree>
    <p:extLst>
      <p:ext uri="{BB962C8B-B14F-4D97-AF65-F5344CB8AC3E}">
        <p14:creationId xmlns:p14="http://schemas.microsoft.com/office/powerpoint/2010/main" val="830220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different view to give you perspective on the park features.  They are arranged in a semi-circle around the marsh basin, with the north end serving as a ‘touch-tank’ for visitors to get up close and personal with the habitat elements. </a:t>
            </a:r>
          </a:p>
          <a:p>
            <a:endParaRPr lang="en-US"/>
          </a:p>
          <a:p>
            <a:r>
              <a:rPr lang="en-US"/>
              <a:t>The permitting agencies were very concerned that too much public access might diminish the habitat value; their thinking was that people might disturb the habitat. We’ve found that the reverse is true.  Because we incorporated public access, we created a built-in group of site stewards.  The nearby neighbors have taken ownership of the site, including policing, trash removal, and other types of care.  </a:t>
            </a:r>
          </a:p>
          <a:p>
            <a:endParaRPr lang="en-US"/>
          </a:p>
          <a:p>
            <a:r>
              <a:rPr lang="en-US"/>
              <a:t>I want to point out that we’ve used numerous recycled and repurposed items in the design, including two foot bridges and the viewpoint tower which were formerly at one of our cruise terminals as gangways. The stepping stones were formerly concrete piling at a cargo terminal, now cut-off and placed to offer a pathway through the touch-tank marsh. The abundant use of logs serves many purposes, including </a:t>
            </a:r>
            <a:r>
              <a:rPr lang="en-US" err="1"/>
              <a:t>bankline</a:t>
            </a:r>
            <a:r>
              <a:rPr lang="en-US"/>
              <a:t> stability, habitat, and even seating and play structures for visitors.  Those logs came from the Corps of Engineers – they were removed from Puget Sound as part of their navigation safety program; now they are returned to the landscape where they would have ended up naturally, as habitat and park features.</a:t>
            </a:r>
          </a:p>
          <a:p>
            <a:endParaRPr lang="en-US"/>
          </a:p>
          <a:p>
            <a:r>
              <a:rPr lang="en-US"/>
              <a:t>One of the design choices we needed to make early on was whether to engage a landscape architect, which we often do, or a project artist, to flavor the project.  We opted to hire an artist. In this case, it was essential. Our artist, Kristin Tollefson, spent several months in the community getting a sense of the ‘vibe’, so that she could shape the look and feel of the project. The art plan developed for this project has now been offered as an example for other park projects in Seattle.  </a:t>
            </a:r>
          </a:p>
        </p:txBody>
      </p:sp>
      <p:sp>
        <p:nvSpPr>
          <p:cNvPr id="4" name="Slide Number Placeholder 3"/>
          <p:cNvSpPr>
            <a:spLocks noGrp="1"/>
          </p:cNvSpPr>
          <p:nvPr>
            <p:ph type="sldNum" sz="quarter" idx="5"/>
          </p:nvPr>
        </p:nvSpPr>
        <p:spPr/>
        <p:txBody>
          <a:bodyPr/>
          <a:lstStyle/>
          <a:p>
            <a:fld id="{67E3CB42-C6C4-4733-A5B6-38A6A478F23F}" type="slidenum">
              <a:rPr lang="en-US" smtClean="0"/>
              <a:t>11</a:t>
            </a:fld>
            <a:endParaRPr lang="en-US"/>
          </a:p>
        </p:txBody>
      </p:sp>
    </p:spTree>
    <p:extLst>
      <p:ext uri="{BB962C8B-B14F-4D97-AF65-F5344CB8AC3E}">
        <p14:creationId xmlns:p14="http://schemas.microsoft.com/office/powerpoint/2010/main" val="830306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 there environmental benefits? Yes.  The site is providing critical habitat for endangered species including Chinook salmon.  </a:t>
            </a:r>
          </a:p>
        </p:txBody>
      </p:sp>
      <p:sp>
        <p:nvSpPr>
          <p:cNvPr id="4" name="Slide Number Placeholder 3"/>
          <p:cNvSpPr>
            <a:spLocks noGrp="1"/>
          </p:cNvSpPr>
          <p:nvPr>
            <p:ph type="sldNum" sz="quarter" idx="5"/>
          </p:nvPr>
        </p:nvSpPr>
        <p:spPr/>
        <p:txBody>
          <a:bodyPr/>
          <a:lstStyle/>
          <a:p>
            <a:fld id="{67E3CB42-C6C4-4733-A5B6-38A6A478F23F}" type="slidenum">
              <a:rPr lang="en-US" smtClean="0"/>
              <a:t>12</a:t>
            </a:fld>
            <a:endParaRPr lang="en-US"/>
          </a:p>
        </p:txBody>
      </p:sp>
    </p:spTree>
    <p:extLst>
      <p:ext uri="{BB962C8B-B14F-4D97-AF65-F5344CB8AC3E}">
        <p14:creationId xmlns:p14="http://schemas.microsoft.com/office/powerpoint/2010/main" val="2815847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Early complexity from constructing cleanup and restoration prior to larger cleanup, and larger cleanup complexity to avoid </a:t>
            </a:r>
            <a:r>
              <a:rPr lang="en-US" err="1"/>
              <a:t>recontaminating</a:t>
            </a:r>
            <a:r>
              <a:rPr lang="en-US"/>
              <a:t> restoration area</a:t>
            </a:r>
          </a:p>
        </p:txBody>
      </p:sp>
    </p:spTree>
    <p:extLst>
      <p:ext uri="{BB962C8B-B14F-4D97-AF65-F5344CB8AC3E}">
        <p14:creationId xmlns:p14="http://schemas.microsoft.com/office/powerpoint/2010/main" val="36600071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p:bg>
      <p:bgPr>
        <a:solidFill>
          <a:schemeClr val="tx1"/>
        </a:solidFill>
        <a:effectLst/>
      </p:bgPr>
    </p:bg>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94F56FCE-ABD2-4693-B1C1-9184B079C9F0}"/>
              </a:ext>
            </a:extLst>
          </p:cNvPr>
          <p:cNvSpPr>
            <a:spLocks noGrp="1"/>
          </p:cNvSpPr>
          <p:nvPr>
            <p:ph type="title" hasCustomPrompt="1"/>
          </p:nvPr>
        </p:nvSpPr>
        <p:spPr>
          <a:xfrm>
            <a:off x="594360" y="2057400"/>
            <a:ext cx="10972800" cy="2880360"/>
          </a:xfrm>
          <a:prstGeom prst="rect">
            <a:avLst/>
          </a:prstGeom>
        </p:spPr>
        <p:txBody>
          <a:bodyPr vert="horz" lIns="0" tIns="45720" rIns="0" bIns="45720" rtlCol="0" anchor="ctr" anchorCtr="0">
            <a:noAutofit/>
          </a:bodyPr>
          <a:lstStyle>
            <a:lvl1pPr algn="l">
              <a:defRPr sz="4800" cap="none" spc="0" baseline="0">
                <a:solidFill>
                  <a:schemeClr val="bg1"/>
                </a:solidFill>
                <a:latin typeface="+mj-lt"/>
                <a:cs typeface="Segoe UI Light" panose="020B0502040204020203" pitchFamily="34" charset="0"/>
              </a:defRPr>
            </a:lvl1pPr>
          </a:lstStyle>
          <a:p>
            <a:r>
              <a:rPr lang="en-US" sz="4800" cap="none" spc="0">
                <a:solidFill>
                  <a:schemeClr val="bg1">
                    <a:lumMod val="95000"/>
                  </a:schemeClr>
                </a:solidFill>
              </a:rPr>
              <a:t>Title of Presentation: </a:t>
            </a:r>
            <a:br>
              <a:rPr lang="en-US" sz="4800" cap="none" spc="0">
                <a:solidFill>
                  <a:schemeClr val="bg1">
                    <a:lumMod val="95000"/>
                  </a:schemeClr>
                </a:solidFill>
              </a:rPr>
            </a:br>
            <a:r>
              <a:rPr lang="en-US" sz="4800" cap="none" spc="0">
                <a:solidFill>
                  <a:schemeClr val="bg1">
                    <a:lumMod val="95000"/>
                  </a:schemeClr>
                </a:solidFill>
              </a:rPr>
              <a:t>Example of Three-Line Title Page Showing Collaborator Logo Placement</a:t>
            </a:r>
            <a:endParaRPr lang="en-US"/>
          </a:p>
        </p:txBody>
      </p:sp>
      <p:sp>
        <p:nvSpPr>
          <p:cNvPr id="11" name="Picture Placeholder 10">
            <a:extLst>
              <a:ext uri="{FF2B5EF4-FFF2-40B4-BE49-F238E27FC236}">
                <a16:creationId xmlns:a16="http://schemas.microsoft.com/office/drawing/2014/main" id="{2D815E33-4003-4AC2-B2AA-82043B819216}"/>
              </a:ext>
            </a:extLst>
          </p:cNvPr>
          <p:cNvSpPr>
            <a:spLocks noGrp="1"/>
          </p:cNvSpPr>
          <p:nvPr>
            <p:ph type="pic" sz="quarter" idx="11" hasCustomPrompt="1"/>
          </p:nvPr>
        </p:nvSpPr>
        <p:spPr>
          <a:xfrm>
            <a:off x="7656814" y="5712321"/>
            <a:ext cx="1828800" cy="502920"/>
          </a:xfrm>
          <a:prstGeom prst="rect">
            <a:avLst/>
          </a:prstGeom>
        </p:spPr>
        <p:txBody>
          <a:bodyPr anchor="ctr" anchorCtr="0"/>
          <a:lstStyle>
            <a:lvl1pPr marL="0" indent="0" algn="ctr">
              <a:buNone/>
              <a:defRPr sz="1000" b="1"/>
            </a:lvl1pPr>
          </a:lstStyle>
          <a:p>
            <a:r>
              <a:rPr lang="en-US"/>
              <a:t>Click to Insert White PNG/Vector Collaborator Logo Here </a:t>
            </a:r>
          </a:p>
        </p:txBody>
      </p:sp>
      <p:sp>
        <p:nvSpPr>
          <p:cNvPr id="6" name="Text Placeholder 4">
            <a:extLst>
              <a:ext uri="{FF2B5EF4-FFF2-40B4-BE49-F238E27FC236}">
                <a16:creationId xmlns:a16="http://schemas.microsoft.com/office/drawing/2014/main" id="{C01635C4-99F9-9722-076B-360C9AB2B6D9}"/>
              </a:ext>
            </a:extLst>
          </p:cNvPr>
          <p:cNvSpPr>
            <a:spLocks noGrp="1"/>
          </p:cNvSpPr>
          <p:nvPr>
            <p:ph type="body" sz="quarter" idx="10" hasCustomPrompt="1"/>
          </p:nvPr>
        </p:nvSpPr>
        <p:spPr>
          <a:xfrm>
            <a:off x="593725" y="5303520"/>
            <a:ext cx="5486400" cy="914400"/>
          </a:xfrm>
          <a:prstGeom prst="rect">
            <a:avLst/>
          </a:prstGeom>
        </p:spPr>
        <p:txBody>
          <a:bodyPr lIns="0" tIns="0" rIns="0" bIns="0" anchor="b" anchorCtr="0"/>
          <a:lstStyle>
            <a:lvl1pPr marL="0" indent="0">
              <a:spcAft>
                <a:spcPts val="0"/>
              </a:spcAft>
              <a:buNone/>
              <a:defRPr sz="1800"/>
            </a:lvl1pPr>
            <a:lvl2pPr marL="457200" indent="0">
              <a:buNone/>
              <a:defRPr sz="1800"/>
            </a:lvl2pPr>
            <a:lvl3pPr>
              <a:defRPr sz="1800"/>
            </a:lvl3pPr>
            <a:lvl4pPr>
              <a:defRPr sz="1800"/>
            </a:lvl4pPr>
            <a:lvl5pPr>
              <a:defRPr sz="1800"/>
            </a:lvl5pPr>
          </a:lstStyle>
          <a:p>
            <a:pPr lvl="0"/>
            <a:r>
              <a:rPr lang="en-US"/>
              <a:t>Presented by: First Last, Credentials, Company</a:t>
            </a:r>
            <a:br>
              <a:rPr lang="en-US"/>
            </a:br>
            <a:r>
              <a:rPr lang="en-US"/>
              <a:t>Collaborators: First Last, Credentials, Company</a:t>
            </a:r>
          </a:p>
        </p:txBody>
      </p:sp>
      <p:pic>
        <p:nvPicPr>
          <p:cNvPr id="2" name="Picture 1" descr="Anchor QEA Logo">
            <a:extLst>
              <a:ext uri="{FF2B5EF4-FFF2-40B4-BE49-F238E27FC236}">
                <a16:creationId xmlns:a16="http://schemas.microsoft.com/office/drawing/2014/main" id="{46748611-7E04-2D93-90DE-DE7FD31D702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738360" y="5715000"/>
            <a:ext cx="1828800" cy="500513"/>
          </a:xfrm>
          <a:prstGeom prst="rect">
            <a:avLst/>
          </a:prstGeom>
        </p:spPr>
      </p:pic>
    </p:spTree>
    <p:extLst>
      <p:ext uri="{BB962C8B-B14F-4D97-AF65-F5344CB8AC3E}">
        <p14:creationId xmlns:p14="http://schemas.microsoft.com/office/powerpoint/2010/main" val="402066202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llenge_Statement or Question">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3D3910-56F7-4479-49B3-4FEF7062A13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challenge</a:t>
            </a:r>
            <a:endParaRPr lang="en-US">
              <a:latin typeface="+mj-lt"/>
            </a:endParaRPr>
          </a:p>
        </p:txBody>
      </p:sp>
      <p:sp>
        <p:nvSpPr>
          <p:cNvPr id="4" name="Text Placeholder 8">
            <a:extLst>
              <a:ext uri="{FF2B5EF4-FFF2-40B4-BE49-F238E27FC236}">
                <a16:creationId xmlns:a16="http://schemas.microsoft.com/office/drawing/2014/main" id="{1A04245E-57EC-ADBE-8171-DD6912F99C16}"/>
              </a:ext>
            </a:extLst>
          </p:cNvPr>
          <p:cNvSpPr>
            <a:spLocks noGrp="1"/>
          </p:cNvSpPr>
          <p:nvPr>
            <p:ph type="body" sz="quarter" idx="12"/>
          </p:nvPr>
        </p:nvSpPr>
        <p:spPr>
          <a:xfrm>
            <a:off x="594360" y="1143000"/>
            <a:ext cx="10058400" cy="4572000"/>
          </a:xfrm>
          <a:prstGeom prst="rect">
            <a:avLst/>
          </a:prstGeom>
        </p:spPr>
        <p:txBody>
          <a:bodyPr anchor="ctr" anchorCtr="0"/>
          <a:lstStyle>
            <a:lvl1pPr marL="0" indent="0">
              <a:buNone/>
              <a:defRPr sz="4200">
                <a:solidFill>
                  <a:schemeClr val="bg1"/>
                </a:solidFill>
              </a:defRPr>
            </a:lvl1pPr>
          </a:lstStyle>
          <a:p>
            <a:pPr lvl="0"/>
            <a:endParaRPr lang="en-US"/>
          </a:p>
        </p:txBody>
      </p:sp>
    </p:spTree>
    <p:extLst>
      <p:ext uri="{BB962C8B-B14F-4D97-AF65-F5344CB8AC3E}">
        <p14:creationId xmlns:p14="http://schemas.microsoft.com/office/powerpoint/2010/main" val="24094181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llenge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28293-B9F5-4E2E-A543-5121573CB3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8360" y="5715000"/>
            <a:ext cx="1828800" cy="504277"/>
          </a:xfrm>
          <a:prstGeom prst="rect">
            <a:avLst/>
          </a:prstGeom>
        </p:spPr>
      </p:pic>
      <p:sp>
        <p:nvSpPr>
          <p:cNvPr id="3" name="Text Placeholder 8">
            <a:extLst>
              <a:ext uri="{FF2B5EF4-FFF2-40B4-BE49-F238E27FC236}">
                <a16:creationId xmlns:a16="http://schemas.microsoft.com/office/drawing/2014/main" id="{641046FF-9C35-58AF-1747-EDFCE03A7B77}"/>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48315991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llenge_Text Only">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2648" y="2057400"/>
            <a:ext cx="10972165" cy="3673990"/>
          </a:xfrm>
          <a:prstGeom prst="rect">
            <a:avLst/>
          </a:prstGeom>
        </p:spPr>
        <p:txBody>
          <a:bodyPr rIns="0"/>
          <a:lstStyle>
            <a:lvl1pPr>
              <a:defRPr>
                <a:solidFill>
                  <a:srgbClr val="5A5A5A"/>
                </a:solidFill>
              </a:defRPr>
            </a:lvl1pPr>
            <a:lvl2pPr>
              <a:defRPr>
                <a:solidFill>
                  <a:srgbClr val="5A5A5A"/>
                </a:solidFill>
              </a:defRPr>
            </a:lvl2pPr>
            <a:lvl3pPr>
              <a:defRPr>
                <a:solidFill>
                  <a:srgbClr val="5A5A5A"/>
                </a:solidFill>
              </a:defRPr>
            </a:lvl3pPr>
            <a:lvl4pPr>
              <a:defRPr>
                <a:solidFill>
                  <a:srgbClr val="1C1C1C"/>
                </a:solidFill>
              </a:defRPr>
            </a:lvl4pPr>
            <a:lvl5pPr>
              <a:defRPr>
                <a:solidFill>
                  <a:srgbClr val="1C1C1C"/>
                </a:solidFill>
              </a:defRPr>
            </a:lvl5pPr>
          </a:lstStyle>
          <a:p>
            <a:pPr lvl="0"/>
            <a:r>
              <a:rPr lang="en-US"/>
              <a:t>Click to edit first-level bullet</a:t>
            </a:r>
          </a:p>
          <a:p>
            <a:pPr lvl="1"/>
            <a:r>
              <a:rPr lang="en-US"/>
              <a:t>Second level</a:t>
            </a:r>
          </a:p>
          <a:p>
            <a:pPr lvl="2"/>
            <a:r>
              <a:rPr lang="en-US"/>
              <a:t>Third level</a:t>
            </a:r>
          </a:p>
        </p:txBody>
      </p:sp>
      <p:sp>
        <p:nvSpPr>
          <p:cNvPr id="6" name="Title Placeholder 1"/>
          <p:cNvSpPr>
            <a:spLocks noGrp="1"/>
          </p:cNvSpPr>
          <p:nvPr>
            <p:ph type="title" hasCustomPrompt="1"/>
          </p:nvPr>
        </p:nvSpPr>
        <p:spPr>
          <a:xfrm>
            <a:off x="612648" y="1078992"/>
            <a:ext cx="10972800"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8">
            <a:extLst>
              <a:ext uri="{FF2B5EF4-FFF2-40B4-BE49-F238E27FC236}">
                <a16:creationId xmlns:a16="http://schemas.microsoft.com/office/drawing/2014/main" id="{CB6FB9BB-0DBA-3089-6471-721D1493D61A}"/>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313842533"/>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hallenge_Text + imag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3931919"/>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550F8AC7-6C24-4E4B-739B-73BCAA076D29}"/>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2" name="Text Placeholder 8">
            <a:extLst>
              <a:ext uri="{FF2B5EF4-FFF2-40B4-BE49-F238E27FC236}">
                <a16:creationId xmlns:a16="http://schemas.microsoft.com/office/drawing/2014/main" id="{05C08D24-FA43-F133-8626-0247CC38C519}"/>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3" name="Text Placeholder 8">
            <a:extLst>
              <a:ext uri="{FF2B5EF4-FFF2-40B4-BE49-F238E27FC236}">
                <a16:creationId xmlns:a16="http://schemas.microsoft.com/office/drawing/2014/main" id="{6B771CBF-ACBD-CF77-74E2-48B27614EEB1}"/>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3779411006"/>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ext + image_full bleed">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571784" y="0"/>
            <a:ext cx="5620215" cy="6858000"/>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5262976"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64C2632D-012E-E87B-AFEB-F14A0F278409}"/>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3" name="Text Placeholder 8">
            <a:extLst>
              <a:ext uri="{FF2B5EF4-FFF2-40B4-BE49-F238E27FC236}">
                <a16:creationId xmlns:a16="http://schemas.microsoft.com/office/drawing/2014/main" id="{CA9AB089-2E18-3D10-014D-1C38453B057A}"/>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429174025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llenge_ 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59436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8">
            <a:extLst>
              <a:ext uri="{FF2B5EF4-FFF2-40B4-BE49-F238E27FC236}">
                <a16:creationId xmlns:a16="http://schemas.microsoft.com/office/drawing/2014/main" id="{79F2E0C2-2CCE-9917-A226-1DC65262D7BC}"/>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9" name="Text Placeholder 8">
            <a:extLst>
              <a:ext uri="{FF2B5EF4-FFF2-40B4-BE49-F238E27FC236}">
                <a16:creationId xmlns:a16="http://schemas.microsoft.com/office/drawing/2014/main" id="{5892741A-6773-F444-6457-C4B4AF4826DE}"/>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291878591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able">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95024"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able Placeholder 2">
            <a:extLst>
              <a:ext uri="{FF2B5EF4-FFF2-40B4-BE49-F238E27FC236}">
                <a16:creationId xmlns:a16="http://schemas.microsoft.com/office/drawing/2014/main" id="{688F4049-70D5-70FE-CF3A-444EBD7A6723}"/>
              </a:ext>
            </a:extLst>
          </p:cNvPr>
          <p:cNvSpPr>
            <a:spLocks noGrp="1"/>
          </p:cNvSpPr>
          <p:nvPr>
            <p:ph type="tbl" sz="quarter" idx="14"/>
          </p:nvPr>
        </p:nvSpPr>
        <p:spPr>
          <a:xfrm>
            <a:off x="598487" y="2030184"/>
            <a:ext cx="10995025" cy="4021138"/>
          </a:xfrm>
          <a:prstGeom prst="rect">
            <a:avLst/>
          </a:prstGeom>
        </p:spPr>
        <p:txBody>
          <a:bodyPr/>
          <a:lstStyle/>
          <a:p>
            <a:endParaRPr lang="en-US"/>
          </a:p>
        </p:txBody>
      </p:sp>
      <p:sp>
        <p:nvSpPr>
          <p:cNvPr id="5" name="Text Placeholder 8">
            <a:extLst>
              <a:ext uri="{FF2B5EF4-FFF2-40B4-BE49-F238E27FC236}">
                <a16:creationId xmlns:a16="http://schemas.microsoft.com/office/drawing/2014/main" id="{DF266DE8-8961-FEAF-58C4-66D1D1AD8F97}"/>
              </a:ext>
            </a:extLst>
          </p:cNvPr>
          <p:cNvSpPr>
            <a:spLocks noGrp="1"/>
          </p:cNvSpPr>
          <p:nvPr>
            <p:ph type="body" sz="quarter" idx="15"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2323705166"/>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7DDCCD3-AC27-4CE2-9DE0-44E037F5A07F}" type="datetime1">
              <a:rPr lang="en-US" smtClean="0"/>
              <a:pPr/>
              <a:t>1/17/2025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0E5A4D-2439-42BC-BABB-6AD786F2FD5F}" type="slidenum">
              <a:rPr lang="en-US" smtClean="0"/>
              <a:t>‹#›</a:t>
            </a:fld>
            <a:endParaRPr lang="en-US"/>
          </a:p>
        </p:txBody>
      </p:sp>
    </p:spTree>
    <p:extLst>
      <p:ext uri="{BB962C8B-B14F-4D97-AF65-F5344CB8AC3E}">
        <p14:creationId xmlns:p14="http://schemas.microsoft.com/office/powerpoint/2010/main" val="2796531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3829" t="-1" r="10130" b="39340"/>
          <a:stretch/>
        </p:blipFill>
        <p:spPr>
          <a:xfrm>
            <a:off x="-1" y="6183629"/>
            <a:ext cx="12206515" cy="674371"/>
          </a:xfrm>
          <a:prstGeom prst="rect">
            <a:avLst/>
          </a:prstGeom>
        </p:spPr>
      </p:pic>
      <p:sp>
        <p:nvSpPr>
          <p:cNvPr id="2" name="Title 1"/>
          <p:cNvSpPr>
            <a:spLocks noGrp="1"/>
          </p:cNvSpPr>
          <p:nvPr>
            <p:ph type="title"/>
          </p:nvPr>
        </p:nvSpPr>
        <p:spPr>
          <a:xfrm>
            <a:off x="609600" y="115994"/>
            <a:ext cx="10972800" cy="757647"/>
          </a:xfrm>
        </p:spPr>
        <p:txBody>
          <a:bodyPr/>
          <a:lstStyle/>
          <a:p>
            <a:r>
              <a:rPr lang="en-US"/>
              <a:t>Click to edit Master title style</a:t>
            </a:r>
          </a:p>
        </p:txBody>
      </p:sp>
      <p:sp>
        <p:nvSpPr>
          <p:cNvPr id="3" name="Content Placeholder 2"/>
          <p:cNvSpPr>
            <a:spLocks noGrp="1"/>
          </p:cNvSpPr>
          <p:nvPr>
            <p:ph idx="1"/>
          </p:nvPr>
        </p:nvSpPr>
        <p:spPr>
          <a:xfrm>
            <a:off x="609600" y="1105632"/>
            <a:ext cx="10972800" cy="5000742"/>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737600" y="6415620"/>
            <a:ext cx="2844800" cy="365125"/>
          </a:xfrm>
        </p:spPr>
        <p:txBody>
          <a:bodyPr/>
          <a:lstStyle>
            <a:lvl1pPr algn="l">
              <a:defRPr/>
            </a:lvl1pPr>
          </a:lstStyle>
          <a:p>
            <a:fld id="{E9BE5642-BA03-48C1-825D-4BE882A3C6D5}" type="datetime1">
              <a:rPr lang="en-US" smtClean="0"/>
              <a:t>1/17/2025</a:t>
            </a:fld>
            <a:endParaRPr lang="en-US"/>
          </a:p>
        </p:txBody>
      </p:sp>
      <p:sp>
        <p:nvSpPr>
          <p:cNvPr id="5" name="Footer Placeholder 4"/>
          <p:cNvSpPr>
            <a:spLocks noGrp="1"/>
          </p:cNvSpPr>
          <p:nvPr>
            <p:ph type="ftr" sz="quarter" idx="11"/>
          </p:nvPr>
        </p:nvSpPr>
        <p:spPr>
          <a:xfrm>
            <a:off x="609600" y="6415620"/>
            <a:ext cx="7416800" cy="365125"/>
          </a:xfrm>
        </p:spPr>
        <p:txBody>
          <a:bodyPr/>
          <a:lstStyle/>
          <a:p>
            <a:endParaRPr lang="en-US"/>
          </a:p>
        </p:txBody>
      </p:sp>
      <p:sp>
        <p:nvSpPr>
          <p:cNvPr id="6" name="Slide Number Placeholder 5"/>
          <p:cNvSpPr>
            <a:spLocks noGrp="1"/>
          </p:cNvSpPr>
          <p:nvPr>
            <p:ph type="sldNum" sz="quarter" idx="12"/>
          </p:nvPr>
        </p:nvSpPr>
        <p:spPr/>
        <p:txBody>
          <a:bodyPr/>
          <a:lstStyle/>
          <a:p>
            <a:fld id="{460E5A4D-2439-42BC-BABB-6AD786F2FD5F}" type="slidenum">
              <a:rPr lang="en-US" smtClean="0"/>
              <a:t>‹#›</a:t>
            </a:fld>
            <a:endParaRPr lang="en-US"/>
          </a:p>
        </p:txBody>
      </p:sp>
    </p:spTree>
    <p:extLst>
      <p:ext uri="{BB962C8B-B14F-4D97-AF65-F5344CB8AC3E}">
        <p14:creationId xmlns:p14="http://schemas.microsoft.com/office/powerpoint/2010/main" val="2918902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09602" y="1447800"/>
            <a:ext cx="10972798" cy="4267200"/>
          </a:xfrm>
        </p:spPr>
        <p:txBody>
          <a:bodyPr rIns="0" numCol="1" spcCol="457200"/>
          <a:lstStyle>
            <a:lvl1pPr>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Placeholder 1"/>
          <p:cNvSpPr>
            <a:spLocks noGrp="1"/>
          </p:cNvSpPr>
          <p:nvPr>
            <p:ph type="title" hasCustomPrompt="1"/>
          </p:nvPr>
        </p:nvSpPr>
        <p:spPr>
          <a:xfrm>
            <a:off x="609600" y="609600"/>
            <a:ext cx="10972800" cy="685800"/>
          </a:xfrm>
          <a:prstGeom prst="rect">
            <a:avLst/>
          </a:prstGeom>
        </p:spPr>
        <p:txBody>
          <a:bodyPr vert="horz" lIns="0" tIns="45720" rIns="0" bIns="45720" rtlCol="0" anchor="t" anchorCtr="0">
            <a:noAutofit/>
          </a:bodyPr>
          <a:lstStyle>
            <a:lvl1pPr>
              <a:defRPr/>
            </a:lvl1pPr>
          </a:lstStyle>
          <a:p>
            <a:r>
              <a:rPr lang="en-US"/>
              <a:t>Click to edit master title style</a:t>
            </a:r>
          </a:p>
        </p:txBody>
      </p:sp>
    </p:spTree>
    <p:extLst>
      <p:ext uri="{BB962C8B-B14F-4D97-AF65-F5344CB8AC3E}">
        <p14:creationId xmlns:p14="http://schemas.microsoft.com/office/powerpoint/2010/main" val="2173246069"/>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oject Background_Statement or Question">
    <p:bg>
      <p:bgPr>
        <a:solidFill>
          <a:schemeClr val="tx1"/>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5066A5E-6F74-1326-F446-97EE82BBF5D6}"/>
              </a:ext>
            </a:extLst>
          </p:cNvPr>
          <p:cNvSpPr>
            <a:spLocks noGrp="1"/>
          </p:cNvSpPr>
          <p:nvPr>
            <p:ph type="body" sz="quarter" idx="12"/>
          </p:nvPr>
        </p:nvSpPr>
        <p:spPr>
          <a:xfrm>
            <a:off x="594360" y="1143000"/>
            <a:ext cx="10058400" cy="4572000"/>
          </a:xfrm>
        </p:spPr>
        <p:txBody>
          <a:bodyPr anchor="ctr" anchorCtr="0"/>
          <a:lstStyle>
            <a:lvl1pPr marL="0" indent="0">
              <a:buNone/>
              <a:defRPr sz="4200">
                <a:solidFill>
                  <a:schemeClr val="bg1"/>
                </a:solidFill>
              </a:defRPr>
            </a:lvl1pPr>
          </a:lstStyle>
          <a:p>
            <a:pPr lvl="0"/>
            <a:endParaRPr lang="en-US"/>
          </a:p>
        </p:txBody>
      </p:sp>
      <p:sp>
        <p:nvSpPr>
          <p:cNvPr id="6" name="TextBox 5">
            <a:extLst>
              <a:ext uri="{FF2B5EF4-FFF2-40B4-BE49-F238E27FC236}">
                <a16:creationId xmlns:a16="http://schemas.microsoft.com/office/drawing/2014/main" id="{523D3910-56F7-4479-49B3-4FEF7062A13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Project Background</a:t>
            </a:r>
            <a:endParaRPr lang="en-US">
              <a:latin typeface="+mj-lt"/>
            </a:endParaRPr>
          </a:p>
        </p:txBody>
      </p:sp>
    </p:spTree>
    <p:extLst>
      <p:ext uri="{BB962C8B-B14F-4D97-AF65-F5344CB8AC3E}">
        <p14:creationId xmlns:p14="http://schemas.microsoft.com/office/powerpoint/2010/main" val="365275095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190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Project Background_text + imag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22136" y="2057400"/>
            <a:ext cx="5166360" cy="3931919"/>
          </a:xfr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75848"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2865C02E-03F1-A11B-B728-17290DD1CCFA}"/>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2" name="Text Placeholder 8">
            <a:extLst>
              <a:ext uri="{FF2B5EF4-FFF2-40B4-BE49-F238E27FC236}">
                <a16:creationId xmlns:a16="http://schemas.microsoft.com/office/drawing/2014/main" id="{09F475E3-794F-169F-3FDD-CC6EB7E6E9C2}"/>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3" name="Text Placeholder 8">
            <a:extLst>
              <a:ext uri="{FF2B5EF4-FFF2-40B4-BE49-F238E27FC236}">
                <a16:creationId xmlns:a16="http://schemas.microsoft.com/office/drawing/2014/main" id="{EBE77FD0-B5CC-5948-21E2-58A2BF53C866}"/>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2806268015"/>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Vicinity Map or Full Image">
    <p:bg>
      <p:bgPr>
        <a:solidFill>
          <a:schemeClr val="bg1">
            <a:lumMod val="8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0" y="0"/>
            <a:ext cx="12192000" cy="6858000"/>
          </a:xfrm>
          <a:solidFill>
            <a:srgbClr val="1F1D1E"/>
          </a:solidFill>
        </p:spPr>
        <p:txBody>
          <a:bodyPr anchor="ctr" anchorCtr="0"/>
          <a:lstStyle>
            <a:lvl1pPr marL="0" indent="0" algn="ctr">
              <a:buNone/>
              <a:defRPr>
                <a:solidFill>
                  <a:srgbClr val="5A5A5A"/>
                </a:solidFill>
              </a:defRPr>
            </a:lvl1pPr>
          </a:lstStyle>
          <a:p>
            <a:r>
              <a:rPr lang="en-US"/>
              <a:t>Click to insert vicinity map or picture</a:t>
            </a:r>
          </a:p>
        </p:txBody>
      </p:sp>
      <p:sp>
        <p:nvSpPr>
          <p:cNvPr id="9" name="Text Placeholder 8">
            <a:extLst>
              <a:ext uri="{FF2B5EF4-FFF2-40B4-BE49-F238E27FC236}">
                <a16:creationId xmlns:a16="http://schemas.microsoft.com/office/drawing/2014/main" id="{0175FF5C-A03A-44A9-8230-3B61B5FE6506}"/>
              </a:ext>
            </a:extLst>
          </p:cNvPr>
          <p:cNvSpPr>
            <a:spLocks noGrp="1"/>
          </p:cNvSpPr>
          <p:nvPr>
            <p:ph type="body" sz="quarter" idx="11" hasCustomPrompt="1"/>
          </p:nvPr>
        </p:nvSpPr>
        <p:spPr>
          <a:xfrm>
            <a:off x="594360" y="5486400"/>
            <a:ext cx="5486400" cy="914400"/>
          </a:xfrm>
        </p:spPr>
        <p:txBody>
          <a:bodyPr anchor="b" anchorCtr="0"/>
          <a:lstStyle>
            <a:lvl1pPr marL="0" indent="0">
              <a:buNone/>
              <a:defRPr sz="1500">
                <a:solidFill>
                  <a:schemeClr val="bg1"/>
                </a:solidFill>
                <a:latin typeface="+mj-lt"/>
              </a:defRPr>
            </a:lvl1pPr>
            <a:lvl2pPr>
              <a:defRPr sz="1800"/>
            </a:lvl2pPr>
          </a:lstStyle>
          <a:p>
            <a:pPr lvl="0"/>
            <a:r>
              <a:rPr lang="en-US"/>
              <a:t>Click to edit caption</a:t>
            </a:r>
          </a:p>
        </p:txBody>
      </p:sp>
    </p:spTree>
    <p:extLst>
      <p:ext uri="{BB962C8B-B14F-4D97-AF65-F5344CB8AC3E}">
        <p14:creationId xmlns:p14="http://schemas.microsoft.com/office/powerpoint/2010/main" val="600250464"/>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Methods &amp; Approach_Statement or Question">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3D3910-56F7-4479-49B3-4FEF7062A13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Methods and Approach</a:t>
            </a:r>
            <a:endParaRPr lang="en-US">
              <a:latin typeface="+mj-lt"/>
            </a:endParaRPr>
          </a:p>
        </p:txBody>
      </p:sp>
      <p:sp>
        <p:nvSpPr>
          <p:cNvPr id="5" name="Text Placeholder 8">
            <a:extLst>
              <a:ext uri="{FF2B5EF4-FFF2-40B4-BE49-F238E27FC236}">
                <a16:creationId xmlns:a16="http://schemas.microsoft.com/office/drawing/2014/main" id="{4051B5B5-DCF9-012B-B8D2-BF2823786650}"/>
              </a:ext>
            </a:extLst>
          </p:cNvPr>
          <p:cNvSpPr>
            <a:spLocks noGrp="1"/>
          </p:cNvSpPr>
          <p:nvPr>
            <p:ph type="body" sz="quarter" idx="12"/>
          </p:nvPr>
        </p:nvSpPr>
        <p:spPr>
          <a:xfrm>
            <a:off x="594360" y="1143000"/>
            <a:ext cx="10058400" cy="4572000"/>
          </a:xfrm>
          <a:prstGeom prst="rect">
            <a:avLst/>
          </a:prstGeom>
        </p:spPr>
        <p:txBody>
          <a:bodyPr anchor="ctr" anchorCtr="0"/>
          <a:lstStyle>
            <a:lvl1pPr marL="0" indent="0">
              <a:buNone/>
              <a:defRPr sz="4200">
                <a:solidFill>
                  <a:schemeClr val="bg1"/>
                </a:solidFill>
              </a:defRPr>
            </a:lvl1pPr>
          </a:lstStyle>
          <a:p>
            <a:pPr lvl="0"/>
            <a:endParaRPr lang="en-US"/>
          </a:p>
        </p:txBody>
      </p:sp>
    </p:spTree>
    <p:extLst>
      <p:ext uri="{BB962C8B-B14F-4D97-AF65-F5344CB8AC3E}">
        <p14:creationId xmlns:p14="http://schemas.microsoft.com/office/powerpoint/2010/main" val="2066864267"/>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Methods &amp; Approach_Line - Logo">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28293-B9F5-4E2E-A543-5121573CB3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8360" y="5715000"/>
            <a:ext cx="1828800" cy="504277"/>
          </a:xfrm>
          <a:prstGeom prst="rect">
            <a:avLst/>
          </a:prstGeom>
        </p:spPr>
      </p:pic>
      <p:sp>
        <p:nvSpPr>
          <p:cNvPr id="4" name="Text Placeholder 8">
            <a:extLst>
              <a:ext uri="{FF2B5EF4-FFF2-40B4-BE49-F238E27FC236}">
                <a16:creationId xmlns:a16="http://schemas.microsoft.com/office/drawing/2014/main" id="{42A1C82C-24C8-B44D-24C5-01E9FB5E4639}"/>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461257455"/>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ethods &amp; Approach_Text Only">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612648" y="2057400"/>
            <a:ext cx="10972165" cy="3673990"/>
          </a:xfrm>
          <a:prstGeom prst="rect">
            <a:avLst/>
          </a:prstGeom>
        </p:spPr>
        <p:txBody>
          <a:bodyPr rIns="0"/>
          <a:lstStyle>
            <a:lvl1pPr>
              <a:defRPr>
                <a:solidFill>
                  <a:srgbClr val="5A5A5A"/>
                </a:solidFill>
              </a:defRPr>
            </a:lvl1pPr>
            <a:lvl2pPr>
              <a:defRPr>
                <a:solidFill>
                  <a:srgbClr val="5A5A5A"/>
                </a:solidFill>
              </a:defRPr>
            </a:lvl2pPr>
            <a:lvl3pPr>
              <a:defRPr>
                <a:solidFill>
                  <a:srgbClr val="5A5A5A"/>
                </a:solidFill>
              </a:defRPr>
            </a:lvl3pPr>
            <a:lvl4pPr>
              <a:defRPr>
                <a:solidFill>
                  <a:srgbClr val="1C1C1C"/>
                </a:solidFill>
              </a:defRPr>
            </a:lvl4pPr>
            <a:lvl5pPr>
              <a:defRPr>
                <a:solidFill>
                  <a:srgbClr val="1C1C1C"/>
                </a:solidFill>
              </a:defRPr>
            </a:lvl5pPr>
          </a:lstStyle>
          <a:p>
            <a:pPr lvl="0"/>
            <a:r>
              <a:rPr lang="en-US"/>
              <a:t>Click to edit first-level bullet</a:t>
            </a:r>
          </a:p>
          <a:p>
            <a:pPr lvl="1"/>
            <a:r>
              <a:rPr lang="en-US"/>
              <a:t>Second level</a:t>
            </a:r>
          </a:p>
          <a:p>
            <a:pPr lvl="2"/>
            <a:r>
              <a:rPr lang="en-US"/>
              <a:t>Third level</a:t>
            </a:r>
          </a:p>
        </p:txBody>
      </p:sp>
      <p:sp>
        <p:nvSpPr>
          <p:cNvPr id="6" name="Title Placeholder 1"/>
          <p:cNvSpPr>
            <a:spLocks noGrp="1"/>
          </p:cNvSpPr>
          <p:nvPr>
            <p:ph type="title" hasCustomPrompt="1"/>
          </p:nvPr>
        </p:nvSpPr>
        <p:spPr>
          <a:xfrm>
            <a:off x="612648" y="1078992"/>
            <a:ext cx="10972800"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8">
            <a:extLst>
              <a:ext uri="{FF2B5EF4-FFF2-40B4-BE49-F238E27FC236}">
                <a16:creationId xmlns:a16="http://schemas.microsoft.com/office/drawing/2014/main" id="{0FB0F866-08B7-CAF4-D4C2-F324F1C50B8C}"/>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746164969"/>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Methods &amp; Approach_Icons">
    <p:bg>
      <p:bgPr>
        <a:solidFill>
          <a:schemeClr val="tx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1792555" y="1777551"/>
            <a:ext cx="8937843" cy="685800"/>
          </a:xfrm>
          <a:prstGeom prst="rect">
            <a:avLst/>
          </a:prstGeom>
        </p:spPr>
        <p:txBody>
          <a:bodyPr vert="horz" lIns="0" tIns="45720" rIns="0" bIns="45720" rtlCol="0" anchor="ctr" anchorCtr="0">
            <a:noAutofit/>
          </a:bodyPr>
          <a:lstStyle>
            <a:lvl1pPr algn="l">
              <a:defRPr sz="3200">
                <a:solidFill>
                  <a:schemeClr val="bg1"/>
                </a:solidFill>
                <a:latin typeface="+mj-lt"/>
              </a:defRPr>
            </a:lvl1pPr>
          </a:lstStyle>
          <a:p>
            <a:r>
              <a:rPr lang="en-US"/>
              <a:t>Method/Point/Icon 1</a:t>
            </a:r>
          </a:p>
        </p:txBody>
      </p:sp>
      <p:sp>
        <p:nvSpPr>
          <p:cNvPr id="4" name="TextBox 3">
            <a:extLst>
              <a:ext uri="{FF2B5EF4-FFF2-40B4-BE49-F238E27FC236}">
                <a16:creationId xmlns:a16="http://schemas.microsoft.com/office/drawing/2014/main" id="{452C2F2C-9D48-FE41-0E22-E8BB67223B87}"/>
              </a:ext>
            </a:extLst>
          </p:cNvPr>
          <p:cNvSpPr txBox="1"/>
          <p:nvPr userDrawn="1"/>
        </p:nvSpPr>
        <p:spPr>
          <a:xfrm>
            <a:off x="594360" y="502920"/>
            <a:ext cx="5943600" cy="276999"/>
          </a:xfrm>
          <a:prstGeom prst="rect">
            <a:avLst/>
          </a:prstGeom>
          <a:noFill/>
          <a:ln>
            <a:noFill/>
          </a:ln>
        </p:spPr>
        <p:txBody>
          <a:bodyPr wrap="square" lIns="0" tIns="0" rIns="0" bIns="0" anchor="ctr" anchorCtr="0">
            <a:spAutoFit/>
          </a:bodyPr>
          <a:lstStyle/>
          <a:p>
            <a:r>
              <a:rPr lang="en-US" cap="all" spc="300">
                <a:solidFill>
                  <a:schemeClr val="bg1"/>
                </a:solidFill>
                <a:latin typeface="+mj-lt"/>
                <a:ea typeface="+mn-lt"/>
                <a:cs typeface="Segoe UI Light"/>
              </a:rPr>
              <a:t>Methods and Approach</a:t>
            </a:r>
            <a:endParaRPr lang="en-US">
              <a:solidFill>
                <a:schemeClr val="bg1"/>
              </a:solidFill>
              <a:latin typeface="+mj-lt"/>
            </a:endParaRPr>
          </a:p>
        </p:txBody>
      </p:sp>
      <p:sp>
        <p:nvSpPr>
          <p:cNvPr id="11" name="Text Placeholder 10">
            <a:extLst>
              <a:ext uri="{FF2B5EF4-FFF2-40B4-BE49-F238E27FC236}">
                <a16:creationId xmlns:a16="http://schemas.microsoft.com/office/drawing/2014/main" id="{70823665-3AE5-14EC-CF97-D31A0DDC5475}"/>
              </a:ext>
            </a:extLst>
          </p:cNvPr>
          <p:cNvSpPr>
            <a:spLocks noGrp="1"/>
          </p:cNvSpPr>
          <p:nvPr>
            <p:ph type="body" sz="quarter" idx="10" hasCustomPrompt="1"/>
          </p:nvPr>
        </p:nvSpPr>
        <p:spPr>
          <a:xfrm>
            <a:off x="1792555" y="2712813"/>
            <a:ext cx="8877300" cy="685800"/>
          </a:xfrm>
          <a:prstGeom prst="rect">
            <a:avLst/>
          </a:prstGeom>
        </p:spPr>
        <p:txBody>
          <a:bodyPr anchor="ctr"/>
          <a:lstStyle>
            <a:lvl1pPr marL="0" indent="0">
              <a:buNone/>
              <a:defRPr sz="3200">
                <a:solidFill>
                  <a:schemeClr val="bg1"/>
                </a:solidFill>
              </a:defRPr>
            </a:lvl1pPr>
          </a:lstStyle>
          <a:p>
            <a:pPr lvl="0"/>
            <a:r>
              <a:rPr lang="en-US"/>
              <a:t>Method/Point/Icon 2</a:t>
            </a:r>
          </a:p>
        </p:txBody>
      </p:sp>
      <p:sp>
        <p:nvSpPr>
          <p:cNvPr id="12" name="Text Placeholder 10">
            <a:extLst>
              <a:ext uri="{FF2B5EF4-FFF2-40B4-BE49-F238E27FC236}">
                <a16:creationId xmlns:a16="http://schemas.microsoft.com/office/drawing/2014/main" id="{45C9528A-089B-EA1E-9A55-622E30997874}"/>
              </a:ext>
            </a:extLst>
          </p:cNvPr>
          <p:cNvSpPr>
            <a:spLocks noGrp="1"/>
          </p:cNvSpPr>
          <p:nvPr>
            <p:ph type="body" sz="quarter" idx="11" hasCustomPrompt="1"/>
          </p:nvPr>
        </p:nvSpPr>
        <p:spPr>
          <a:xfrm>
            <a:off x="1792555" y="3648075"/>
            <a:ext cx="8877300" cy="685800"/>
          </a:xfrm>
          <a:prstGeom prst="rect">
            <a:avLst/>
          </a:prstGeom>
        </p:spPr>
        <p:txBody>
          <a:bodyPr anchor="ctr"/>
          <a:lstStyle>
            <a:lvl1pPr marL="0" indent="0">
              <a:buNone/>
              <a:defRPr sz="3200">
                <a:solidFill>
                  <a:schemeClr val="bg1"/>
                </a:solidFill>
              </a:defRPr>
            </a:lvl1pPr>
          </a:lstStyle>
          <a:p>
            <a:pPr lvl="0"/>
            <a:r>
              <a:rPr lang="en-US"/>
              <a:t>Method/Point/Icon 3</a:t>
            </a:r>
          </a:p>
        </p:txBody>
      </p:sp>
      <p:sp>
        <p:nvSpPr>
          <p:cNvPr id="13" name="Text Placeholder 10">
            <a:extLst>
              <a:ext uri="{FF2B5EF4-FFF2-40B4-BE49-F238E27FC236}">
                <a16:creationId xmlns:a16="http://schemas.microsoft.com/office/drawing/2014/main" id="{729597F6-54D5-0DD6-5134-88B7D90AEFF3}"/>
              </a:ext>
            </a:extLst>
          </p:cNvPr>
          <p:cNvSpPr>
            <a:spLocks noGrp="1"/>
          </p:cNvSpPr>
          <p:nvPr>
            <p:ph type="body" sz="quarter" idx="12" hasCustomPrompt="1"/>
          </p:nvPr>
        </p:nvSpPr>
        <p:spPr>
          <a:xfrm>
            <a:off x="1792555" y="4583337"/>
            <a:ext cx="8877300" cy="685800"/>
          </a:xfrm>
          <a:prstGeom prst="rect">
            <a:avLst/>
          </a:prstGeom>
        </p:spPr>
        <p:txBody>
          <a:bodyPr anchor="ctr"/>
          <a:lstStyle>
            <a:lvl1pPr marL="0" indent="0">
              <a:buNone/>
              <a:defRPr sz="3200">
                <a:solidFill>
                  <a:schemeClr val="bg1"/>
                </a:solidFill>
              </a:defRPr>
            </a:lvl1pPr>
          </a:lstStyle>
          <a:p>
            <a:pPr lvl="0"/>
            <a:r>
              <a:rPr lang="en-US"/>
              <a:t>Method/Point/Icon 4</a:t>
            </a:r>
          </a:p>
        </p:txBody>
      </p:sp>
      <p:sp>
        <p:nvSpPr>
          <p:cNvPr id="14" name="Text Placeholder 10">
            <a:extLst>
              <a:ext uri="{FF2B5EF4-FFF2-40B4-BE49-F238E27FC236}">
                <a16:creationId xmlns:a16="http://schemas.microsoft.com/office/drawing/2014/main" id="{2FF985BA-4BBC-2B06-225A-A15C306AC6C4}"/>
              </a:ext>
            </a:extLst>
          </p:cNvPr>
          <p:cNvSpPr>
            <a:spLocks noGrp="1"/>
          </p:cNvSpPr>
          <p:nvPr>
            <p:ph type="body" sz="quarter" idx="13" hasCustomPrompt="1"/>
          </p:nvPr>
        </p:nvSpPr>
        <p:spPr>
          <a:xfrm>
            <a:off x="1792555" y="5518599"/>
            <a:ext cx="8877300" cy="685800"/>
          </a:xfrm>
          <a:prstGeom prst="rect">
            <a:avLst/>
          </a:prstGeom>
        </p:spPr>
        <p:txBody>
          <a:bodyPr anchor="ctr"/>
          <a:lstStyle>
            <a:lvl1pPr marL="0" indent="0">
              <a:buNone/>
              <a:defRPr sz="3200">
                <a:solidFill>
                  <a:schemeClr val="bg1"/>
                </a:solidFill>
              </a:defRPr>
            </a:lvl1pPr>
          </a:lstStyle>
          <a:p>
            <a:pPr lvl="0"/>
            <a:r>
              <a:rPr lang="en-US"/>
              <a:t>Method/Point/Icon 5</a:t>
            </a:r>
          </a:p>
        </p:txBody>
      </p:sp>
      <p:sp>
        <p:nvSpPr>
          <p:cNvPr id="16" name="Online Image Placeholder 15">
            <a:extLst>
              <a:ext uri="{FF2B5EF4-FFF2-40B4-BE49-F238E27FC236}">
                <a16:creationId xmlns:a16="http://schemas.microsoft.com/office/drawing/2014/main" id="{F487F09C-56CD-9BBA-004F-817D345395AC}"/>
              </a:ext>
            </a:extLst>
          </p:cNvPr>
          <p:cNvSpPr>
            <a:spLocks noGrp="1"/>
          </p:cNvSpPr>
          <p:nvPr>
            <p:ph type="clipArt" sz="quarter" idx="14" hasCustomPrompt="1"/>
          </p:nvPr>
        </p:nvSpPr>
        <p:spPr>
          <a:xfrm>
            <a:off x="594360" y="1777551"/>
            <a:ext cx="733873" cy="677680"/>
          </a:xfrm>
          <a:prstGeom prst="rect">
            <a:avLst/>
          </a:prstGeom>
        </p:spPr>
        <p:txBody>
          <a:bodyPr/>
          <a:lstStyle>
            <a:lvl1pPr marL="0" indent="0">
              <a:buNone/>
              <a:defRPr/>
            </a:lvl1pPr>
          </a:lstStyle>
          <a:p>
            <a:r>
              <a:rPr lang="en-US"/>
              <a:t>icon</a:t>
            </a:r>
          </a:p>
        </p:txBody>
      </p:sp>
      <p:sp>
        <p:nvSpPr>
          <p:cNvPr id="17" name="Online Image Placeholder 15">
            <a:extLst>
              <a:ext uri="{FF2B5EF4-FFF2-40B4-BE49-F238E27FC236}">
                <a16:creationId xmlns:a16="http://schemas.microsoft.com/office/drawing/2014/main" id="{45711949-1B2C-BFDB-8D72-3AC4532AED2E}"/>
              </a:ext>
            </a:extLst>
          </p:cNvPr>
          <p:cNvSpPr>
            <a:spLocks noGrp="1"/>
          </p:cNvSpPr>
          <p:nvPr>
            <p:ph type="clipArt" sz="quarter" idx="15" hasCustomPrompt="1"/>
          </p:nvPr>
        </p:nvSpPr>
        <p:spPr>
          <a:xfrm>
            <a:off x="594360" y="2712813"/>
            <a:ext cx="733873" cy="677680"/>
          </a:xfrm>
          <a:prstGeom prst="rect">
            <a:avLst/>
          </a:prstGeom>
        </p:spPr>
        <p:txBody>
          <a:bodyPr/>
          <a:lstStyle>
            <a:lvl1pPr marL="0" indent="0">
              <a:buNone/>
              <a:defRPr/>
            </a:lvl1pPr>
          </a:lstStyle>
          <a:p>
            <a:r>
              <a:rPr lang="en-US"/>
              <a:t>icon</a:t>
            </a:r>
          </a:p>
        </p:txBody>
      </p:sp>
      <p:sp>
        <p:nvSpPr>
          <p:cNvPr id="18" name="Online Image Placeholder 15">
            <a:extLst>
              <a:ext uri="{FF2B5EF4-FFF2-40B4-BE49-F238E27FC236}">
                <a16:creationId xmlns:a16="http://schemas.microsoft.com/office/drawing/2014/main" id="{53270371-36F6-7AF3-2501-743467CC0842}"/>
              </a:ext>
            </a:extLst>
          </p:cNvPr>
          <p:cNvSpPr>
            <a:spLocks noGrp="1"/>
          </p:cNvSpPr>
          <p:nvPr>
            <p:ph type="clipArt" sz="quarter" idx="16" hasCustomPrompt="1"/>
          </p:nvPr>
        </p:nvSpPr>
        <p:spPr>
          <a:xfrm>
            <a:off x="594360" y="3656195"/>
            <a:ext cx="733873" cy="677680"/>
          </a:xfrm>
          <a:prstGeom prst="rect">
            <a:avLst/>
          </a:prstGeom>
        </p:spPr>
        <p:txBody>
          <a:bodyPr/>
          <a:lstStyle>
            <a:lvl1pPr marL="0" indent="0">
              <a:buNone/>
              <a:defRPr/>
            </a:lvl1pPr>
          </a:lstStyle>
          <a:p>
            <a:r>
              <a:rPr lang="en-US"/>
              <a:t>icon</a:t>
            </a:r>
          </a:p>
        </p:txBody>
      </p:sp>
      <p:sp>
        <p:nvSpPr>
          <p:cNvPr id="19" name="Online Image Placeholder 15">
            <a:extLst>
              <a:ext uri="{FF2B5EF4-FFF2-40B4-BE49-F238E27FC236}">
                <a16:creationId xmlns:a16="http://schemas.microsoft.com/office/drawing/2014/main" id="{510FD7E5-1897-304A-AD55-F3645159C0B9}"/>
              </a:ext>
            </a:extLst>
          </p:cNvPr>
          <p:cNvSpPr>
            <a:spLocks noGrp="1"/>
          </p:cNvSpPr>
          <p:nvPr>
            <p:ph type="clipArt" sz="quarter" idx="17" hasCustomPrompt="1"/>
          </p:nvPr>
        </p:nvSpPr>
        <p:spPr>
          <a:xfrm>
            <a:off x="594360" y="4591457"/>
            <a:ext cx="733873" cy="677680"/>
          </a:xfrm>
          <a:prstGeom prst="rect">
            <a:avLst/>
          </a:prstGeom>
        </p:spPr>
        <p:txBody>
          <a:bodyPr/>
          <a:lstStyle>
            <a:lvl1pPr marL="0" indent="0">
              <a:buNone/>
              <a:defRPr/>
            </a:lvl1pPr>
          </a:lstStyle>
          <a:p>
            <a:r>
              <a:rPr lang="en-US"/>
              <a:t>icon</a:t>
            </a:r>
          </a:p>
        </p:txBody>
      </p:sp>
      <p:sp>
        <p:nvSpPr>
          <p:cNvPr id="20" name="Online Image Placeholder 15">
            <a:extLst>
              <a:ext uri="{FF2B5EF4-FFF2-40B4-BE49-F238E27FC236}">
                <a16:creationId xmlns:a16="http://schemas.microsoft.com/office/drawing/2014/main" id="{118DE7F0-8B24-E52C-37C5-D737240C6CAA}"/>
              </a:ext>
            </a:extLst>
          </p:cNvPr>
          <p:cNvSpPr>
            <a:spLocks noGrp="1"/>
          </p:cNvSpPr>
          <p:nvPr>
            <p:ph type="clipArt" sz="quarter" idx="18" hasCustomPrompt="1"/>
          </p:nvPr>
        </p:nvSpPr>
        <p:spPr>
          <a:xfrm>
            <a:off x="594360" y="5518599"/>
            <a:ext cx="733873" cy="677680"/>
          </a:xfrm>
          <a:prstGeom prst="rect">
            <a:avLst/>
          </a:prstGeom>
        </p:spPr>
        <p:txBody>
          <a:bodyPr/>
          <a:lstStyle>
            <a:lvl1pPr marL="0" indent="0">
              <a:buNone/>
              <a:defRPr/>
            </a:lvl1pPr>
          </a:lstStyle>
          <a:p>
            <a:r>
              <a:rPr lang="en-US"/>
              <a:t>icon</a:t>
            </a:r>
          </a:p>
        </p:txBody>
      </p:sp>
      <p:sp>
        <p:nvSpPr>
          <p:cNvPr id="5" name="Text Placeholder 4">
            <a:extLst>
              <a:ext uri="{FF2B5EF4-FFF2-40B4-BE49-F238E27FC236}">
                <a16:creationId xmlns:a16="http://schemas.microsoft.com/office/drawing/2014/main" id="{64B014AF-4820-7C82-6003-8518F0730C7D}"/>
              </a:ext>
            </a:extLst>
          </p:cNvPr>
          <p:cNvSpPr>
            <a:spLocks noGrp="1"/>
          </p:cNvSpPr>
          <p:nvPr>
            <p:ph type="body" sz="quarter" idx="19" hasCustomPrompt="1"/>
          </p:nvPr>
        </p:nvSpPr>
        <p:spPr>
          <a:xfrm>
            <a:off x="593725" y="906463"/>
            <a:ext cx="10136188" cy="685800"/>
          </a:xfrm>
        </p:spPr>
        <p:txBody>
          <a:bodyPr/>
          <a:lstStyle>
            <a:lvl1pPr marL="0" indent="0">
              <a:buNone/>
              <a:defRPr sz="4000">
                <a:solidFill>
                  <a:schemeClr val="bg1"/>
                </a:solidFill>
              </a:defRPr>
            </a:lvl1pPr>
            <a:lvl2pPr marL="457200" indent="0">
              <a:buNone/>
              <a:defRPr/>
            </a:lvl2pPr>
          </a:lstStyle>
          <a:p>
            <a:pPr lvl="0"/>
            <a:r>
              <a:rPr lang="en-US"/>
              <a:t>Click to edit heading</a:t>
            </a:r>
          </a:p>
        </p:txBody>
      </p:sp>
    </p:spTree>
    <p:extLst>
      <p:ext uri="{BB962C8B-B14F-4D97-AF65-F5344CB8AC3E}">
        <p14:creationId xmlns:p14="http://schemas.microsoft.com/office/powerpoint/2010/main" val="1131238854"/>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Methods&amp;Approach_Text + imag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3931919"/>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1705E066-6C79-D292-41A2-B08DED65F6C4}"/>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2" name="Text Placeholder 8">
            <a:extLst>
              <a:ext uri="{FF2B5EF4-FFF2-40B4-BE49-F238E27FC236}">
                <a16:creationId xmlns:a16="http://schemas.microsoft.com/office/drawing/2014/main" id="{39F86BF1-AE09-B757-40D8-8930F6FC8878}"/>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8" name="Text Placeholder 8">
            <a:extLst>
              <a:ext uri="{FF2B5EF4-FFF2-40B4-BE49-F238E27FC236}">
                <a16:creationId xmlns:a16="http://schemas.microsoft.com/office/drawing/2014/main" id="{2710CC20-922A-13DC-5FA6-10AF5D5423E0}"/>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2322022820"/>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text + image_full bleed">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571784" y="0"/>
            <a:ext cx="5620215" cy="6858000"/>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5262976"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2">
            <a:extLst>
              <a:ext uri="{FF2B5EF4-FFF2-40B4-BE49-F238E27FC236}">
                <a16:creationId xmlns:a16="http://schemas.microsoft.com/office/drawing/2014/main" id="{A8C6B673-B966-B055-F282-9742C2E0C57A}"/>
              </a:ext>
            </a:extLst>
          </p:cNvPr>
          <p:cNvSpPr>
            <a:spLocks noGrp="1"/>
          </p:cNvSpPr>
          <p:nvPr>
            <p:ph idx="1"/>
          </p:nvPr>
        </p:nvSpPr>
        <p:spPr>
          <a:xfrm>
            <a:off x="609599" y="2057400"/>
            <a:ext cx="5262977"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5" name="Text Placeholder 8">
            <a:extLst>
              <a:ext uri="{FF2B5EF4-FFF2-40B4-BE49-F238E27FC236}">
                <a16:creationId xmlns:a16="http://schemas.microsoft.com/office/drawing/2014/main" id="{5619AB5A-97C8-64D8-D906-078F1731F72D}"/>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302659829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Methods &amp; Approach_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59436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75848"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2" name="Text Placeholder 8">
            <a:extLst>
              <a:ext uri="{FF2B5EF4-FFF2-40B4-BE49-F238E27FC236}">
                <a16:creationId xmlns:a16="http://schemas.microsoft.com/office/drawing/2014/main" id="{1B9B9F68-ABA8-3B6A-D45C-45E0F1019B00}"/>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3" name="Text Placeholder 8">
            <a:extLst>
              <a:ext uri="{FF2B5EF4-FFF2-40B4-BE49-F238E27FC236}">
                <a16:creationId xmlns:a16="http://schemas.microsoft.com/office/drawing/2014/main" id="{8DBA8C0D-B1D1-DA70-CCD2-4D0BC440DC18}"/>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1817755646"/>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oject Background_Blank">
    <p:bg>
      <p:bgPr>
        <a:solidFill>
          <a:schemeClr val="bg1"/>
        </a:solidFill>
        <a:effectLst/>
      </p:bgPr>
    </p:bg>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EE89A147-3859-BA18-0490-EF6D30865E0F}"/>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163044002"/>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able">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95024"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able Placeholder 2">
            <a:extLst>
              <a:ext uri="{FF2B5EF4-FFF2-40B4-BE49-F238E27FC236}">
                <a16:creationId xmlns:a16="http://schemas.microsoft.com/office/drawing/2014/main" id="{688F4049-70D5-70FE-CF3A-444EBD7A6723}"/>
              </a:ext>
            </a:extLst>
          </p:cNvPr>
          <p:cNvSpPr>
            <a:spLocks noGrp="1"/>
          </p:cNvSpPr>
          <p:nvPr>
            <p:ph type="tbl" sz="quarter" idx="14"/>
          </p:nvPr>
        </p:nvSpPr>
        <p:spPr>
          <a:xfrm>
            <a:off x="598487" y="2030184"/>
            <a:ext cx="10995025" cy="4021138"/>
          </a:xfrm>
          <a:prstGeom prst="rect">
            <a:avLst/>
          </a:prstGeom>
        </p:spPr>
        <p:txBody>
          <a:bodyPr/>
          <a:lstStyle/>
          <a:p>
            <a:endParaRPr lang="en-US"/>
          </a:p>
        </p:txBody>
      </p:sp>
      <p:sp>
        <p:nvSpPr>
          <p:cNvPr id="5" name="Text Placeholder 8">
            <a:extLst>
              <a:ext uri="{FF2B5EF4-FFF2-40B4-BE49-F238E27FC236}">
                <a16:creationId xmlns:a16="http://schemas.microsoft.com/office/drawing/2014/main" id="{46D369DF-E822-C66B-374E-9B3EDF0A27BC}"/>
              </a:ext>
            </a:extLst>
          </p:cNvPr>
          <p:cNvSpPr>
            <a:spLocks noGrp="1"/>
          </p:cNvSpPr>
          <p:nvPr>
            <p:ph type="body" sz="quarter" idx="15"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4081538973"/>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clusion_Statement or Question">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3D3910-56F7-4479-49B3-4FEF7062A13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Conclusion</a:t>
            </a:r>
            <a:endParaRPr lang="en-US">
              <a:latin typeface="+mj-lt"/>
            </a:endParaRPr>
          </a:p>
        </p:txBody>
      </p:sp>
      <p:sp>
        <p:nvSpPr>
          <p:cNvPr id="4" name="Text Placeholder 8">
            <a:extLst>
              <a:ext uri="{FF2B5EF4-FFF2-40B4-BE49-F238E27FC236}">
                <a16:creationId xmlns:a16="http://schemas.microsoft.com/office/drawing/2014/main" id="{40B03B5A-A9A8-A0F2-33E9-D12CC04C7130}"/>
              </a:ext>
            </a:extLst>
          </p:cNvPr>
          <p:cNvSpPr>
            <a:spLocks noGrp="1"/>
          </p:cNvSpPr>
          <p:nvPr>
            <p:ph type="body" sz="quarter" idx="12"/>
          </p:nvPr>
        </p:nvSpPr>
        <p:spPr>
          <a:xfrm>
            <a:off x="594360" y="1143000"/>
            <a:ext cx="10058400" cy="4572000"/>
          </a:xfrm>
          <a:prstGeom prst="rect">
            <a:avLst/>
          </a:prstGeom>
        </p:spPr>
        <p:txBody>
          <a:bodyPr anchor="ctr" anchorCtr="0"/>
          <a:lstStyle>
            <a:lvl1pPr marL="0" indent="0">
              <a:buNone/>
              <a:defRPr sz="4200">
                <a:solidFill>
                  <a:schemeClr val="bg1"/>
                </a:solidFill>
              </a:defRPr>
            </a:lvl1pPr>
          </a:lstStyle>
          <a:p>
            <a:pPr lvl="0"/>
            <a:endParaRPr lang="en-US"/>
          </a:p>
        </p:txBody>
      </p:sp>
    </p:spTree>
    <p:extLst>
      <p:ext uri="{BB962C8B-B14F-4D97-AF65-F5344CB8AC3E}">
        <p14:creationId xmlns:p14="http://schemas.microsoft.com/office/powerpoint/2010/main" val="309288671"/>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clusion_Line - Logo">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28293-B9F5-4E2E-A543-5121573CB3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8360" y="5715000"/>
            <a:ext cx="1828800" cy="504277"/>
          </a:xfrm>
          <a:prstGeom prst="rect">
            <a:avLst/>
          </a:prstGeom>
        </p:spPr>
      </p:pic>
      <p:sp>
        <p:nvSpPr>
          <p:cNvPr id="4" name="Text Placeholder 8">
            <a:extLst>
              <a:ext uri="{FF2B5EF4-FFF2-40B4-BE49-F238E27FC236}">
                <a16:creationId xmlns:a16="http://schemas.microsoft.com/office/drawing/2014/main" id="{E996DCBB-AB67-0121-2017-BE7892AD462F}"/>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1034959173"/>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clusion_Text Only">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12648" y="1078992"/>
            <a:ext cx="10972800"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2">
            <a:extLst>
              <a:ext uri="{FF2B5EF4-FFF2-40B4-BE49-F238E27FC236}">
                <a16:creationId xmlns:a16="http://schemas.microsoft.com/office/drawing/2014/main" id="{9C4D57B4-AD39-513A-F58D-6EB89AE1C01F}"/>
              </a:ext>
            </a:extLst>
          </p:cNvPr>
          <p:cNvSpPr>
            <a:spLocks noGrp="1"/>
          </p:cNvSpPr>
          <p:nvPr>
            <p:ph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5" name="Text Placeholder 8">
            <a:extLst>
              <a:ext uri="{FF2B5EF4-FFF2-40B4-BE49-F238E27FC236}">
                <a16:creationId xmlns:a16="http://schemas.microsoft.com/office/drawing/2014/main" id="{9B8ECE3D-FBFC-C078-237E-457047ED9C72}"/>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590196012"/>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clusion_Icons">
    <p:bg>
      <p:bgPr>
        <a:solidFill>
          <a:schemeClr val="tx1"/>
        </a:solidFill>
        <a:effectLst/>
      </p:bgPr>
    </p:bg>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1792555" y="1777551"/>
            <a:ext cx="8937843" cy="685800"/>
          </a:xfrm>
          <a:prstGeom prst="rect">
            <a:avLst/>
          </a:prstGeom>
        </p:spPr>
        <p:txBody>
          <a:bodyPr vert="horz" lIns="0" tIns="45720" rIns="0" bIns="45720" rtlCol="0" anchor="ctr" anchorCtr="0">
            <a:noAutofit/>
          </a:bodyPr>
          <a:lstStyle>
            <a:lvl1pPr algn="l">
              <a:defRPr sz="3200">
                <a:solidFill>
                  <a:schemeClr val="bg1"/>
                </a:solidFill>
                <a:latin typeface="+mj-lt"/>
              </a:defRPr>
            </a:lvl1pPr>
          </a:lstStyle>
          <a:p>
            <a:r>
              <a:rPr lang="en-US"/>
              <a:t>Lesson Learned/Point/Icon 1</a:t>
            </a:r>
          </a:p>
        </p:txBody>
      </p:sp>
      <p:sp>
        <p:nvSpPr>
          <p:cNvPr id="4" name="TextBox 3">
            <a:extLst>
              <a:ext uri="{FF2B5EF4-FFF2-40B4-BE49-F238E27FC236}">
                <a16:creationId xmlns:a16="http://schemas.microsoft.com/office/drawing/2014/main" id="{452C2F2C-9D48-FE41-0E22-E8BB67223B87}"/>
              </a:ext>
            </a:extLst>
          </p:cNvPr>
          <p:cNvSpPr txBox="1"/>
          <p:nvPr userDrawn="1"/>
        </p:nvSpPr>
        <p:spPr>
          <a:xfrm>
            <a:off x="594360" y="502920"/>
            <a:ext cx="5943600" cy="276999"/>
          </a:xfrm>
          <a:prstGeom prst="rect">
            <a:avLst/>
          </a:prstGeom>
          <a:noFill/>
          <a:ln>
            <a:noFill/>
          </a:ln>
        </p:spPr>
        <p:txBody>
          <a:bodyPr wrap="square" lIns="0" tIns="0" rIns="0" bIns="0" anchor="ctr" anchorCtr="0">
            <a:spAutoFit/>
          </a:bodyPr>
          <a:lstStyle/>
          <a:p>
            <a:r>
              <a:rPr lang="en-US" cap="all" spc="300">
                <a:solidFill>
                  <a:schemeClr val="bg1"/>
                </a:solidFill>
                <a:latin typeface="+mj-lt"/>
                <a:ea typeface="+mn-lt"/>
                <a:cs typeface="Segoe UI Light"/>
              </a:rPr>
              <a:t>Conclusion</a:t>
            </a:r>
            <a:endParaRPr lang="en-US">
              <a:solidFill>
                <a:schemeClr val="bg1"/>
              </a:solidFill>
              <a:latin typeface="+mj-lt"/>
            </a:endParaRPr>
          </a:p>
        </p:txBody>
      </p:sp>
      <p:sp>
        <p:nvSpPr>
          <p:cNvPr id="11" name="Text Placeholder 10">
            <a:extLst>
              <a:ext uri="{FF2B5EF4-FFF2-40B4-BE49-F238E27FC236}">
                <a16:creationId xmlns:a16="http://schemas.microsoft.com/office/drawing/2014/main" id="{70823665-3AE5-14EC-CF97-D31A0DDC5475}"/>
              </a:ext>
            </a:extLst>
          </p:cNvPr>
          <p:cNvSpPr>
            <a:spLocks noGrp="1"/>
          </p:cNvSpPr>
          <p:nvPr>
            <p:ph type="body" sz="quarter" idx="10" hasCustomPrompt="1"/>
          </p:nvPr>
        </p:nvSpPr>
        <p:spPr>
          <a:xfrm>
            <a:off x="1792555" y="2712813"/>
            <a:ext cx="8877300" cy="685800"/>
          </a:xfrm>
          <a:prstGeom prst="rect">
            <a:avLst/>
          </a:prstGeom>
        </p:spPr>
        <p:txBody>
          <a:bodyPr anchor="ctr"/>
          <a:lstStyle>
            <a:lvl1pPr marL="0" indent="0">
              <a:buNone/>
              <a:defRPr sz="3200">
                <a:solidFill>
                  <a:schemeClr val="bg1"/>
                </a:solidFill>
              </a:defRPr>
            </a:lvl1pPr>
          </a:lstStyle>
          <a:p>
            <a:pPr lvl="0"/>
            <a:r>
              <a:rPr lang="en-US"/>
              <a:t>Lesson Learned/Point/Icon 2</a:t>
            </a:r>
          </a:p>
        </p:txBody>
      </p:sp>
      <p:sp>
        <p:nvSpPr>
          <p:cNvPr id="12" name="Text Placeholder 10">
            <a:extLst>
              <a:ext uri="{FF2B5EF4-FFF2-40B4-BE49-F238E27FC236}">
                <a16:creationId xmlns:a16="http://schemas.microsoft.com/office/drawing/2014/main" id="{45C9528A-089B-EA1E-9A55-622E30997874}"/>
              </a:ext>
            </a:extLst>
          </p:cNvPr>
          <p:cNvSpPr>
            <a:spLocks noGrp="1"/>
          </p:cNvSpPr>
          <p:nvPr>
            <p:ph type="body" sz="quarter" idx="11" hasCustomPrompt="1"/>
          </p:nvPr>
        </p:nvSpPr>
        <p:spPr>
          <a:xfrm>
            <a:off x="1792555" y="3648075"/>
            <a:ext cx="8877300" cy="685800"/>
          </a:xfrm>
          <a:prstGeom prst="rect">
            <a:avLst/>
          </a:prstGeom>
        </p:spPr>
        <p:txBody>
          <a:bodyPr anchor="ctr"/>
          <a:lstStyle>
            <a:lvl1pPr marL="0" indent="0">
              <a:buNone/>
              <a:defRPr sz="3200">
                <a:solidFill>
                  <a:schemeClr val="bg1"/>
                </a:solidFill>
              </a:defRPr>
            </a:lvl1pPr>
          </a:lstStyle>
          <a:p>
            <a:pPr lvl="0"/>
            <a:r>
              <a:rPr lang="en-US"/>
              <a:t>Lesson Learned/Point/Icon 3</a:t>
            </a:r>
          </a:p>
        </p:txBody>
      </p:sp>
      <p:sp>
        <p:nvSpPr>
          <p:cNvPr id="13" name="Text Placeholder 10">
            <a:extLst>
              <a:ext uri="{FF2B5EF4-FFF2-40B4-BE49-F238E27FC236}">
                <a16:creationId xmlns:a16="http://schemas.microsoft.com/office/drawing/2014/main" id="{729597F6-54D5-0DD6-5134-88B7D90AEFF3}"/>
              </a:ext>
            </a:extLst>
          </p:cNvPr>
          <p:cNvSpPr>
            <a:spLocks noGrp="1"/>
          </p:cNvSpPr>
          <p:nvPr>
            <p:ph type="body" sz="quarter" idx="12" hasCustomPrompt="1"/>
          </p:nvPr>
        </p:nvSpPr>
        <p:spPr>
          <a:xfrm>
            <a:off x="1792555" y="4583337"/>
            <a:ext cx="8877300" cy="685800"/>
          </a:xfrm>
          <a:prstGeom prst="rect">
            <a:avLst/>
          </a:prstGeom>
        </p:spPr>
        <p:txBody>
          <a:bodyPr anchor="ctr"/>
          <a:lstStyle>
            <a:lvl1pPr marL="0" indent="0">
              <a:buNone/>
              <a:defRPr sz="3200">
                <a:solidFill>
                  <a:schemeClr val="bg1"/>
                </a:solidFill>
              </a:defRPr>
            </a:lvl1pPr>
          </a:lstStyle>
          <a:p>
            <a:pPr lvl="0"/>
            <a:r>
              <a:rPr lang="en-US"/>
              <a:t>Lesson Learned/Point/Icon 4</a:t>
            </a:r>
          </a:p>
        </p:txBody>
      </p:sp>
      <p:sp>
        <p:nvSpPr>
          <p:cNvPr id="14" name="Text Placeholder 10">
            <a:extLst>
              <a:ext uri="{FF2B5EF4-FFF2-40B4-BE49-F238E27FC236}">
                <a16:creationId xmlns:a16="http://schemas.microsoft.com/office/drawing/2014/main" id="{2FF985BA-4BBC-2B06-225A-A15C306AC6C4}"/>
              </a:ext>
            </a:extLst>
          </p:cNvPr>
          <p:cNvSpPr>
            <a:spLocks noGrp="1"/>
          </p:cNvSpPr>
          <p:nvPr>
            <p:ph type="body" sz="quarter" idx="13" hasCustomPrompt="1"/>
          </p:nvPr>
        </p:nvSpPr>
        <p:spPr>
          <a:xfrm>
            <a:off x="1792555" y="5518599"/>
            <a:ext cx="8877300" cy="685800"/>
          </a:xfrm>
          <a:prstGeom prst="rect">
            <a:avLst/>
          </a:prstGeom>
        </p:spPr>
        <p:txBody>
          <a:bodyPr anchor="ctr"/>
          <a:lstStyle>
            <a:lvl1pPr marL="0" indent="0">
              <a:buNone/>
              <a:defRPr sz="3200">
                <a:solidFill>
                  <a:schemeClr val="bg1"/>
                </a:solidFill>
              </a:defRPr>
            </a:lvl1pPr>
          </a:lstStyle>
          <a:p>
            <a:pPr lvl="0"/>
            <a:r>
              <a:rPr lang="en-US"/>
              <a:t>Lesson Learned/Point/Icon 5</a:t>
            </a:r>
          </a:p>
        </p:txBody>
      </p:sp>
      <p:sp>
        <p:nvSpPr>
          <p:cNvPr id="16" name="Online Image Placeholder 15">
            <a:extLst>
              <a:ext uri="{FF2B5EF4-FFF2-40B4-BE49-F238E27FC236}">
                <a16:creationId xmlns:a16="http://schemas.microsoft.com/office/drawing/2014/main" id="{F487F09C-56CD-9BBA-004F-817D345395AC}"/>
              </a:ext>
            </a:extLst>
          </p:cNvPr>
          <p:cNvSpPr>
            <a:spLocks noGrp="1"/>
          </p:cNvSpPr>
          <p:nvPr>
            <p:ph type="clipArt" sz="quarter" idx="14" hasCustomPrompt="1"/>
          </p:nvPr>
        </p:nvSpPr>
        <p:spPr>
          <a:xfrm>
            <a:off x="594360" y="1777551"/>
            <a:ext cx="733873" cy="677680"/>
          </a:xfrm>
          <a:prstGeom prst="rect">
            <a:avLst/>
          </a:prstGeom>
        </p:spPr>
        <p:txBody>
          <a:bodyPr/>
          <a:lstStyle>
            <a:lvl1pPr marL="0" indent="0">
              <a:buNone/>
              <a:defRPr/>
            </a:lvl1pPr>
          </a:lstStyle>
          <a:p>
            <a:r>
              <a:rPr lang="en-US"/>
              <a:t>icon</a:t>
            </a:r>
          </a:p>
        </p:txBody>
      </p:sp>
      <p:sp>
        <p:nvSpPr>
          <p:cNvPr id="17" name="Online Image Placeholder 15">
            <a:extLst>
              <a:ext uri="{FF2B5EF4-FFF2-40B4-BE49-F238E27FC236}">
                <a16:creationId xmlns:a16="http://schemas.microsoft.com/office/drawing/2014/main" id="{45711949-1B2C-BFDB-8D72-3AC4532AED2E}"/>
              </a:ext>
            </a:extLst>
          </p:cNvPr>
          <p:cNvSpPr>
            <a:spLocks noGrp="1"/>
          </p:cNvSpPr>
          <p:nvPr>
            <p:ph type="clipArt" sz="quarter" idx="15" hasCustomPrompt="1"/>
          </p:nvPr>
        </p:nvSpPr>
        <p:spPr>
          <a:xfrm>
            <a:off x="594360" y="2712813"/>
            <a:ext cx="733873" cy="677680"/>
          </a:xfrm>
          <a:prstGeom prst="rect">
            <a:avLst/>
          </a:prstGeom>
        </p:spPr>
        <p:txBody>
          <a:bodyPr/>
          <a:lstStyle>
            <a:lvl1pPr marL="0" indent="0">
              <a:buNone/>
              <a:defRPr/>
            </a:lvl1pPr>
          </a:lstStyle>
          <a:p>
            <a:r>
              <a:rPr lang="en-US"/>
              <a:t>icon</a:t>
            </a:r>
          </a:p>
        </p:txBody>
      </p:sp>
      <p:sp>
        <p:nvSpPr>
          <p:cNvPr id="18" name="Online Image Placeholder 15">
            <a:extLst>
              <a:ext uri="{FF2B5EF4-FFF2-40B4-BE49-F238E27FC236}">
                <a16:creationId xmlns:a16="http://schemas.microsoft.com/office/drawing/2014/main" id="{53270371-36F6-7AF3-2501-743467CC0842}"/>
              </a:ext>
            </a:extLst>
          </p:cNvPr>
          <p:cNvSpPr>
            <a:spLocks noGrp="1"/>
          </p:cNvSpPr>
          <p:nvPr>
            <p:ph type="clipArt" sz="quarter" idx="16" hasCustomPrompt="1"/>
          </p:nvPr>
        </p:nvSpPr>
        <p:spPr>
          <a:xfrm>
            <a:off x="594360" y="3656195"/>
            <a:ext cx="733873" cy="677680"/>
          </a:xfrm>
          <a:prstGeom prst="rect">
            <a:avLst/>
          </a:prstGeom>
        </p:spPr>
        <p:txBody>
          <a:bodyPr/>
          <a:lstStyle>
            <a:lvl1pPr marL="0" indent="0">
              <a:buNone/>
              <a:defRPr/>
            </a:lvl1pPr>
          </a:lstStyle>
          <a:p>
            <a:r>
              <a:rPr lang="en-US"/>
              <a:t>icon</a:t>
            </a:r>
          </a:p>
        </p:txBody>
      </p:sp>
      <p:sp>
        <p:nvSpPr>
          <p:cNvPr id="19" name="Online Image Placeholder 15">
            <a:extLst>
              <a:ext uri="{FF2B5EF4-FFF2-40B4-BE49-F238E27FC236}">
                <a16:creationId xmlns:a16="http://schemas.microsoft.com/office/drawing/2014/main" id="{510FD7E5-1897-304A-AD55-F3645159C0B9}"/>
              </a:ext>
            </a:extLst>
          </p:cNvPr>
          <p:cNvSpPr>
            <a:spLocks noGrp="1"/>
          </p:cNvSpPr>
          <p:nvPr>
            <p:ph type="clipArt" sz="quarter" idx="17" hasCustomPrompt="1"/>
          </p:nvPr>
        </p:nvSpPr>
        <p:spPr>
          <a:xfrm>
            <a:off x="594360" y="4591457"/>
            <a:ext cx="733873" cy="677680"/>
          </a:xfrm>
          <a:prstGeom prst="rect">
            <a:avLst/>
          </a:prstGeom>
        </p:spPr>
        <p:txBody>
          <a:bodyPr/>
          <a:lstStyle>
            <a:lvl1pPr marL="0" indent="0">
              <a:buNone/>
              <a:defRPr/>
            </a:lvl1pPr>
          </a:lstStyle>
          <a:p>
            <a:r>
              <a:rPr lang="en-US"/>
              <a:t>icon</a:t>
            </a:r>
          </a:p>
        </p:txBody>
      </p:sp>
      <p:sp>
        <p:nvSpPr>
          <p:cNvPr id="20" name="Online Image Placeholder 15">
            <a:extLst>
              <a:ext uri="{FF2B5EF4-FFF2-40B4-BE49-F238E27FC236}">
                <a16:creationId xmlns:a16="http://schemas.microsoft.com/office/drawing/2014/main" id="{118DE7F0-8B24-E52C-37C5-D737240C6CAA}"/>
              </a:ext>
            </a:extLst>
          </p:cNvPr>
          <p:cNvSpPr>
            <a:spLocks noGrp="1"/>
          </p:cNvSpPr>
          <p:nvPr>
            <p:ph type="clipArt" sz="quarter" idx="18" hasCustomPrompt="1"/>
          </p:nvPr>
        </p:nvSpPr>
        <p:spPr>
          <a:xfrm>
            <a:off x="594360" y="5518599"/>
            <a:ext cx="733873" cy="677680"/>
          </a:xfrm>
          <a:prstGeom prst="rect">
            <a:avLst/>
          </a:prstGeom>
        </p:spPr>
        <p:txBody>
          <a:bodyPr/>
          <a:lstStyle>
            <a:lvl1pPr marL="0" indent="0">
              <a:buNone/>
              <a:defRPr/>
            </a:lvl1pPr>
          </a:lstStyle>
          <a:p>
            <a:r>
              <a:rPr lang="en-US"/>
              <a:t>icon</a:t>
            </a:r>
          </a:p>
        </p:txBody>
      </p:sp>
      <p:sp>
        <p:nvSpPr>
          <p:cNvPr id="3" name="Text Placeholder 4">
            <a:extLst>
              <a:ext uri="{FF2B5EF4-FFF2-40B4-BE49-F238E27FC236}">
                <a16:creationId xmlns:a16="http://schemas.microsoft.com/office/drawing/2014/main" id="{B4C491BD-8199-C404-C250-04E68315C821}"/>
              </a:ext>
            </a:extLst>
          </p:cNvPr>
          <p:cNvSpPr>
            <a:spLocks noGrp="1"/>
          </p:cNvSpPr>
          <p:nvPr>
            <p:ph type="body" sz="quarter" idx="19" hasCustomPrompt="1"/>
          </p:nvPr>
        </p:nvSpPr>
        <p:spPr>
          <a:xfrm>
            <a:off x="593725" y="906463"/>
            <a:ext cx="10136188" cy="685800"/>
          </a:xfrm>
        </p:spPr>
        <p:txBody>
          <a:bodyPr/>
          <a:lstStyle>
            <a:lvl1pPr marL="0" indent="0">
              <a:buNone/>
              <a:defRPr sz="4000">
                <a:solidFill>
                  <a:schemeClr val="bg1"/>
                </a:solidFill>
              </a:defRPr>
            </a:lvl1pPr>
            <a:lvl2pPr marL="457200" indent="0">
              <a:buNone/>
              <a:defRPr/>
            </a:lvl2pPr>
          </a:lstStyle>
          <a:p>
            <a:pPr lvl="0"/>
            <a:r>
              <a:rPr lang="en-US"/>
              <a:t>Click to edit heading</a:t>
            </a:r>
          </a:p>
        </p:txBody>
      </p:sp>
    </p:spTree>
    <p:extLst>
      <p:ext uri="{BB962C8B-B14F-4D97-AF65-F5344CB8AC3E}">
        <p14:creationId xmlns:p14="http://schemas.microsoft.com/office/powerpoint/2010/main" val="19611375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clusion_Text + imag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3931919"/>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BA33D757-EDE5-612B-9047-140CE8472FE1}"/>
              </a:ext>
            </a:extLst>
          </p:cNvPr>
          <p:cNvSpPr>
            <a:spLocks noGrp="1"/>
          </p:cNvSpPr>
          <p:nvPr>
            <p:ph idx="1"/>
          </p:nvPr>
        </p:nvSpPr>
        <p:spPr>
          <a:xfrm>
            <a:off x="609599" y="2057400"/>
            <a:ext cx="5262977"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2" name="Text Placeholder 8">
            <a:extLst>
              <a:ext uri="{FF2B5EF4-FFF2-40B4-BE49-F238E27FC236}">
                <a16:creationId xmlns:a16="http://schemas.microsoft.com/office/drawing/2014/main" id="{ADA88CFC-C455-1609-0C55-7C3CC0624D0C}"/>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8" name="Text Placeholder 8">
            <a:extLst>
              <a:ext uri="{FF2B5EF4-FFF2-40B4-BE49-F238E27FC236}">
                <a16:creationId xmlns:a16="http://schemas.microsoft.com/office/drawing/2014/main" id="{790B5106-8657-1214-ACA3-D349FDB2E589}"/>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771070403"/>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text + image_full bleed">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571784" y="0"/>
            <a:ext cx="5620215" cy="6858000"/>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5262976"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2">
            <a:extLst>
              <a:ext uri="{FF2B5EF4-FFF2-40B4-BE49-F238E27FC236}">
                <a16:creationId xmlns:a16="http://schemas.microsoft.com/office/drawing/2014/main" id="{2FA9AAC1-FEA5-7C28-B019-254A1A08AEB2}"/>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5" name="Text Placeholder 8">
            <a:extLst>
              <a:ext uri="{FF2B5EF4-FFF2-40B4-BE49-F238E27FC236}">
                <a16:creationId xmlns:a16="http://schemas.microsoft.com/office/drawing/2014/main" id="{990A286C-E4C4-160F-C74C-E449CF8ECA95}"/>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2241701456"/>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59436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4022497"/>
          </a:xfrm>
          <a:prstGeom prst="rect">
            <a:avLst/>
          </a:prstGeo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75848"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2" name="Text Placeholder 8">
            <a:extLst>
              <a:ext uri="{FF2B5EF4-FFF2-40B4-BE49-F238E27FC236}">
                <a16:creationId xmlns:a16="http://schemas.microsoft.com/office/drawing/2014/main" id="{A7B95F6D-2311-2F3E-5F22-86BF6E57116A}"/>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3" name="Text Placeholder 8">
            <a:extLst>
              <a:ext uri="{FF2B5EF4-FFF2-40B4-BE49-F238E27FC236}">
                <a16:creationId xmlns:a16="http://schemas.microsoft.com/office/drawing/2014/main" id="{F87A760C-B193-07C2-CE6E-CAEBCD81E291}"/>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1414163080"/>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table">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95025"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able Placeholder 2">
            <a:extLst>
              <a:ext uri="{FF2B5EF4-FFF2-40B4-BE49-F238E27FC236}">
                <a16:creationId xmlns:a16="http://schemas.microsoft.com/office/drawing/2014/main" id="{688F4049-70D5-70FE-CF3A-444EBD7A6723}"/>
              </a:ext>
            </a:extLst>
          </p:cNvPr>
          <p:cNvSpPr>
            <a:spLocks noGrp="1"/>
          </p:cNvSpPr>
          <p:nvPr>
            <p:ph type="tbl" sz="quarter" idx="14"/>
          </p:nvPr>
        </p:nvSpPr>
        <p:spPr>
          <a:xfrm>
            <a:off x="598487" y="2030184"/>
            <a:ext cx="10995025" cy="4021138"/>
          </a:xfrm>
          <a:prstGeom prst="rect">
            <a:avLst/>
          </a:prstGeom>
        </p:spPr>
        <p:txBody>
          <a:bodyPr/>
          <a:lstStyle/>
          <a:p>
            <a:endParaRPr lang="en-US"/>
          </a:p>
        </p:txBody>
      </p:sp>
      <p:sp>
        <p:nvSpPr>
          <p:cNvPr id="5" name="Text Placeholder 8">
            <a:extLst>
              <a:ext uri="{FF2B5EF4-FFF2-40B4-BE49-F238E27FC236}">
                <a16:creationId xmlns:a16="http://schemas.microsoft.com/office/drawing/2014/main" id="{18C069C1-65CB-D4D0-74D0-0E1EAD09ED5A}"/>
              </a:ext>
            </a:extLst>
          </p:cNvPr>
          <p:cNvSpPr>
            <a:spLocks noGrp="1"/>
          </p:cNvSpPr>
          <p:nvPr>
            <p:ph type="body" sz="quarter" idx="15"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794028081"/>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Project Background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6D28293-B9F5-4E2E-A543-5121573CB39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738360" y="5715000"/>
            <a:ext cx="1828800" cy="504277"/>
          </a:xfrm>
          <a:prstGeom prst="rect">
            <a:avLst/>
          </a:prstGeom>
        </p:spPr>
      </p:pic>
      <p:sp>
        <p:nvSpPr>
          <p:cNvPr id="2" name="TextBox 1">
            <a:extLst>
              <a:ext uri="{FF2B5EF4-FFF2-40B4-BE49-F238E27FC236}">
                <a16:creationId xmlns:a16="http://schemas.microsoft.com/office/drawing/2014/main" id="{742EB986-FD6D-A336-597E-EDF339C9FBDC}"/>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accent1"/>
                </a:solidFill>
                <a:latin typeface="+mj-lt"/>
                <a:ea typeface="+mn-lt"/>
                <a:cs typeface="Segoe UI Light"/>
              </a:rPr>
              <a:t>Contact</a:t>
            </a:r>
            <a:endParaRPr lang="en-US">
              <a:solidFill>
                <a:schemeClr val="accent1"/>
              </a:solidFill>
              <a:latin typeface="+mj-lt"/>
            </a:endParaRPr>
          </a:p>
        </p:txBody>
      </p:sp>
      <p:sp>
        <p:nvSpPr>
          <p:cNvPr id="6" name="Content Placeholder 5">
            <a:extLst>
              <a:ext uri="{FF2B5EF4-FFF2-40B4-BE49-F238E27FC236}">
                <a16:creationId xmlns:a16="http://schemas.microsoft.com/office/drawing/2014/main" id="{3DBABDE5-F0BA-4168-4FD7-53B7F0027F34}"/>
              </a:ext>
            </a:extLst>
          </p:cNvPr>
          <p:cNvSpPr>
            <a:spLocks noGrp="1"/>
          </p:cNvSpPr>
          <p:nvPr>
            <p:ph sz="quarter" idx="10" hasCustomPrompt="1"/>
          </p:nvPr>
        </p:nvSpPr>
        <p:spPr>
          <a:xfrm>
            <a:off x="4388545" y="1589086"/>
            <a:ext cx="3657600" cy="3657600"/>
          </a:xfrm>
          <a:prstGeom prst="rect">
            <a:avLst/>
          </a:prstGeom>
        </p:spPr>
        <p:txBody>
          <a:bodyPr/>
          <a:lstStyle>
            <a:lvl1pPr marL="0" indent="0">
              <a:buNone/>
              <a:defRPr>
                <a:solidFill>
                  <a:schemeClr val="accent1"/>
                </a:solidFill>
              </a:defRPr>
            </a:lvl1pPr>
            <a:lvl3pPr marL="914400" indent="0">
              <a:buNone/>
              <a:defRPr/>
            </a:lvl3pPr>
            <a:lvl4pPr>
              <a:defRPr>
                <a:solidFill>
                  <a:schemeClr val="accent1"/>
                </a:solidFill>
              </a:defRPr>
            </a:lvl4pPr>
            <a:lvl5pPr>
              <a:defRPr>
                <a:solidFill>
                  <a:schemeClr val="accent1"/>
                </a:solidFill>
              </a:defRPr>
            </a:lvl5pPr>
          </a:lstStyle>
          <a:p>
            <a:pPr lvl="0"/>
            <a:r>
              <a:rPr lang="en-US"/>
              <a:t>QR code (virtual business card) </a:t>
            </a:r>
          </a:p>
        </p:txBody>
      </p:sp>
      <p:sp>
        <p:nvSpPr>
          <p:cNvPr id="7" name="Content Placeholder 5">
            <a:extLst>
              <a:ext uri="{FF2B5EF4-FFF2-40B4-BE49-F238E27FC236}">
                <a16:creationId xmlns:a16="http://schemas.microsoft.com/office/drawing/2014/main" id="{505E5414-CFBF-1C73-C3B8-7E9D72D1ED18}"/>
              </a:ext>
            </a:extLst>
          </p:cNvPr>
          <p:cNvSpPr>
            <a:spLocks noGrp="1"/>
          </p:cNvSpPr>
          <p:nvPr>
            <p:ph sz="quarter" idx="11" hasCustomPrompt="1"/>
          </p:nvPr>
        </p:nvSpPr>
        <p:spPr>
          <a:xfrm>
            <a:off x="594360" y="1589086"/>
            <a:ext cx="3657600" cy="3657600"/>
          </a:xfrm>
          <a:prstGeom prst="rect">
            <a:avLst/>
          </a:prstGeom>
        </p:spPr>
        <p:txBody>
          <a:bodyPr/>
          <a:lstStyle>
            <a:lvl1pPr marL="0" indent="0">
              <a:buNone/>
              <a:defRPr>
                <a:solidFill>
                  <a:schemeClr val="accent1"/>
                </a:solidFill>
              </a:defRPr>
            </a:lvl1pPr>
            <a:lvl3pPr marL="914400" indent="0">
              <a:buNone/>
              <a:defRPr/>
            </a:lvl3pPr>
            <a:lvl4pPr>
              <a:defRPr>
                <a:solidFill>
                  <a:schemeClr val="accent1"/>
                </a:solidFill>
              </a:defRPr>
            </a:lvl4pPr>
            <a:lvl5pPr>
              <a:defRPr>
                <a:solidFill>
                  <a:schemeClr val="accent1"/>
                </a:solidFill>
              </a:defRPr>
            </a:lvl5pPr>
          </a:lstStyle>
          <a:p>
            <a:pPr lvl="0"/>
            <a:r>
              <a:rPr lang="en-US"/>
              <a:t>Headshot</a:t>
            </a:r>
          </a:p>
        </p:txBody>
      </p:sp>
      <p:sp>
        <p:nvSpPr>
          <p:cNvPr id="12" name="Text Placeholder 11">
            <a:extLst>
              <a:ext uri="{FF2B5EF4-FFF2-40B4-BE49-F238E27FC236}">
                <a16:creationId xmlns:a16="http://schemas.microsoft.com/office/drawing/2014/main" id="{32CB3836-64A0-F134-5530-7AC1A14BF4D5}"/>
              </a:ext>
            </a:extLst>
          </p:cNvPr>
          <p:cNvSpPr>
            <a:spLocks noGrp="1"/>
          </p:cNvSpPr>
          <p:nvPr>
            <p:ph type="body" sz="quarter" idx="12" hasCustomPrompt="1"/>
          </p:nvPr>
        </p:nvSpPr>
        <p:spPr>
          <a:xfrm>
            <a:off x="8182730" y="1589086"/>
            <a:ext cx="3463290" cy="1305569"/>
          </a:xfrm>
          <a:prstGeom prst="rect">
            <a:avLst/>
          </a:prstGeom>
        </p:spPr>
        <p:txBody>
          <a:bodyPr/>
          <a:lstStyle>
            <a:lvl1pPr marL="0" indent="0">
              <a:buNone/>
              <a:defRPr sz="4800">
                <a:solidFill>
                  <a:schemeClr val="accent1"/>
                </a:solidFill>
              </a:defRPr>
            </a:lvl1pPr>
            <a:lvl2pPr marL="457200"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Name</a:t>
            </a:r>
          </a:p>
          <a:p>
            <a:pPr lvl="0"/>
            <a:r>
              <a:rPr lang="en-US"/>
              <a:t>Last Name</a:t>
            </a:r>
          </a:p>
        </p:txBody>
      </p:sp>
      <p:sp>
        <p:nvSpPr>
          <p:cNvPr id="13" name="Text Placeholder 11">
            <a:extLst>
              <a:ext uri="{FF2B5EF4-FFF2-40B4-BE49-F238E27FC236}">
                <a16:creationId xmlns:a16="http://schemas.microsoft.com/office/drawing/2014/main" id="{4DAEAC14-DD47-5BA4-72C7-0C4FA0FBFBD8}"/>
              </a:ext>
            </a:extLst>
          </p:cNvPr>
          <p:cNvSpPr>
            <a:spLocks noGrp="1"/>
          </p:cNvSpPr>
          <p:nvPr>
            <p:ph type="body" sz="quarter" idx="13" hasCustomPrompt="1"/>
          </p:nvPr>
        </p:nvSpPr>
        <p:spPr>
          <a:xfrm>
            <a:off x="8182730" y="3362968"/>
            <a:ext cx="3463290" cy="951123"/>
          </a:xfrm>
          <a:prstGeom prst="rect">
            <a:avLst/>
          </a:prstGeom>
        </p:spPr>
        <p:txBody>
          <a:bodyPr/>
          <a:lstStyle>
            <a:lvl1pPr marL="0" indent="0">
              <a:buNone/>
              <a:defRPr sz="2400">
                <a:solidFill>
                  <a:schemeClr val="accent1"/>
                </a:solidFill>
              </a:defRPr>
            </a:lvl1pPr>
            <a:lvl2pPr marL="457200"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Title/Position</a:t>
            </a:r>
          </a:p>
        </p:txBody>
      </p:sp>
      <p:sp>
        <p:nvSpPr>
          <p:cNvPr id="14" name="Text Placeholder 11">
            <a:extLst>
              <a:ext uri="{FF2B5EF4-FFF2-40B4-BE49-F238E27FC236}">
                <a16:creationId xmlns:a16="http://schemas.microsoft.com/office/drawing/2014/main" id="{8EC77595-D83F-E0FD-A07A-44B664FD7ECE}"/>
              </a:ext>
            </a:extLst>
          </p:cNvPr>
          <p:cNvSpPr>
            <a:spLocks noGrp="1"/>
          </p:cNvSpPr>
          <p:nvPr>
            <p:ph type="body" sz="quarter" idx="14" hasCustomPrompt="1"/>
          </p:nvPr>
        </p:nvSpPr>
        <p:spPr>
          <a:xfrm>
            <a:off x="8182730" y="4407877"/>
            <a:ext cx="3463290" cy="838809"/>
          </a:xfrm>
          <a:prstGeom prst="rect">
            <a:avLst/>
          </a:prstGeom>
        </p:spPr>
        <p:txBody>
          <a:bodyPr/>
          <a:lstStyle>
            <a:lvl1pPr marL="0" indent="0">
              <a:buNone/>
              <a:defRPr sz="1800">
                <a:solidFill>
                  <a:schemeClr val="accent1"/>
                </a:solidFill>
              </a:defRPr>
            </a:lvl1pPr>
            <a:lvl2pPr marL="457200" indent="0">
              <a:buNone/>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Additional contact info</a:t>
            </a:r>
          </a:p>
        </p:txBody>
      </p:sp>
      <p:cxnSp>
        <p:nvCxnSpPr>
          <p:cNvPr id="3" name="Straight Connector 2">
            <a:extLst>
              <a:ext uri="{FF2B5EF4-FFF2-40B4-BE49-F238E27FC236}">
                <a16:creationId xmlns:a16="http://schemas.microsoft.com/office/drawing/2014/main" id="{DCB88110-516B-9B9B-B3BF-5E43AF44DBC7}"/>
              </a:ext>
            </a:extLst>
          </p:cNvPr>
          <p:cNvCxnSpPr>
            <a:cxnSpLocks/>
          </p:cNvCxnSpPr>
          <p:nvPr userDrawn="1"/>
        </p:nvCxnSpPr>
        <p:spPr>
          <a:xfrm>
            <a:off x="593725" y="1024890"/>
            <a:ext cx="274320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4871547"/>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icinity Map or Full Image">
    <p:bg>
      <p:bgPr>
        <a:solidFill>
          <a:schemeClr val="bg1">
            <a:lumMod val="85000"/>
          </a:schemeClr>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0" y="0"/>
            <a:ext cx="12192000" cy="6858000"/>
          </a:xfrm>
          <a:solidFill>
            <a:srgbClr val="1F1D1E"/>
          </a:solidFill>
        </p:spPr>
        <p:txBody>
          <a:bodyPr anchor="ctr" anchorCtr="0"/>
          <a:lstStyle>
            <a:lvl1pPr marL="0" indent="0" algn="ctr">
              <a:buNone/>
              <a:defRPr>
                <a:solidFill>
                  <a:srgbClr val="5A5A5A"/>
                </a:solidFill>
              </a:defRPr>
            </a:lvl1pPr>
          </a:lstStyle>
          <a:p>
            <a:r>
              <a:rPr lang="en-US"/>
              <a:t>Click to insert vicinity map or picture</a:t>
            </a:r>
          </a:p>
        </p:txBody>
      </p:sp>
      <p:sp>
        <p:nvSpPr>
          <p:cNvPr id="9" name="Text Placeholder 8">
            <a:extLst>
              <a:ext uri="{FF2B5EF4-FFF2-40B4-BE49-F238E27FC236}">
                <a16:creationId xmlns:a16="http://schemas.microsoft.com/office/drawing/2014/main" id="{0175FF5C-A03A-44A9-8230-3B61B5FE6506}"/>
              </a:ext>
            </a:extLst>
          </p:cNvPr>
          <p:cNvSpPr>
            <a:spLocks noGrp="1"/>
          </p:cNvSpPr>
          <p:nvPr>
            <p:ph type="body" sz="quarter" idx="11" hasCustomPrompt="1"/>
          </p:nvPr>
        </p:nvSpPr>
        <p:spPr>
          <a:xfrm>
            <a:off x="594360" y="5486400"/>
            <a:ext cx="5486400" cy="914400"/>
          </a:xfrm>
        </p:spPr>
        <p:txBody>
          <a:bodyPr anchor="b" anchorCtr="0"/>
          <a:lstStyle>
            <a:lvl1pPr marL="0" indent="0">
              <a:buNone/>
              <a:defRPr sz="1500">
                <a:solidFill>
                  <a:schemeClr val="bg1"/>
                </a:solidFill>
                <a:latin typeface="+mj-lt"/>
              </a:defRPr>
            </a:lvl1pPr>
            <a:lvl2pPr>
              <a:defRPr sz="1800"/>
            </a:lvl2pPr>
          </a:lstStyle>
          <a:p>
            <a:pPr lvl="0"/>
            <a:r>
              <a:rPr lang="en-US"/>
              <a:t>Click to edit caption</a:t>
            </a:r>
          </a:p>
        </p:txBody>
      </p:sp>
    </p:spTree>
    <p:extLst>
      <p:ext uri="{BB962C8B-B14F-4D97-AF65-F5344CB8AC3E}">
        <p14:creationId xmlns:p14="http://schemas.microsoft.com/office/powerpoint/2010/main" val="518896296"/>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References">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716BB6C-D033-4020-B4E4-F9FFA87AD87E}"/>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accent1"/>
                </a:solidFill>
                <a:latin typeface="+mj-lt"/>
                <a:ea typeface="+mn-lt"/>
                <a:cs typeface="Segoe UI Light"/>
              </a:rPr>
              <a:t>References</a:t>
            </a:r>
            <a:endParaRPr lang="en-US">
              <a:solidFill>
                <a:schemeClr val="accent1"/>
              </a:solidFill>
              <a:latin typeface="+mj-lt"/>
            </a:endParaRPr>
          </a:p>
        </p:txBody>
      </p:sp>
      <p:sp>
        <p:nvSpPr>
          <p:cNvPr id="2" name="Text Placeholder 4">
            <a:extLst>
              <a:ext uri="{FF2B5EF4-FFF2-40B4-BE49-F238E27FC236}">
                <a16:creationId xmlns:a16="http://schemas.microsoft.com/office/drawing/2014/main" id="{264729A7-D453-52B8-B685-1A57D5746938}"/>
              </a:ext>
            </a:extLst>
          </p:cNvPr>
          <p:cNvSpPr>
            <a:spLocks noGrp="1"/>
          </p:cNvSpPr>
          <p:nvPr>
            <p:ph type="body" sz="quarter" idx="10" hasCustomPrompt="1"/>
          </p:nvPr>
        </p:nvSpPr>
        <p:spPr>
          <a:xfrm>
            <a:off x="594360" y="1395662"/>
            <a:ext cx="5262976" cy="4246855"/>
          </a:xfrm>
          <a:prstGeom prst="rect">
            <a:avLst/>
          </a:prstGeom>
        </p:spPr>
        <p:txBody>
          <a:bodyPr lIns="0" rIns="0"/>
          <a:lstStyle>
            <a:lvl1pPr marL="0" indent="0">
              <a:buNone/>
              <a:defRPr sz="2000">
                <a:solidFill>
                  <a:srgbClr val="5A5A5A"/>
                </a:solidFill>
              </a:defRPr>
            </a:lvl1pPr>
            <a:lvl2pPr>
              <a:defRPr>
                <a:solidFill>
                  <a:srgbClr val="5A5A5A"/>
                </a:solidFill>
              </a:defRPr>
            </a:lvl2pPr>
            <a:lvl3pPr>
              <a:defRPr>
                <a:solidFill>
                  <a:srgbClr val="5A5A5A"/>
                </a:solidFill>
              </a:defRPr>
            </a:lvl3pPr>
            <a:lvl4pPr>
              <a:defRPr>
                <a:solidFill>
                  <a:srgbClr val="5A5A5A"/>
                </a:solidFill>
              </a:defRPr>
            </a:lvl4pPr>
            <a:lvl5pPr>
              <a:defRPr>
                <a:solidFill>
                  <a:srgbClr val="5A5A5A"/>
                </a:solidFill>
              </a:defRPr>
            </a:lvl5pPr>
          </a:lstStyle>
          <a:p>
            <a:pPr lvl="0"/>
            <a:r>
              <a:rPr lang="en-US"/>
              <a:t>Click to add references</a:t>
            </a:r>
          </a:p>
        </p:txBody>
      </p:sp>
      <p:sp>
        <p:nvSpPr>
          <p:cNvPr id="10" name="Text Placeholder 4">
            <a:extLst>
              <a:ext uri="{FF2B5EF4-FFF2-40B4-BE49-F238E27FC236}">
                <a16:creationId xmlns:a16="http://schemas.microsoft.com/office/drawing/2014/main" id="{62F8A7D5-4EB0-EC2C-8D99-557811A953E3}"/>
              </a:ext>
            </a:extLst>
          </p:cNvPr>
          <p:cNvSpPr>
            <a:spLocks noGrp="1"/>
          </p:cNvSpPr>
          <p:nvPr>
            <p:ph type="body" sz="quarter" idx="11" hasCustomPrompt="1"/>
          </p:nvPr>
        </p:nvSpPr>
        <p:spPr>
          <a:xfrm>
            <a:off x="6334666" y="1395662"/>
            <a:ext cx="5244688" cy="4246855"/>
          </a:xfrm>
          <a:prstGeom prst="rect">
            <a:avLst/>
          </a:prstGeom>
        </p:spPr>
        <p:txBody>
          <a:bodyPr rIns="0"/>
          <a:lstStyle>
            <a:lvl1pPr marL="0" indent="0">
              <a:buNone/>
              <a:defRPr sz="2000">
                <a:solidFill>
                  <a:srgbClr val="5A5A5A"/>
                </a:solidFill>
              </a:defRPr>
            </a:lvl1pPr>
            <a:lvl2pPr>
              <a:defRPr>
                <a:solidFill>
                  <a:srgbClr val="5A5A5A"/>
                </a:solidFill>
              </a:defRPr>
            </a:lvl2pPr>
            <a:lvl3pPr>
              <a:defRPr>
                <a:solidFill>
                  <a:srgbClr val="5A5A5A"/>
                </a:solidFill>
              </a:defRPr>
            </a:lvl3pPr>
            <a:lvl4pPr>
              <a:defRPr>
                <a:solidFill>
                  <a:srgbClr val="5A5A5A"/>
                </a:solidFill>
              </a:defRPr>
            </a:lvl4pPr>
            <a:lvl5pPr>
              <a:defRPr>
                <a:solidFill>
                  <a:srgbClr val="5A5A5A"/>
                </a:solidFill>
              </a:defRPr>
            </a:lvl5pPr>
          </a:lstStyle>
          <a:p>
            <a:pPr lvl="0"/>
            <a:r>
              <a:rPr lang="en-US"/>
              <a:t>Click to add references</a:t>
            </a:r>
          </a:p>
        </p:txBody>
      </p:sp>
      <p:cxnSp>
        <p:nvCxnSpPr>
          <p:cNvPr id="3" name="Straight Connector 2">
            <a:extLst>
              <a:ext uri="{FF2B5EF4-FFF2-40B4-BE49-F238E27FC236}">
                <a16:creationId xmlns:a16="http://schemas.microsoft.com/office/drawing/2014/main" id="{854F8005-0E6E-6192-140A-E31690639FFC}"/>
              </a:ext>
            </a:extLst>
          </p:cNvPr>
          <p:cNvCxnSpPr>
            <a:cxnSpLocks/>
          </p:cNvCxnSpPr>
          <p:nvPr userDrawn="1"/>
        </p:nvCxnSpPr>
        <p:spPr>
          <a:xfrm>
            <a:off x="593725" y="1024890"/>
            <a:ext cx="2743200" cy="0"/>
          </a:xfrm>
          <a:prstGeom prst="line">
            <a:avLst/>
          </a:prstGeom>
          <a:ln w="444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0539237"/>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roject Background_Text Only">
    <p:spTree>
      <p:nvGrpSpPr>
        <p:cNvPr id="1" name=""/>
        <p:cNvGrpSpPr/>
        <p:nvPr/>
      </p:nvGrpSpPr>
      <p:grpSpPr>
        <a:xfrm>
          <a:off x="0" y="0"/>
          <a:ext cx="0" cy="0"/>
          <a:chOff x="0" y="0"/>
          <a:chExt cx="0" cy="0"/>
        </a:xfrm>
      </p:grpSpPr>
      <p:sp>
        <p:nvSpPr>
          <p:cNvPr id="6" name="Title Placeholder 1"/>
          <p:cNvSpPr>
            <a:spLocks noGrp="1"/>
          </p:cNvSpPr>
          <p:nvPr>
            <p:ph type="title" hasCustomPrompt="1"/>
          </p:nvPr>
        </p:nvSpPr>
        <p:spPr>
          <a:xfrm>
            <a:off x="612648" y="1078992"/>
            <a:ext cx="10972800"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2" name="Text Placeholder 2">
            <a:extLst>
              <a:ext uri="{FF2B5EF4-FFF2-40B4-BE49-F238E27FC236}">
                <a16:creationId xmlns:a16="http://schemas.microsoft.com/office/drawing/2014/main" id="{C1EED116-9C90-732A-AA71-3A6A37D3C091}"/>
              </a:ext>
            </a:extLst>
          </p:cNvPr>
          <p:cNvSpPr>
            <a:spLocks noGrp="1"/>
          </p:cNvSpPr>
          <p:nvPr>
            <p:ph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7" name="Text Placeholder 8">
            <a:extLst>
              <a:ext uri="{FF2B5EF4-FFF2-40B4-BE49-F238E27FC236}">
                <a16:creationId xmlns:a16="http://schemas.microsoft.com/office/drawing/2014/main" id="{570B950D-A2AF-C2E0-974F-E44B7C9B124B}"/>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373260206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oject Background_text + image">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22136" y="2057400"/>
            <a:ext cx="5166360" cy="3931919"/>
          </a:xfr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75848"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5" name="Text Placeholder 2">
            <a:extLst>
              <a:ext uri="{FF2B5EF4-FFF2-40B4-BE49-F238E27FC236}">
                <a16:creationId xmlns:a16="http://schemas.microsoft.com/office/drawing/2014/main" id="{2865C02E-03F1-A11B-B728-17290DD1CCFA}"/>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2" name="Text Placeholder 8">
            <a:extLst>
              <a:ext uri="{FF2B5EF4-FFF2-40B4-BE49-F238E27FC236}">
                <a16:creationId xmlns:a16="http://schemas.microsoft.com/office/drawing/2014/main" id="{09F475E3-794F-169F-3FDD-CC6EB7E6E9C2}"/>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3" name="Text Placeholder 8">
            <a:extLst>
              <a:ext uri="{FF2B5EF4-FFF2-40B4-BE49-F238E27FC236}">
                <a16:creationId xmlns:a16="http://schemas.microsoft.com/office/drawing/2014/main" id="{EBE77FD0-B5CC-5948-21E2-58A2BF53C866}"/>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230758634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image_full bleed">
    <p:bg>
      <p:bgPr>
        <a:solidFill>
          <a:schemeClr val="bg1"/>
        </a:solidFill>
        <a:effectLst/>
      </p:bgPr>
    </p:bg>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571784" y="0"/>
            <a:ext cx="5620215" cy="6858000"/>
          </a:xfr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5262976"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ext Placeholder 2">
            <a:extLst>
              <a:ext uri="{FF2B5EF4-FFF2-40B4-BE49-F238E27FC236}">
                <a16:creationId xmlns:a16="http://schemas.microsoft.com/office/drawing/2014/main" id="{D6308A1F-5B48-8573-E99D-11D799FABB79}"/>
              </a:ext>
            </a:extLst>
          </p:cNvPr>
          <p:cNvSpPr>
            <a:spLocks noGrp="1"/>
          </p:cNvSpPr>
          <p:nvPr>
            <p:ph idx="1"/>
          </p:nvPr>
        </p:nvSpPr>
        <p:spPr>
          <a:xfrm>
            <a:off x="609600" y="2057400"/>
            <a:ext cx="5262976"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5" name="Text Placeholder 8">
            <a:extLst>
              <a:ext uri="{FF2B5EF4-FFF2-40B4-BE49-F238E27FC236}">
                <a16:creationId xmlns:a16="http://schemas.microsoft.com/office/drawing/2014/main" id="{9750CCB7-968D-9F84-AA3B-71B55D65771B}"/>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333148208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roject Background_ Two Images">
    <p:bg>
      <p:bgPr>
        <a:solidFill>
          <a:schemeClr val="bg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2BA17028-5A52-4EF0-9D71-72455353E3BE}"/>
              </a:ext>
            </a:extLst>
          </p:cNvPr>
          <p:cNvSpPr>
            <a:spLocks noGrp="1"/>
          </p:cNvSpPr>
          <p:nvPr>
            <p:ph type="pic" sz="quarter" idx="10" hasCustomPrompt="1"/>
          </p:nvPr>
        </p:nvSpPr>
        <p:spPr>
          <a:xfrm>
            <a:off x="594360" y="2057400"/>
            <a:ext cx="5166360" cy="4022497"/>
          </a:xfr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4" name="Picture Placeholder 4">
            <a:extLst>
              <a:ext uri="{FF2B5EF4-FFF2-40B4-BE49-F238E27FC236}">
                <a16:creationId xmlns:a16="http://schemas.microsoft.com/office/drawing/2014/main" id="{7C8DCE66-3A86-479C-A407-6C6FCC2AA590}"/>
              </a:ext>
            </a:extLst>
          </p:cNvPr>
          <p:cNvSpPr>
            <a:spLocks noGrp="1"/>
          </p:cNvSpPr>
          <p:nvPr>
            <p:ph type="pic" sz="quarter" idx="12" hasCustomPrompt="1"/>
          </p:nvPr>
        </p:nvSpPr>
        <p:spPr>
          <a:xfrm>
            <a:off x="6431280" y="2057400"/>
            <a:ext cx="5166360" cy="4022497"/>
          </a:xfrm>
          <a:solidFill>
            <a:schemeClr val="bg1">
              <a:lumMod val="85000"/>
            </a:schemeClr>
          </a:solidFill>
        </p:spPr>
        <p:txBody>
          <a:bodyPr tIns="0" rIns="0" bIns="0" anchor="ctr" anchorCtr="0"/>
          <a:lstStyle>
            <a:lvl1pPr marL="0" indent="0" algn="ctr">
              <a:buNone/>
              <a:defRPr/>
            </a:lvl1pPr>
          </a:lstStyle>
          <a:p>
            <a:r>
              <a:rPr lang="en-US"/>
              <a:t>Click to insert picture </a:t>
            </a:r>
          </a:p>
        </p:txBody>
      </p:sp>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84992"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2" name="Text Placeholder 8">
            <a:extLst>
              <a:ext uri="{FF2B5EF4-FFF2-40B4-BE49-F238E27FC236}">
                <a16:creationId xmlns:a16="http://schemas.microsoft.com/office/drawing/2014/main" id="{69C6B64D-DA9B-9587-3EF6-D04DCA4F3AF4}"/>
              </a:ext>
            </a:extLst>
          </p:cNvPr>
          <p:cNvSpPr>
            <a:spLocks noGrp="1"/>
          </p:cNvSpPr>
          <p:nvPr>
            <p:ph type="body" sz="quarter" idx="13" hasCustomPrompt="1"/>
          </p:nvPr>
        </p:nvSpPr>
        <p:spPr>
          <a:xfrm>
            <a:off x="6431280"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
        <p:nvSpPr>
          <p:cNvPr id="6" name="Text Placeholder 8">
            <a:extLst>
              <a:ext uri="{FF2B5EF4-FFF2-40B4-BE49-F238E27FC236}">
                <a16:creationId xmlns:a16="http://schemas.microsoft.com/office/drawing/2014/main" id="{AD48C214-BD33-E523-9456-997205A18C18}"/>
              </a:ext>
            </a:extLst>
          </p:cNvPr>
          <p:cNvSpPr>
            <a:spLocks noGrp="1"/>
          </p:cNvSpPr>
          <p:nvPr>
            <p:ph type="body" sz="quarter" idx="14"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caption</a:t>
            </a:r>
          </a:p>
        </p:txBody>
      </p:sp>
    </p:spTree>
    <p:extLst>
      <p:ext uri="{BB962C8B-B14F-4D97-AF65-F5344CB8AC3E}">
        <p14:creationId xmlns:p14="http://schemas.microsoft.com/office/powerpoint/2010/main" val="88912914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EC34BCD-7E13-46E8-84E0-5D6CB873ED02}"/>
              </a:ext>
            </a:extLst>
          </p:cNvPr>
          <p:cNvSpPr>
            <a:spLocks noGrp="1"/>
          </p:cNvSpPr>
          <p:nvPr>
            <p:ph type="title" hasCustomPrompt="1"/>
          </p:nvPr>
        </p:nvSpPr>
        <p:spPr>
          <a:xfrm>
            <a:off x="612648" y="1078992"/>
            <a:ext cx="10995025" cy="685800"/>
          </a:xfrm>
          <a:prstGeom prst="rect">
            <a:avLst/>
          </a:prstGeom>
        </p:spPr>
        <p:txBody>
          <a:bodyPr vert="horz" lIns="0" tIns="45720" rIns="0" bIns="45720" rtlCol="0" anchor="t" anchorCtr="0">
            <a:noAutofit/>
          </a:bodyPr>
          <a:lstStyle>
            <a:lvl1pPr>
              <a:defRPr>
                <a:solidFill>
                  <a:srgbClr val="5A5A5A"/>
                </a:solidFill>
                <a:latin typeface="+mj-lt"/>
              </a:defRPr>
            </a:lvl1pPr>
          </a:lstStyle>
          <a:p>
            <a:r>
              <a:rPr lang="en-US"/>
              <a:t>Click to edit heading</a:t>
            </a:r>
          </a:p>
        </p:txBody>
      </p:sp>
      <p:sp>
        <p:nvSpPr>
          <p:cNvPr id="3" name="Table Placeholder 2">
            <a:extLst>
              <a:ext uri="{FF2B5EF4-FFF2-40B4-BE49-F238E27FC236}">
                <a16:creationId xmlns:a16="http://schemas.microsoft.com/office/drawing/2014/main" id="{688F4049-70D5-70FE-CF3A-444EBD7A6723}"/>
              </a:ext>
            </a:extLst>
          </p:cNvPr>
          <p:cNvSpPr>
            <a:spLocks noGrp="1"/>
          </p:cNvSpPr>
          <p:nvPr>
            <p:ph type="tbl" sz="quarter" idx="14"/>
          </p:nvPr>
        </p:nvSpPr>
        <p:spPr>
          <a:xfrm>
            <a:off x="598487" y="2030184"/>
            <a:ext cx="10995025" cy="4021138"/>
          </a:xfrm>
        </p:spPr>
        <p:txBody>
          <a:bodyPr/>
          <a:lstStyle/>
          <a:p>
            <a:endParaRPr lang="en-US"/>
          </a:p>
        </p:txBody>
      </p:sp>
      <p:sp>
        <p:nvSpPr>
          <p:cNvPr id="10" name="Text Placeholder 8">
            <a:extLst>
              <a:ext uri="{FF2B5EF4-FFF2-40B4-BE49-F238E27FC236}">
                <a16:creationId xmlns:a16="http://schemas.microsoft.com/office/drawing/2014/main" id="{6A8155DB-5DCC-2939-88CF-945238BA097C}"/>
              </a:ext>
            </a:extLst>
          </p:cNvPr>
          <p:cNvSpPr>
            <a:spLocks noGrp="1"/>
          </p:cNvSpPr>
          <p:nvPr>
            <p:ph type="body" sz="quarter" idx="15" hasCustomPrompt="1"/>
          </p:nvPr>
        </p:nvSpPr>
        <p:spPr>
          <a:xfrm>
            <a:off x="598932" y="6160272"/>
            <a:ext cx="5157216" cy="198408"/>
          </a:xfrm>
          <a:prstGeom prst="rect">
            <a:avLst/>
          </a:prstGeom>
        </p:spPr>
        <p:txBody>
          <a:bodyPr tIns="0" rIns="0" bIns="0" anchor="t" anchorCtr="0"/>
          <a:lstStyle>
            <a:lvl1pPr marL="0" indent="0">
              <a:buNone/>
              <a:defRPr sz="1500">
                <a:solidFill>
                  <a:srgbClr val="5A5A5A"/>
                </a:solidFill>
              </a:defRPr>
            </a:lvl1pPr>
            <a:lvl2pPr>
              <a:defRPr sz="1800"/>
            </a:lvl2pPr>
          </a:lstStyle>
          <a:p>
            <a:pPr lvl="0"/>
            <a:r>
              <a:rPr lang="en-US"/>
              <a:t>Click to edit footnote</a:t>
            </a:r>
          </a:p>
        </p:txBody>
      </p:sp>
    </p:spTree>
    <p:extLst>
      <p:ext uri="{BB962C8B-B14F-4D97-AF65-F5344CB8AC3E}">
        <p14:creationId xmlns:p14="http://schemas.microsoft.com/office/powerpoint/2010/main" val="2744763229"/>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theme" Target="../theme/theme5.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C513944-5072-3EBA-2C91-5B54F87FB59B}"/>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Battelle 2025 Sediments conference</a:t>
            </a:r>
            <a:endParaRPr lang="en-US">
              <a:latin typeface="+mj-lt"/>
            </a:endParaRPr>
          </a:p>
        </p:txBody>
      </p:sp>
      <p:cxnSp>
        <p:nvCxnSpPr>
          <p:cNvPr id="3" name="Straight Connector 2">
            <a:extLst>
              <a:ext uri="{FF2B5EF4-FFF2-40B4-BE49-F238E27FC236}">
                <a16:creationId xmlns:a16="http://schemas.microsoft.com/office/drawing/2014/main" id="{21488F3E-7A72-7F06-C4E2-33CEA93941F0}"/>
              </a:ext>
            </a:extLst>
          </p:cNvPr>
          <p:cNvCxnSpPr>
            <a:cxnSpLocks/>
          </p:cNvCxnSpPr>
          <p:nvPr userDrawn="1"/>
        </p:nvCxnSpPr>
        <p:spPr>
          <a:xfrm>
            <a:off x="593725" y="1024890"/>
            <a:ext cx="27432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002396"/>
      </p:ext>
    </p:extLst>
  </p:cSld>
  <p:clrMap bg1="lt1" tx1="dk1" bg2="lt2" tx2="dk2" accent1="accent1" accent2="accent2" accent3="accent3" accent4="accent4" accent5="accent5" accent6="accent6" hlink="hlink" folHlink="folHlink"/>
  <p:sldLayoutIdLst>
    <p:sldLayoutId id="2147483736" r:id="rId1"/>
  </p:sldLayoutIdLst>
  <p:txStyles>
    <p:titleStyle>
      <a:lvl1pPr algn="l" defTabSz="914400" rtl="0" eaLnBrk="1" latinLnBrk="0" hangingPunct="1">
        <a:spcBef>
          <a:spcPct val="0"/>
        </a:spcBef>
        <a:buNone/>
        <a:defRPr sz="3800" kern="1200" cap="none" spc="0" baseline="0">
          <a:solidFill>
            <a:schemeClr val="bg1"/>
          </a:solidFill>
          <a:latin typeface="+mj-lt"/>
          <a:ea typeface="Segoe UI Light" panose="020B0502040204020203" pitchFamily="34" charset="0"/>
          <a:cs typeface="Segoe UI Light" panose="020B0502040204020203" pitchFamily="34" charset="0"/>
        </a:defRPr>
      </a:lvl1pPr>
    </p:titleStyle>
    <p:bodyStyle>
      <a:lvl1pPr marL="342900" indent="-342900" algn="l" defTabSz="914400" rtl="0" eaLnBrk="1" latinLnBrk="0" hangingPunct="1">
        <a:spcBef>
          <a:spcPts val="600"/>
        </a:spcBef>
        <a:spcAft>
          <a:spcPts val="300"/>
        </a:spcAft>
        <a:buFont typeface="Arial" panose="020B0604020202020204" pitchFamily="34" charset="0"/>
        <a:buChar char="•"/>
        <a:defRPr sz="26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1pPr>
      <a:lvl2pPr marL="742950" indent="-285750" algn="l" defTabSz="914400" rtl="0" eaLnBrk="1" latinLnBrk="0" hangingPunct="1">
        <a:spcBef>
          <a:spcPts val="300"/>
        </a:spcBef>
        <a:spcAft>
          <a:spcPts val="300"/>
        </a:spcAft>
        <a:buSzPct val="100000"/>
        <a:buFont typeface="Myriad Pro" pitchFamily="34" charset="0"/>
        <a:buChar char="–"/>
        <a:defRPr sz="22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2pPr>
      <a:lvl3pPr marL="1143000" indent="-228600" algn="l" defTabSz="914400" rtl="0" eaLnBrk="1" latinLnBrk="0" hangingPunct="1">
        <a:spcBef>
          <a:spcPts val="300"/>
        </a:spcBef>
        <a:spcAft>
          <a:spcPts val="300"/>
        </a:spcAft>
        <a:buFont typeface="Arial" panose="020B0604020202020204" pitchFamily="34" charset="0"/>
        <a:buChar char="•"/>
        <a:defRPr sz="20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3pPr>
      <a:lvl4pPr marL="1600200" indent="-228600" algn="l" defTabSz="914400" rtl="0" eaLnBrk="1" latinLnBrk="0" hangingPunct="1">
        <a:spcBef>
          <a:spcPts val="300"/>
        </a:spcBef>
        <a:spcAft>
          <a:spcPts val="300"/>
        </a:spcAft>
        <a:buFont typeface="Myriad Pro" pitchFamily="34" charset="0"/>
        <a:buChar char="›"/>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4pPr>
      <a:lvl5pPr marL="2057400" indent="-228600" algn="l" defTabSz="914400" rtl="0" eaLnBrk="1" latinLnBrk="0" hangingPunct="1">
        <a:spcBef>
          <a:spcPts val="300"/>
        </a:spcBef>
        <a:spcAft>
          <a:spcPts val="300"/>
        </a:spcAft>
        <a:buFont typeface="Arial" panose="020B0604020202020204" pitchFamily="34" charset="0"/>
        <a:buChar char="»"/>
        <a:defRPr sz="1800" kern="1200" spc="0" baseline="0">
          <a:solidFill>
            <a:schemeClr val="bg1"/>
          </a:solidFill>
          <a:latin typeface="Segoe UI" panose="020B0502040204020203" pitchFamily="34" charset="0"/>
          <a:ea typeface="Segoe UI" panose="020B0502040204020203" pitchFamily="34" charset="0"/>
          <a:cs typeface="Segoe UI"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78992"/>
            <a:ext cx="10972800" cy="685800"/>
          </a:xfrm>
          <a:prstGeom prst="rect">
            <a:avLst/>
          </a:prstGeom>
        </p:spPr>
        <p:txBody>
          <a:bodyPr vert="horz" lIns="0" tIns="45720" rIns="0" bIns="45720" rtlCol="0" anchor="t" anchorCtr="0">
            <a:noAutofit/>
          </a:bodyPr>
          <a:lstStyle/>
          <a:p>
            <a:r>
              <a:rPr lang="en-US"/>
              <a:t>Click to edit heading</a:t>
            </a:r>
          </a:p>
        </p:txBody>
      </p:sp>
      <p:sp>
        <p:nvSpPr>
          <p:cNvPr id="3" name="Text Placeholder 2"/>
          <p:cNvSpPr>
            <a:spLocks noGrp="1"/>
          </p:cNvSpPr>
          <p:nvPr>
            <p:ph type="body"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
        <p:nvSpPr>
          <p:cNvPr id="4" name="TextBox 3">
            <a:extLst>
              <a:ext uri="{FF2B5EF4-FFF2-40B4-BE49-F238E27FC236}">
                <a16:creationId xmlns:a16="http://schemas.microsoft.com/office/drawing/2014/main" id="{ACAC4B0E-9992-D6CB-C0DA-7EA0FE7CBA5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tx1"/>
                </a:solidFill>
                <a:latin typeface="+mj-lt"/>
                <a:ea typeface="+mn-lt"/>
                <a:cs typeface="Segoe UI Light"/>
              </a:rPr>
              <a:t>Project Background</a:t>
            </a:r>
            <a:endParaRPr lang="en-US">
              <a:solidFill>
                <a:schemeClr val="tx1"/>
              </a:solidFill>
              <a:latin typeface="+mj-lt"/>
            </a:endParaRPr>
          </a:p>
        </p:txBody>
      </p:sp>
    </p:spTree>
    <p:extLst>
      <p:ext uri="{BB962C8B-B14F-4D97-AF65-F5344CB8AC3E}">
        <p14:creationId xmlns:p14="http://schemas.microsoft.com/office/powerpoint/2010/main" val="3812969262"/>
      </p:ext>
    </p:extLst>
  </p:cSld>
  <p:clrMap bg1="lt1" tx1="dk1" bg2="lt2" tx2="dk2" accent1="accent1" accent2="accent2" accent3="accent3" accent4="accent4" accent5="accent5" accent6="accent6" hlink="hlink" folHlink="folHlink"/>
  <p:sldLayoutIdLst>
    <p:sldLayoutId id="2147483789" r:id="rId1"/>
    <p:sldLayoutId id="2147483760" r:id="rId2"/>
    <p:sldLayoutId id="2147483801" r:id="rId3"/>
    <p:sldLayoutId id="2147483761" r:id="rId4"/>
    <p:sldLayoutId id="2147483764" r:id="rId5"/>
    <p:sldLayoutId id="2147483797" r:id="rId6"/>
    <p:sldLayoutId id="2147483763" r:id="rId7"/>
    <p:sldLayoutId id="2147483792" r:id="rId8"/>
  </p:sldLayoutIdLst>
  <p:txStyles>
    <p:titleStyle>
      <a:lvl1pPr algn="l" defTabSz="914400" rtl="0" eaLnBrk="1" latinLnBrk="0" hangingPunct="1">
        <a:spcBef>
          <a:spcPct val="0"/>
        </a:spcBef>
        <a:buNone/>
        <a:defRPr sz="4000" b="0" kern="1200" spc="0" baseline="0">
          <a:solidFill>
            <a:srgbClr val="5A5A5A"/>
          </a:solidFill>
          <a:latin typeface="+mj-lt"/>
          <a:ea typeface="Segoe UI Light" panose="020B0502040204020203" pitchFamily="34" charset="0"/>
          <a:cs typeface="Segoe UI Light" panose="020B0502040204020203" pitchFamily="34" charset="0"/>
        </a:defRPr>
      </a:lvl1pPr>
    </p:titleStyle>
    <p:body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78992"/>
            <a:ext cx="10972800" cy="685800"/>
          </a:xfrm>
          <a:prstGeom prst="rect">
            <a:avLst/>
          </a:prstGeom>
        </p:spPr>
        <p:txBody>
          <a:bodyPr vert="horz" lIns="0" tIns="45720" rIns="0" bIns="45720" rtlCol="0" anchor="t" anchorCtr="0">
            <a:noAutofit/>
          </a:bodyPr>
          <a:lstStyle/>
          <a:p>
            <a:r>
              <a:rPr lang="en-US"/>
              <a:t>Click to edit heading</a:t>
            </a:r>
          </a:p>
        </p:txBody>
      </p:sp>
      <p:sp>
        <p:nvSpPr>
          <p:cNvPr id="4" name="TextBox 3">
            <a:extLst>
              <a:ext uri="{FF2B5EF4-FFF2-40B4-BE49-F238E27FC236}">
                <a16:creationId xmlns:a16="http://schemas.microsoft.com/office/drawing/2014/main" id="{ACAC4B0E-9992-D6CB-C0DA-7EA0FE7CBA5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tx1"/>
                </a:solidFill>
                <a:latin typeface="+mj-lt"/>
                <a:ea typeface="+mn-lt"/>
                <a:cs typeface="Segoe UI Light"/>
              </a:rPr>
              <a:t>Challenge</a:t>
            </a:r>
            <a:endParaRPr lang="en-US">
              <a:solidFill>
                <a:schemeClr val="tx1"/>
              </a:solidFill>
              <a:latin typeface="+mj-lt"/>
            </a:endParaRPr>
          </a:p>
        </p:txBody>
      </p:sp>
      <p:sp>
        <p:nvSpPr>
          <p:cNvPr id="7" name="Text Placeholder 2">
            <a:extLst>
              <a:ext uri="{FF2B5EF4-FFF2-40B4-BE49-F238E27FC236}">
                <a16:creationId xmlns:a16="http://schemas.microsoft.com/office/drawing/2014/main" id="{7867706A-1909-88AF-E149-7614AD7F5238}"/>
              </a:ext>
            </a:extLst>
          </p:cNvPr>
          <p:cNvSpPr>
            <a:spLocks noGrp="1"/>
          </p:cNvSpPr>
          <p:nvPr>
            <p:ph type="body"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Tree>
    <p:extLst>
      <p:ext uri="{BB962C8B-B14F-4D97-AF65-F5344CB8AC3E}">
        <p14:creationId xmlns:p14="http://schemas.microsoft.com/office/powerpoint/2010/main" val="518136284"/>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5" r:id="rId4"/>
    <p:sldLayoutId id="2147483798" r:id="rId5"/>
    <p:sldLayoutId id="2147483784" r:id="rId6"/>
    <p:sldLayoutId id="2147483793" r:id="rId7"/>
    <p:sldLayoutId id="2147483802" r:id="rId8"/>
    <p:sldLayoutId id="2147483803" r:id="rId9"/>
    <p:sldLayoutId id="2147483804" r:id="rId10"/>
    <p:sldLayoutId id="2147483805" r:id="rId11"/>
    <p:sldLayoutId id="2147483807" r:id="rId12"/>
    <p:sldLayoutId id="2147483808" r:id="rId13"/>
  </p:sldLayoutIdLst>
  <p:txStyles>
    <p:titleStyle>
      <a:lvl1pPr algn="l" defTabSz="914400" rtl="0" eaLnBrk="1" latinLnBrk="0" hangingPunct="1">
        <a:spcBef>
          <a:spcPct val="0"/>
        </a:spcBef>
        <a:buNone/>
        <a:defRPr sz="4000" b="0" kern="1200" spc="0" baseline="0">
          <a:solidFill>
            <a:srgbClr val="5A5A5A"/>
          </a:solidFill>
          <a:latin typeface="+mj-lt"/>
          <a:ea typeface="Segoe UI Light" panose="020B0502040204020203" pitchFamily="34" charset="0"/>
          <a:cs typeface="Segoe UI Light" panose="020B0502040204020203" pitchFamily="34" charset="0"/>
        </a:defRPr>
      </a:lvl1pPr>
    </p:titleStyle>
    <p:body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78992"/>
            <a:ext cx="10972800" cy="685800"/>
          </a:xfrm>
          <a:prstGeom prst="rect">
            <a:avLst/>
          </a:prstGeom>
        </p:spPr>
        <p:txBody>
          <a:bodyPr vert="horz" lIns="0" tIns="45720" rIns="0" bIns="45720" rtlCol="0" anchor="t" anchorCtr="0">
            <a:noAutofit/>
          </a:bodyPr>
          <a:lstStyle/>
          <a:p>
            <a:r>
              <a:rPr lang="en-US"/>
              <a:t>Click to edit heading</a:t>
            </a:r>
          </a:p>
        </p:txBody>
      </p:sp>
      <p:sp>
        <p:nvSpPr>
          <p:cNvPr id="4" name="TextBox 3">
            <a:extLst>
              <a:ext uri="{FF2B5EF4-FFF2-40B4-BE49-F238E27FC236}">
                <a16:creationId xmlns:a16="http://schemas.microsoft.com/office/drawing/2014/main" id="{ACAC4B0E-9992-D6CB-C0DA-7EA0FE7CBA5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tx1"/>
                </a:solidFill>
                <a:latin typeface="+mj-lt"/>
                <a:ea typeface="+mn-lt"/>
                <a:cs typeface="Segoe UI Light"/>
              </a:rPr>
              <a:t>Methods and Approach</a:t>
            </a:r>
            <a:endParaRPr lang="en-US">
              <a:solidFill>
                <a:schemeClr val="tx1"/>
              </a:solidFill>
              <a:latin typeface="+mj-lt"/>
            </a:endParaRPr>
          </a:p>
        </p:txBody>
      </p:sp>
      <p:sp>
        <p:nvSpPr>
          <p:cNvPr id="6" name="Text Placeholder 2">
            <a:extLst>
              <a:ext uri="{FF2B5EF4-FFF2-40B4-BE49-F238E27FC236}">
                <a16:creationId xmlns:a16="http://schemas.microsoft.com/office/drawing/2014/main" id="{3BBDB616-F4CF-0100-729A-223A456959A8}"/>
              </a:ext>
            </a:extLst>
          </p:cNvPr>
          <p:cNvSpPr>
            <a:spLocks noGrp="1"/>
          </p:cNvSpPr>
          <p:nvPr>
            <p:ph type="body"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Tree>
    <p:extLst>
      <p:ext uri="{BB962C8B-B14F-4D97-AF65-F5344CB8AC3E}">
        <p14:creationId xmlns:p14="http://schemas.microsoft.com/office/powerpoint/2010/main" val="2753454103"/>
      </p:ext>
    </p:extLst>
  </p:cSld>
  <p:clrMap bg1="lt1" tx1="dk1" bg2="lt2" tx2="dk2" accent1="accent1" accent2="accent2" accent3="accent3" accent4="accent4" accent5="accent5" accent6="accent6" hlink="hlink" folHlink="folHlink"/>
  <p:sldLayoutIdLst>
    <p:sldLayoutId id="2147483790" r:id="rId1"/>
    <p:sldLayoutId id="2147483773" r:id="rId2"/>
    <p:sldLayoutId id="2147483774" r:id="rId3"/>
    <p:sldLayoutId id="2147483775" r:id="rId4"/>
    <p:sldLayoutId id="2147483786" r:id="rId5"/>
    <p:sldLayoutId id="2147483799" r:id="rId6"/>
    <p:sldLayoutId id="2147483777" r:id="rId7"/>
    <p:sldLayoutId id="2147483794" r:id="rId8"/>
  </p:sldLayoutIdLst>
  <p:txStyles>
    <p:titleStyle>
      <a:lvl1pPr algn="l" defTabSz="914400" rtl="0" eaLnBrk="1" latinLnBrk="0" hangingPunct="1">
        <a:spcBef>
          <a:spcPct val="0"/>
        </a:spcBef>
        <a:buNone/>
        <a:defRPr sz="4000" b="0" kern="1200" spc="0" baseline="0">
          <a:solidFill>
            <a:srgbClr val="5A5A5A"/>
          </a:solidFill>
          <a:latin typeface="+mj-lt"/>
          <a:ea typeface="Segoe UI Light" panose="020B0502040204020203" pitchFamily="34" charset="0"/>
          <a:cs typeface="Segoe UI Light" panose="020B0502040204020203" pitchFamily="34" charset="0"/>
        </a:defRPr>
      </a:lvl1pPr>
    </p:titleStyle>
    <p:body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078992"/>
            <a:ext cx="10972800" cy="685800"/>
          </a:xfrm>
          <a:prstGeom prst="rect">
            <a:avLst/>
          </a:prstGeom>
        </p:spPr>
        <p:txBody>
          <a:bodyPr vert="horz" lIns="0" tIns="45720" rIns="0" bIns="45720" rtlCol="0" anchor="t" anchorCtr="0">
            <a:noAutofit/>
          </a:bodyPr>
          <a:lstStyle/>
          <a:p>
            <a:r>
              <a:rPr lang="en-US"/>
              <a:t>Click to edit heading</a:t>
            </a:r>
          </a:p>
        </p:txBody>
      </p:sp>
      <p:sp>
        <p:nvSpPr>
          <p:cNvPr id="4" name="TextBox 3">
            <a:extLst>
              <a:ext uri="{FF2B5EF4-FFF2-40B4-BE49-F238E27FC236}">
                <a16:creationId xmlns:a16="http://schemas.microsoft.com/office/drawing/2014/main" id="{ACAC4B0E-9992-D6CB-C0DA-7EA0FE7CBA58}"/>
              </a:ext>
            </a:extLst>
          </p:cNvPr>
          <p:cNvSpPr txBox="1"/>
          <p:nvPr userDrawn="1"/>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tx1"/>
                </a:solidFill>
                <a:latin typeface="+mj-lt"/>
                <a:ea typeface="+mn-lt"/>
                <a:cs typeface="Segoe UI Light"/>
              </a:rPr>
              <a:t>Conclusion</a:t>
            </a:r>
            <a:endParaRPr lang="en-US">
              <a:solidFill>
                <a:schemeClr val="tx1"/>
              </a:solidFill>
              <a:latin typeface="+mj-lt"/>
            </a:endParaRPr>
          </a:p>
        </p:txBody>
      </p:sp>
      <p:sp>
        <p:nvSpPr>
          <p:cNvPr id="5" name="Text Placeholder 2">
            <a:extLst>
              <a:ext uri="{FF2B5EF4-FFF2-40B4-BE49-F238E27FC236}">
                <a16:creationId xmlns:a16="http://schemas.microsoft.com/office/drawing/2014/main" id="{2926ABAC-8BDB-1147-150B-60A8F06691C3}"/>
              </a:ext>
            </a:extLst>
          </p:cNvPr>
          <p:cNvSpPr>
            <a:spLocks noGrp="1"/>
          </p:cNvSpPr>
          <p:nvPr>
            <p:ph type="body" idx="1"/>
          </p:nvPr>
        </p:nvSpPr>
        <p:spPr>
          <a:xfrm>
            <a:off x="609599" y="2057400"/>
            <a:ext cx="10972799" cy="3657600"/>
          </a:xfrm>
          <a:prstGeom prst="rect">
            <a:avLst/>
          </a:prstGeom>
        </p:spPr>
        <p:txBody>
          <a:bodyPr vert="horz" lIns="0" tIns="45720" rIns="91440" bIns="45720" rtlCol="0">
            <a:noAutofit/>
          </a:bodyPr>
          <a:lstStyle/>
          <a:p>
            <a:pPr lvl="0"/>
            <a:r>
              <a:rPr lang="en-US"/>
              <a:t>Click to edit first-level bullet</a:t>
            </a:r>
          </a:p>
          <a:p>
            <a:pPr lvl="1"/>
            <a:r>
              <a:rPr lang="en-US"/>
              <a:t>Second level</a:t>
            </a:r>
          </a:p>
          <a:p>
            <a:pPr lvl="2"/>
            <a:r>
              <a:rPr lang="en-US"/>
              <a:t>Third level</a:t>
            </a:r>
          </a:p>
        </p:txBody>
      </p:sp>
    </p:spTree>
    <p:extLst>
      <p:ext uri="{BB962C8B-B14F-4D97-AF65-F5344CB8AC3E}">
        <p14:creationId xmlns:p14="http://schemas.microsoft.com/office/powerpoint/2010/main" val="3464997674"/>
      </p:ext>
    </p:extLst>
  </p:cSld>
  <p:clrMap bg1="lt1" tx1="dk1" bg2="lt2" tx2="dk2" accent1="accent1" accent2="accent2" accent3="accent3" accent4="accent4" accent5="accent5" accent6="accent6" hlink="hlink" folHlink="folHlink"/>
  <p:sldLayoutIdLst>
    <p:sldLayoutId id="2147483791" r:id="rId1"/>
    <p:sldLayoutId id="2147483767" r:id="rId2"/>
    <p:sldLayoutId id="2147483768" r:id="rId3"/>
    <p:sldLayoutId id="2147483771" r:id="rId4"/>
    <p:sldLayoutId id="2147483787" r:id="rId5"/>
    <p:sldLayoutId id="2147483800" r:id="rId6"/>
    <p:sldLayoutId id="2147483770" r:id="rId7"/>
    <p:sldLayoutId id="2147483795" r:id="rId8"/>
    <p:sldLayoutId id="2147483788" r:id="rId9"/>
    <p:sldLayoutId id="2147483796" r:id="rId10"/>
  </p:sldLayoutIdLst>
  <p:txStyles>
    <p:titleStyle>
      <a:lvl1pPr algn="l" defTabSz="914400" rtl="0" eaLnBrk="1" latinLnBrk="0" hangingPunct="1">
        <a:spcBef>
          <a:spcPct val="0"/>
        </a:spcBef>
        <a:buNone/>
        <a:defRPr sz="4000" b="0" kern="1200" spc="0" baseline="0">
          <a:solidFill>
            <a:srgbClr val="5A5A5A"/>
          </a:solidFill>
          <a:latin typeface="+mj-lt"/>
          <a:ea typeface="Segoe UI Light" panose="020B0502040204020203" pitchFamily="34" charset="0"/>
          <a:cs typeface="Segoe UI Light" panose="020B0502040204020203" pitchFamily="34" charset="0"/>
        </a:defRPr>
      </a:lvl1pPr>
    </p:titleStyle>
    <p:body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5.xml"/><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270823F-8C11-EB1B-0512-15A7428D1235}"/>
              </a:ext>
            </a:extLst>
          </p:cNvPr>
          <p:cNvSpPr>
            <a:spLocks noGrp="1"/>
          </p:cNvSpPr>
          <p:nvPr>
            <p:ph type="title"/>
          </p:nvPr>
        </p:nvSpPr>
        <p:spPr/>
        <p:txBody>
          <a:bodyPr/>
          <a:lstStyle/>
          <a:p>
            <a:r>
              <a:rPr lang="en-US" dirty="0"/>
              <a:t>Habitat Restoration Within Two Seattle Superfund Sites</a:t>
            </a:r>
          </a:p>
        </p:txBody>
      </p:sp>
      <p:sp>
        <p:nvSpPr>
          <p:cNvPr id="9" name="Text Placeholder 8">
            <a:extLst>
              <a:ext uri="{FF2B5EF4-FFF2-40B4-BE49-F238E27FC236}">
                <a16:creationId xmlns:a16="http://schemas.microsoft.com/office/drawing/2014/main" id="{18AC2328-33D1-31ED-18AD-85CE5F06739B}"/>
              </a:ext>
            </a:extLst>
          </p:cNvPr>
          <p:cNvSpPr>
            <a:spLocks noGrp="1"/>
          </p:cNvSpPr>
          <p:nvPr>
            <p:ph type="body" sz="quarter" idx="10"/>
          </p:nvPr>
        </p:nvSpPr>
        <p:spPr>
          <a:xfrm>
            <a:off x="593723" y="5303520"/>
            <a:ext cx="6229107" cy="914400"/>
          </a:xfrm>
        </p:spPr>
        <p:txBody>
          <a:bodyPr/>
          <a:lstStyle/>
          <a:p>
            <a:r>
              <a:rPr lang="en-US" dirty="0"/>
              <a:t>Presented by: Dan Berlin, PWS, Anchor QEA</a:t>
            </a:r>
          </a:p>
          <a:p>
            <a:pPr>
              <a:spcBef>
                <a:spcPts val="600"/>
              </a:spcBef>
            </a:pPr>
            <a:r>
              <a:rPr lang="en-US" sz="1400" dirty="0"/>
              <a:t>Collaborators: Julia Fitts; Michelle </a:t>
            </a:r>
            <a:r>
              <a:rPr lang="en-US" sz="1400" dirty="0" err="1"/>
              <a:t>Havey</a:t>
            </a:r>
            <a:r>
              <a:rPr lang="en-US" sz="1400" dirty="0"/>
              <a:t>, Anchor QEA</a:t>
            </a:r>
            <a:br>
              <a:rPr lang="en-US" sz="1400" dirty="0"/>
            </a:br>
            <a:r>
              <a:rPr lang="en-US" sz="1400" dirty="0"/>
              <a:t>Joanna </a:t>
            </a:r>
            <a:r>
              <a:rPr lang="en-US" sz="1400" dirty="0" err="1"/>
              <a:t>Florer</a:t>
            </a:r>
            <a:r>
              <a:rPr lang="en-US" sz="1400" dirty="0"/>
              <a:t>; Brick Spangler; Kathleen Hurley; </a:t>
            </a:r>
            <a:br>
              <a:rPr lang="en-US" sz="1400" dirty="0"/>
            </a:br>
            <a:r>
              <a:rPr lang="en-US" sz="1400" dirty="0"/>
              <a:t>and Jon Sloan, Port of Seattle</a:t>
            </a:r>
          </a:p>
        </p:txBody>
      </p:sp>
      <p:pic>
        <p:nvPicPr>
          <p:cNvPr id="1026" name="Picture 2">
            <a:extLst>
              <a:ext uri="{FF2B5EF4-FFF2-40B4-BE49-F238E27FC236}">
                <a16:creationId xmlns:a16="http://schemas.microsoft.com/office/drawing/2014/main" id="{2C5BF649-CD7D-CFFF-DB06-C22448262CF4}"/>
              </a:ext>
            </a:extLst>
          </p:cNvPr>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125692" y="5518673"/>
            <a:ext cx="1371126" cy="699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580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ontent Placeholder 12">
            <a:extLst>
              <a:ext uri="{FF2B5EF4-FFF2-40B4-BE49-F238E27FC236}">
                <a16:creationId xmlns:a16="http://schemas.microsoft.com/office/drawing/2014/main" id="{9F598DDA-1EE8-2377-3D6F-B961527011C8}"/>
              </a:ext>
            </a:extLst>
          </p:cNvPr>
          <p:cNvSpPr txBox="1">
            <a:spLocks/>
          </p:cNvSpPr>
          <p:nvPr/>
        </p:nvSpPr>
        <p:spPr>
          <a:xfrm>
            <a:off x="609599" y="2057400"/>
            <a:ext cx="5349689" cy="3657600"/>
          </a:xfrm>
          <a:prstGeom prst="rect">
            <a:avLst/>
          </a:prstGeom>
        </p:spPr>
        <p:txBody>
          <a:bodyPr/>
          <a:lst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a:p>
        </p:txBody>
      </p:sp>
      <p:pic>
        <p:nvPicPr>
          <p:cNvPr id="4" name="Picture 3" descr="A group of construction vehicles&#10;&#10;Description automatically generated">
            <a:extLst>
              <a:ext uri="{FF2B5EF4-FFF2-40B4-BE49-F238E27FC236}">
                <a16:creationId xmlns:a16="http://schemas.microsoft.com/office/drawing/2014/main" id="{9DB0D885-E018-D16C-400E-505DDFB3A438}"/>
              </a:ext>
            </a:extLst>
          </p:cNvPr>
          <p:cNvPicPr>
            <a:picLocks noChangeAspect="1"/>
          </p:cNvPicPr>
          <p:nvPr/>
        </p:nvPicPr>
        <p:blipFill>
          <a:blip r:embed="rId2" cstate="print">
            <a:extLst>
              <a:ext uri="{28A0092B-C50C-407E-A947-70E740481C1C}">
                <a14:useLocalDpi xmlns:a14="http://schemas.microsoft.com/office/drawing/2010/main" val="0"/>
              </a:ext>
            </a:extLst>
          </a:blip>
          <a:srcRect t="6334"/>
          <a:stretch/>
        </p:blipFill>
        <p:spPr>
          <a:xfrm>
            <a:off x="7167282" y="3328147"/>
            <a:ext cx="5024718" cy="3529853"/>
          </a:xfrm>
          <a:prstGeom prst="rect">
            <a:avLst/>
          </a:prstGeom>
        </p:spPr>
      </p:pic>
      <p:pic>
        <p:nvPicPr>
          <p:cNvPr id="6" name="Picture 5" descr="A construction site with a bulldozer and workers&#10;&#10;Description automatically generated">
            <a:extLst>
              <a:ext uri="{FF2B5EF4-FFF2-40B4-BE49-F238E27FC236}">
                <a16:creationId xmlns:a16="http://schemas.microsoft.com/office/drawing/2014/main" id="{A5C92B7F-873C-6FE5-F5BF-0D1D8777EE9F}"/>
              </a:ext>
            </a:extLst>
          </p:cNvPr>
          <p:cNvPicPr>
            <a:picLocks noChangeAspect="1"/>
          </p:cNvPicPr>
          <p:nvPr/>
        </p:nvPicPr>
        <p:blipFill>
          <a:blip r:embed="rId3" cstate="print">
            <a:extLst>
              <a:ext uri="{28A0092B-C50C-407E-A947-70E740481C1C}">
                <a14:useLocalDpi xmlns:a14="http://schemas.microsoft.com/office/drawing/2010/main" val="0"/>
              </a:ext>
            </a:extLst>
          </a:blip>
          <a:srcRect b="11686"/>
          <a:stretch/>
        </p:blipFill>
        <p:spPr>
          <a:xfrm>
            <a:off x="7167282" y="0"/>
            <a:ext cx="5024718" cy="3328147"/>
          </a:xfrm>
          <a:prstGeom prst="rect">
            <a:avLst/>
          </a:prstGeom>
        </p:spPr>
      </p:pic>
      <p:sp>
        <p:nvSpPr>
          <p:cNvPr id="9" name="Title 8">
            <a:extLst>
              <a:ext uri="{FF2B5EF4-FFF2-40B4-BE49-F238E27FC236}">
                <a16:creationId xmlns:a16="http://schemas.microsoft.com/office/drawing/2014/main" id="{F36DD4EE-B27B-A2BF-CC75-8F1713A07B24}"/>
              </a:ext>
            </a:extLst>
          </p:cNvPr>
          <p:cNvSpPr>
            <a:spLocks noGrp="1"/>
          </p:cNvSpPr>
          <p:nvPr>
            <p:ph type="title"/>
          </p:nvPr>
        </p:nvSpPr>
        <p:spPr>
          <a:xfrm>
            <a:off x="612775" y="1079500"/>
            <a:ext cx="5620215" cy="685800"/>
          </a:xfrm>
        </p:spPr>
        <p:txBody>
          <a:bodyPr/>
          <a:lstStyle/>
          <a:p>
            <a:r>
              <a:rPr lang="en-US" sz="3600" dirty="0"/>
              <a:t>Construction Challenges</a:t>
            </a:r>
            <a:br>
              <a:rPr lang="en-US"/>
            </a:br>
            <a:endParaRPr lang="en-US"/>
          </a:p>
        </p:txBody>
      </p:sp>
      <p:sp>
        <p:nvSpPr>
          <p:cNvPr id="10" name="Content Placeholder 9">
            <a:extLst>
              <a:ext uri="{FF2B5EF4-FFF2-40B4-BE49-F238E27FC236}">
                <a16:creationId xmlns:a16="http://schemas.microsoft.com/office/drawing/2014/main" id="{5B522814-2813-DF7A-E2D8-43203F596CE2}"/>
              </a:ext>
            </a:extLst>
          </p:cNvPr>
          <p:cNvSpPr>
            <a:spLocks noGrp="1"/>
          </p:cNvSpPr>
          <p:nvPr>
            <p:ph idx="1"/>
          </p:nvPr>
        </p:nvSpPr>
        <p:spPr>
          <a:xfrm>
            <a:off x="609599" y="2086902"/>
            <a:ext cx="6462253" cy="3657600"/>
          </a:xfrm>
        </p:spPr>
        <p:txBody>
          <a:bodyPr/>
          <a:lstStyle/>
          <a:p>
            <a:r>
              <a:rPr lang="en-US"/>
              <a:t>Early Action cleanup levels ≠ LDW Record of Decision (ROD) cleanup levels</a:t>
            </a:r>
          </a:p>
          <a:p>
            <a:r>
              <a:rPr lang="en-US"/>
              <a:t>Soil Management Plan</a:t>
            </a:r>
          </a:p>
          <a:p>
            <a:pPr lvl="1"/>
            <a:r>
              <a:rPr lang="en-US"/>
              <a:t>Geotextile</a:t>
            </a:r>
          </a:p>
          <a:p>
            <a:pPr lvl="1"/>
            <a:r>
              <a:rPr lang="en-US"/>
              <a:t>1 to &gt;2.8 feet of clean backfill</a:t>
            </a:r>
          </a:p>
          <a:p>
            <a:r>
              <a:rPr lang="en-US"/>
              <a:t>Night work</a:t>
            </a:r>
          </a:p>
          <a:p>
            <a:r>
              <a:rPr lang="en-US"/>
              <a:t>Neighboring structure fire</a:t>
            </a:r>
          </a:p>
        </p:txBody>
      </p:sp>
      <p:sp>
        <p:nvSpPr>
          <p:cNvPr id="11" name="Text Placeholder 10">
            <a:extLst>
              <a:ext uri="{FF2B5EF4-FFF2-40B4-BE49-F238E27FC236}">
                <a16:creationId xmlns:a16="http://schemas.microsoft.com/office/drawing/2014/main" id="{42DB8273-731E-2823-D113-663A39CB35E4}"/>
              </a:ext>
            </a:extLst>
          </p:cNvPr>
          <p:cNvSpPr>
            <a:spLocks noGrp="1"/>
          </p:cNvSpPr>
          <p:nvPr>
            <p:ph type="body" sz="quarter" idx="14"/>
          </p:nvPr>
        </p:nvSpPr>
        <p:spPr>
          <a:xfrm>
            <a:off x="598932" y="6160272"/>
            <a:ext cx="5157216" cy="198408"/>
          </a:xfrm>
        </p:spPr>
        <p:txBody>
          <a:bodyPr/>
          <a:lstStyle/>
          <a:p>
            <a:r>
              <a:rPr lang="en-US" dirty="0"/>
              <a:t>Figure 3: </a:t>
            </a:r>
            <a:r>
              <a:rPr lang="en-US" dirty="0" err="1"/>
              <a:t>DRPP</a:t>
            </a:r>
            <a:r>
              <a:rPr lang="en-US" dirty="0"/>
              <a:t> Cleanup and Restoration Construction</a:t>
            </a:r>
          </a:p>
        </p:txBody>
      </p:sp>
      <p:pic>
        <p:nvPicPr>
          <p:cNvPr id="17" name="Picture 16" descr="A group of construction vehicles&#10;&#10;Description automatically generated">
            <a:extLst>
              <a:ext uri="{FF2B5EF4-FFF2-40B4-BE49-F238E27FC236}">
                <a16:creationId xmlns:a16="http://schemas.microsoft.com/office/drawing/2014/main" id="{99EA577E-CBD3-264E-DD61-403AE14D131F}"/>
              </a:ext>
            </a:extLst>
          </p:cNvPr>
          <p:cNvPicPr>
            <a:picLocks noChangeAspect="1"/>
          </p:cNvPicPr>
          <p:nvPr/>
        </p:nvPicPr>
        <p:blipFill>
          <a:blip r:embed="rId2" cstate="print">
            <a:extLst>
              <a:ext uri="{28A0092B-C50C-407E-A947-70E740481C1C}">
                <a14:useLocalDpi xmlns:a14="http://schemas.microsoft.com/office/drawing/2010/main" val="0"/>
              </a:ext>
            </a:extLst>
          </a:blip>
          <a:srcRect t="6334"/>
          <a:stretch/>
        </p:blipFill>
        <p:spPr>
          <a:xfrm>
            <a:off x="7167282" y="3328147"/>
            <a:ext cx="5024718" cy="3529853"/>
          </a:xfrm>
          <a:prstGeom prst="rect">
            <a:avLst/>
          </a:prstGeom>
        </p:spPr>
      </p:pic>
      <p:pic>
        <p:nvPicPr>
          <p:cNvPr id="20" name="Picture 19" descr="A construction site with a bulldozer and workers&#10;&#10;Description automatically generated">
            <a:extLst>
              <a:ext uri="{FF2B5EF4-FFF2-40B4-BE49-F238E27FC236}">
                <a16:creationId xmlns:a16="http://schemas.microsoft.com/office/drawing/2014/main" id="{A526808F-33D1-56DE-188A-2086AD0F2A66}"/>
              </a:ext>
            </a:extLst>
          </p:cNvPr>
          <p:cNvPicPr>
            <a:picLocks noChangeAspect="1"/>
          </p:cNvPicPr>
          <p:nvPr/>
        </p:nvPicPr>
        <p:blipFill>
          <a:blip r:embed="rId3" cstate="print">
            <a:extLst>
              <a:ext uri="{28A0092B-C50C-407E-A947-70E740481C1C}">
                <a14:useLocalDpi xmlns:a14="http://schemas.microsoft.com/office/drawing/2010/main" val="0"/>
              </a:ext>
            </a:extLst>
          </a:blip>
          <a:srcRect b="11686"/>
          <a:stretch/>
        </p:blipFill>
        <p:spPr>
          <a:xfrm>
            <a:off x="7167282" y="0"/>
            <a:ext cx="5024718" cy="3328147"/>
          </a:xfrm>
          <a:prstGeom prst="rect">
            <a:avLst/>
          </a:prstGeom>
        </p:spPr>
      </p:pic>
    </p:spTree>
    <p:extLst>
      <p:ext uri="{BB962C8B-B14F-4D97-AF65-F5344CB8AC3E}">
        <p14:creationId xmlns:p14="http://schemas.microsoft.com/office/powerpoint/2010/main" val="30771546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ridge over a river&#10;&#10;Description automatically generated">
            <a:extLst>
              <a:ext uri="{FF2B5EF4-FFF2-40B4-BE49-F238E27FC236}">
                <a16:creationId xmlns:a16="http://schemas.microsoft.com/office/drawing/2014/main" id="{EF263848-4C33-7A76-BE73-0A5725684289}"/>
              </a:ext>
            </a:extLst>
          </p:cNvPr>
          <p:cNvPicPr>
            <a:picLocks noChangeAspect="1"/>
          </p:cNvPicPr>
          <p:nvPr/>
        </p:nvPicPr>
        <p:blipFill>
          <a:blip r:embed="rId3">
            <a:extLst>
              <a:ext uri="{28A0092B-C50C-407E-A947-70E740481C1C}">
                <a14:useLocalDpi xmlns:a14="http://schemas.microsoft.com/office/drawing/2010/main" val="0"/>
              </a:ext>
            </a:extLst>
          </a:blip>
          <a:srcRect l="608" t="11576" r="608" b="14465"/>
          <a:stretch/>
        </p:blipFill>
        <p:spPr>
          <a:xfrm>
            <a:off x="0" y="-4036"/>
            <a:ext cx="12191980" cy="6868732"/>
          </a:xfrm>
          <a:prstGeom prst="rect">
            <a:avLst/>
          </a:prstGeom>
          <a:noFill/>
        </p:spPr>
      </p:pic>
      <p:sp>
        <p:nvSpPr>
          <p:cNvPr id="14" name="Rectangle 13">
            <a:extLst>
              <a:ext uri="{FF2B5EF4-FFF2-40B4-BE49-F238E27FC236}">
                <a16:creationId xmlns:a16="http://schemas.microsoft.com/office/drawing/2014/main" id="{F07080BE-EA9D-4E3D-5542-C0AEDC2E8C8D}"/>
              </a:ext>
            </a:extLst>
          </p:cNvPr>
          <p:cNvSpPr/>
          <p:nvPr/>
        </p:nvSpPr>
        <p:spPr>
          <a:xfrm>
            <a:off x="20" y="0"/>
            <a:ext cx="12191980" cy="6862036"/>
          </a:xfrm>
          <a:prstGeom prst="rect">
            <a:avLst/>
          </a:prstGeom>
          <a:solidFill>
            <a:schemeClr val="accent1">
              <a:alpha val="1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F9F0903-14D3-B533-2ADA-D913D7B023C8}"/>
              </a:ext>
            </a:extLst>
          </p:cNvPr>
          <p:cNvSpPr/>
          <p:nvPr/>
        </p:nvSpPr>
        <p:spPr>
          <a:xfrm>
            <a:off x="0" y="0"/>
            <a:ext cx="12192000" cy="6868732"/>
          </a:xfrm>
          <a:prstGeom prst="rect">
            <a:avLst/>
          </a:prstGeom>
          <a:gradFill flip="none" rotWithShape="1">
            <a:gsLst>
              <a:gs pos="60000">
                <a:schemeClr val="accent1">
                  <a:lumMod val="0"/>
                  <a:lumOff val="100000"/>
                  <a:alpha val="0"/>
                </a:schemeClr>
              </a:gs>
              <a:gs pos="100000">
                <a:schemeClr val="accent1">
                  <a:lumMod val="100000"/>
                  <a:alpha val="58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Slide Number Placeholder 2" hidden="1">
            <a:extLst>
              <a:ext uri="{FF2B5EF4-FFF2-40B4-BE49-F238E27FC236}">
                <a16:creationId xmlns:a16="http://schemas.microsoft.com/office/drawing/2014/main" id="{26BFB801-9808-D5B5-B2ED-D6ACC3D67B8F}"/>
              </a:ext>
            </a:extLst>
          </p:cNvPr>
          <p:cNvSpPr>
            <a:spLocks noGrp="1"/>
          </p:cNvSpPr>
          <p:nvPr>
            <p:ph type="sldNum" sz="quarter" idx="4294967295"/>
          </p:nvPr>
        </p:nvSpPr>
        <p:spPr>
          <a:xfrm>
            <a:off x="0" y="0"/>
            <a:ext cx="0" cy="0"/>
          </a:xfrm>
        </p:spPr>
        <p:txBody>
          <a:bodyPr/>
          <a:lstStyle/>
          <a:p>
            <a:pPr>
              <a:spcAft>
                <a:spcPts val="600"/>
              </a:spcAft>
            </a:pPr>
            <a:fld id="{460E5A4D-2439-42BC-BABB-6AD786F2FD5F}" type="slidenum">
              <a:rPr lang="en-US" smtClean="0"/>
              <a:pPr>
                <a:spcAft>
                  <a:spcPts val="600"/>
                </a:spcAft>
              </a:pPr>
              <a:t>11</a:t>
            </a:fld>
            <a:endParaRPr lang="en-US"/>
          </a:p>
        </p:txBody>
      </p:sp>
      <p:sp>
        <p:nvSpPr>
          <p:cNvPr id="2" name="TextBox 1">
            <a:extLst>
              <a:ext uri="{FF2B5EF4-FFF2-40B4-BE49-F238E27FC236}">
                <a16:creationId xmlns:a16="http://schemas.microsoft.com/office/drawing/2014/main" id="{990481E3-55E9-E529-152D-EEC41FA502DB}"/>
              </a:ext>
            </a:extLst>
          </p:cNvPr>
          <p:cNvSpPr txBox="1"/>
          <p:nvPr/>
        </p:nvSpPr>
        <p:spPr>
          <a:xfrm>
            <a:off x="1705794" y="4386229"/>
            <a:ext cx="1161392"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ea typeface="Calibri"/>
                <a:cs typeface="Calibri"/>
              </a:rPr>
              <a:t>Viewpoint</a:t>
            </a:r>
          </a:p>
          <a:p>
            <a:pPr algn="ctr"/>
            <a:r>
              <a:rPr lang="en-US" sz="1600" b="1">
                <a:solidFill>
                  <a:schemeClr val="bg1"/>
                </a:solidFill>
                <a:ea typeface="Calibri"/>
                <a:cs typeface="Calibri"/>
              </a:rPr>
              <a:t>Pier</a:t>
            </a:r>
          </a:p>
        </p:txBody>
      </p:sp>
      <p:sp>
        <p:nvSpPr>
          <p:cNvPr id="6" name="TextBox 5">
            <a:extLst>
              <a:ext uri="{FF2B5EF4-FFF2-40B4-BE49-F238E27FC236}">
                <a16:creationId xmlns:a16="http://schemas.microsoft.com/office/drawing/2014/main" id="{AD2D1A33-9CE5-17A9-2137-A32BFB8CDBF4}"/>
              </a:ext>
            </a:extLst>
          </p:cNvPr>
          <p:cNvSpPr txBox="1"/>
          <p:nvPr/>
        </p:nvSpPr>
        <p:spPr>
          <a:xfrm>
            <a:off x="7667694" y="5928638"/>
            <a:ext cx="2000992"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ea typeface="Calibri"/>
                <a:cs typeface="Calibri"/>
              </a:rPr>
              <a:t>Stepping</a:t>
            </a:r>
          </a:p>
          <a:p>
            <a:r>
              <a:rPr lang="en-US" sz="1600" b="1">
                <a:solidFill>
                  <a:schemeClr val="bg1"/>
                </a:solidFill>
                <a:ea typeface="Calibri"/>
                <a:cs typeface="Calibri"/>
              </a:rPr>
              <a:t> Stones  </a:t>
            </a:r>
          </a:p>
        </p:txBody>
      </p:sp>
      <p:sp>
        <p:nvSpPr>
          <p:cNvPr id="8" name="TextBox 7">
            <a:extLst>
              <a:ext uri="{FF2B5EF4-FFF2-40B4-BE49-F238E27FC236}">
                <a16:creationId xmlns:a16="http://schemas.microsoft.com/office/drawing/2014/main" id="{1B84F802-3664-5BA5-FB72-484FED010FBB}"/>
              </a:ext>
            </a:extLst>
          </p:cNvPr>
          <p:cNvSpPr txBox="1"/>
          <p:nvPr/>
        </p:nvSpPr>
        <p:spPr>
          <a:xfrm>
            <a:off x="8297086" y="5249542"/>
            <a:ext cx="2743200"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ea typeface="Calibri"/>
                <a:cs typeface="Calibri"/>
              </a:rPr>
              <a:t>Amphitheater</a:t>
            </a:r>
          </a:p>
        </p:txBody>
      </p:sp>
      <p:sp>
        <p:nvSpPr>
          <p:cNvPr id="9" name="TextBox 8">
            <a:extLst>
              <a:ext uri="{FF2B5EF4-FFF2-40B4-BE49-F238E27FC236}">
                <a16:creationId xmlns:a16="http://schemas.microsoft.com/office/drawing/2014/main" id="{A4082014-7609-BD79-F08E-249EF59C57FE}"/>
              </a:ext>
            </a:extLst>
          </p:cNvPr>
          <p:cNvSpPr txBox="1"/>
          <p:nvPr/>
        </p:nvSpPr>
        <p:spPr>
          <a:xfrm>
            <a:off x="9569973" y="4125257"/>
            <a:ext cx="1102922"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ea typeface="Calibri"/>
                <a:cs typeface="Calibri"/>
              </a:rPr>
              <a:t>ADA-Accessible Pathways</a:t>
            </a:r>
          </a:p>
        </p:txBody>
      </p:sp>
      <p:sp>
        <p:nvSpPr>
          <p:cNvPr id="11" name="TextBox 10">
            <a:extLst>
              <a:ext uri="{FF2B5EF4-FFF2-40B4-BE49-F238E27FC236}">
                <a16:creationId xmlns:a16="http://schemas.microsoft.com/office/drawing/2014/main" id="{576680CC-B982-D616-85DE-11ED3B47A7FB}"/>
              </a:ext>
            </a:extLst>
          </p:cNvPr>
          <p:cNvSpPr txBox="1"/>
          <p:nvPr/>
        </p:nvSpPr>
        <p:spPr>
          <a:xfrm>
            <a:off x="4449408" y="6042719"/>
            <a:ext cx="2000992"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ea typeface="Calibri"/>
                <a:cs typeface="Calibri"/>
              </a:rPr>
              <a:t>Hand-Carry</a:t>
            </a:r>
          </a:p>
          <a:p>
            <a:r>
              <a:rPr lang="en-US" sz="1600" b="1">
                <a:solidFill>
                  <a:schemeClr val="bg1"/>
                </a:solidFill>
                <a:ea typeface="Calibri"/>
                <a:cs typeface="Calibri"/>
              </a:rPr>
              <a:t>Boat Launch</a:t>
            </a:r>
          </a:p>
        </p:txBody>
      </p:sp>
      <p:sp>
        <p:nvSpPr>
          <p:cNvPr id="5" name="TextBox 4">
            <a:extLst>
              <a:ext uri="{FF2B5EF4-FFF2-40B4-BE49-F238E27FC236}">
                <a16:creationId xmlns:a16="http://schemas.microsoft.com/office/drawing/2014/main" id="{7383A420-34E8-8F0A-52EA-21B35E0906A4}"/>
              </a:ext>
            </a:extLst>
          </p:cNvPr>
          <p:cNvSpPr txBox="1"/>
          <p:nvPr/>
        </p:nvSpPr>
        <p:spPr>
          <a:xfrm>
            <a:off x="7607202" y="2970669"/>
            <a:ext cx="1478984"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bg1"/>
                </a:solidFill>
                <a:ea typeface="Calibri"/>
                <a:cs typeface="Calibri"/>
              </a:rPr>
              <a:t>Entry </a:t>
            </a:r>
          </a:p>
          <a:p>
            <a:r>
              <a:rPr lang="en-US" sz="1600" b="1">
                <a:solidFill>
                  <a:schemeClr val="bg1"/>
                </a:solidFill>
                <a:ea typeface="Calibri"/>
                <a:cs typeface="Calibri"/>
              </a:rPr>
              <a:t>Garden and </a:t>
            </a:r>
          </a:p>
          <a:p>
            <a:r>
              <a:rPr lang="en-US" sz="1600" b="1">
                <a:solidFill>
                  <a:schemeClr val="bg1"/>
                </a:solidFill>
                <a:ea typeface="Calibri"/>
                <a:cs typeface="Calibri"/>
              </a:rPr>
              <a:t>Sculpture</a:t>
            </a:r>
          </a:p>
        </p:txBody>
      </p:sp>
      <p:sp>
        <p:nvSpPr>
          <p:cNvPr id="13" name="TextBox 12">
            <a:extLst>
              <a:ext uri="{FF2B5EF4-FFF2-40B4-BE49-F238E27FC236}">
                <a16:creationId xmlns:a16="http://schemas.microsoft.com/office/drawing/2014/main" id="{B778874B-375A-17E1-9435-D0C4C43B805A}"/>
              </a:ext>
            </a:extLst>
          </p:cNvPr>
          <p:cNvSpPr txBox="1"/>
          <p:nvPr/>
        </p:nvSpPr>
        <p:spPr>
          <a:xfrm>
            <a:off x="219040" y="3277746"/>
            <a:ext cx="1916877" cy="83099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ea typeface="Calibri"/>
                <a:cs typeface="Calibri"/>
              </a:rPr>
              <a:t>Interpretive </a:t>
            </a:r>
          </a:p>
          <a:p>
            <a:pPr algn="ctr"/>
            <a:r>
              <a:rPr lang="en-US" sz="1600" b="1">
                <a:solidFill>
                  <a:schemeClr val="bg1"/>
                </a:solidFill>
                <a:ea typeface="Calibri"/>
                <a:cs typeface="Calibri"/>
              </a:rPr>
              <a:t>Signage </a:t>
            </a:r>
          </a:p>
          <a:p>
            <a:pPr algn="ctr"/>
            <a:endParaRPr lang="en-US" sz="1600" b="1">
              <a:solidFill>
                <a:schemeClr val="bg1"/>
              </a:solidFill>
              <a:ea typeface="Calibri"/>
              <a:cs typeface="Calibri"/>
            </a:endParaRPr>
          </a:p>
        </p:txBody>
      </p:sp>
      <p:sp>
        <p:nvSpPr>
          <p:cNvPr id="15" name="TextBox 14">
            <a:extLst>
              <a:ext uri="{FF2B5EF4-FFF2-40B4-BE49-F238E27FC236}">
                <a16:creationId xmlns:a16="http://schemas.microsoft.com/office/drawing/2014/main" id="{2A030D30-E40A-0DC6-7265-906D484AFA4A}"/>
              </a:ext>
            </a:extLst>
          </p:cNvPr>
          <p:cNvSpPr txBox="1"/>
          <p:nvPr/>
        </p:nvSpPr>
        <p:spPr>
          <a:xfrm>
            <a:off x="6188710" y="3693245"/>
            <a:ext cx="1478984"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ea typeface="Calibri"/>
                <a:cs typeface="Calibri"/>
              </a:rPr>
              <a:t>Bridge (Repurposed)</a:t>
            </a:r>
          </a:p>
        </p:txBody>
      </p:sp>
      <p:sp>
        <p:nvSpPr>
          <p:cNvPr id="16" name="TextBox 15">
            <a:extLst>
              <a:ext uri="{FF2B5EF4-FFF2-40B4-BE49-F238E27FC236}">
                <a16:creationId xmlns:a16="http://schemas.microsoft.com/office/drawing/2014/main" id="{ECA4B350-39DB-1B89-8C48-304176AD07AB}"/>
              </a:ext>
            </a:extLst>
          </p:cNvPr>
          <p:cNvSpPr txBox="1"/>
          <p:nvPr/>
        </p:nvSpPr>
        <p:spPr>
          <a:xfrm>
            <a:off x="6654790" y="1132237"/>
            <a:ext cx="1478984" cy="584775"/>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solidFill>
                  <a:schemeClr val="bg1"/>
                </a:solidFill>
                <a:ea typeface="Calibri"/>
                <a:cs typeface="Calibri"/>
              </a:rPr>
              <a:t>View Tower</a:t>
            </a:r>
          </a:p>
          <a:p>
            <a:pPr algn="ctr"/>
            <a:r>
              <a:rPr lang="en-US" sz="1600" b="1">
                <a:solidFill>
                  <a:schemeClr val="bg1"/>
                </a:solidFill>
                <a:ea typeface="Calibri"/>
                <a:cs typeface="Calibri"/>
              </a:rPr>
              <a:t>(Repurposed)</a:t>
            </a:r>
          </a:p>
        </p:txBody>
      </p:sp>
      <p:sp>
        <p:nvSpPr>
          <p:cNvPr id="7" name="Title 2">
            <a:extLst>
              <a:ext uri="{FF2B5EF4-FFF2-40B4-BE49-F238E27FC236}">
                <a16:creationId xmlns:a16="http://schemas.microsoft.com/office/drawing/2014/main" id="{CE43BC4D-6995-3C20-A048-A1638DCA03E5}"/>
              </a:ext>
            </a:extLst>
          </p:cNvPr>
          <p:cNvSpPr txBox="1">
            <a:spLocks/>
          </p:cNvSpPr>
          <p:nvPr/>
        </p:nvSpPr>
        <p:spPr>
          <a:xfrm>
            <a:off x="485648" y="1079500"/>
            <a:ext cx="10747300" cy="685800"/>
          </a:xfrm>
          <a:prstGeom prst="rect">
            <a:avLst/>
          </a:prstGeom>
        </p:spPr>
        <p:txBody>
          <a:bodyPr anchor="t">
            <a:noAutofit/>
          </a:bodyPr>
          <a:lstStyle>
            <a:lvl1pPr algn="l" defTabSz="914400" rtl="0" eaLnBrk="1" latinLnBrk="0" hangingPunct="1">
              <a:spcBef>
                <a:spcPct val="0"/>
              </a:spcBef>
              <a:buNone/>
              <a:defRPr sz="4000" b="0" kern="1200" spc="0" baseline="0">
                <a:solidFill>
                  <a:srgbClr val="5A5A5A"/>
                </a:solidFill>
                <a:latin typeface="+mj-lt"/>
                <a:ea typeface="Segoe UI Light" panose="020B0502040204020203" pitchFamily="34" charset="0"/>
                <a:cs typeface="Segoe UI Light" panose="020B0502040204020203" pitchFamily="34" charset="0"/>
              </a:defRPr>
            </a:lvl1pPr>
          </a:lstStyle>
          <a:p>
            <a:pPr marL="0" indent="0">
              <a:buNone/>
            </a:pPr>
            <a:r>
              <a:rPr lang="en-US" sz="3600" dirty="0">
                <a:solidFill>
                  <a:schemeClr val="bg1"/>
                </a:solidFill>
              </a:rPr>
              <a:t>Park Features</a:t>
            </a:r>
          </a:p>
        </p:txBody>
      </p:sp>
      <p:sp>
        <p:nvSpPr>
          <p:cNvPr id="12" name="TextBox 11">
            <a:extLst>
              <a:ext uri="{FF2B5EF4-FFF2-40B4-BE49-F238E27FC236}">
                <a16:creationId xmlns:a16="http://schemas.microsoft.com/office/drawing/2014/main" id="{7D9B161C-50B3-AE4E-2F4C-B399682441DD}"/>
              </a:ext>
            </a:extLst>
          </p:cNvPr>
          <p:cNvSpPr txBox="1"/>
          <p:nvPr/>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Challenge</a:t>
            </a:r>
            <a:endParaRPr lang="en-US">
              <a:solidFill>
                <a:schemeClr val="bg1"/>
              </a:solidFill>
              <a:latin typeface="+mj-lt"/>
            </a:endParaRPr>
          </a:p>
        </p:txBody>
      </p:sp>
    </p:spTree>
    <p:extLst>
      <p:ext uri="{BB962C8B-B14F-4D97-AF65-F5344CB8AC3E}">
        <p14:creationId xmlns:p14="http://schemas.microsoft.com/office/powerpoint/2010/main" val="3135352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7F850C-4D13-AAD6-E689-FFFF6724E734}"/>
              </a:ext>
            </a:extLst>
          </p:cNvPr>
          <p:cNvPicPr>
            <a:picLocks noChangeAspect="1"/>
          </p:cNvPicPr>
          <p:nvPr/>
        </p:nvPicPr>
        <p:blipFill>
          <a:blip r:embed="rId3"/>
          <a:srcRect l="-108" r="1909" b="7380"/>
          <a:stretch/>
        </p:blipFill>
        <p:spPr>
          <a:xfrm>
            <a:off x="-60960" y="0"/>
            <a:ext cx="12252960" cy="6858000"/>
          </a:xfrm>
          <a:prstGeom prst="rect">
            <a:avLst/>
          </a:prstGeom>
        </p:spPr>
      </p:pic>
      <p:sp>
        <p:nvSpPr>
          <p:cNvPr id="4" name="TextBox 3">
            <a:extLst>
              <a:ext uri="{FF2B5EF4-FFF2-40B4-BE49-F238E27FC236}">
                <a16:creationId xmlns:a16="http://schemas.microsoft.com/office/drawing/2014/main" id="{B727D819-ED74-B0F2-3058-77F2AE1835AA}"/>
              </a:ext>
            </a:extLst>
          </p:cNvPr>
          <p:cNvSpPr txBox="1"/>
          <p:nvPr/>
        </p:nvSpPr>
        <p:spPr>
          <a:xfrm>
            <a:off x="505968" y="1764792"/>
            <a:ext cx="8139359" cy="2323713"/>
          </a:xfrm>
          <a:prstGeom prst="rect">
            <a:avLst/>
          </a:prstGeom>
          <a:noFill/>
        </p:spPr>
        <p:txBody>
          <a:bodyPr wrap="square" lIns="91440" tIns="45720" rIns="91440" bIns="45720" anchor="t">
            <a:spAutoFit/>
          </a:bodyPr>
          <a:lstStyle/>
          <a:p>
            <a:pPr>
              <a:spcAft>
                <a:spcPts val="600"/>
              </a:spcAft>
            </a:pPr>
            <a:r>
              <a:rPr lang="en-US" sz="2600" b="1">
                <a:solidFill>
                  <a:srgbClr val="5A5A5A"/>
                </a:solidFill>
              </a:rPr>
              <a:t>In one tide cycle in year 1, monitoring biologists counted</a:t>
            </a:r>
            <a:endParaRPr lang="en-US" sz="2600" b="1">
              <a:solidFill>
                <a:srgbClr val="5A5A5A"/>
              </a:solidFill>
              <a:ea typeface="Calibri"/>
              <a:cs typeface="Calibri"/>
            </a:endParaRPr>
          </a:p>
          <a:p>
            <a:pPr marL="457200" indent="-457200">
              <a:buFont typeface="Arial" panose="020B0604020202020204" pitchFamily="34" charset="0"/>
              <a:buChar char="•"/>
            </a:pPr>
            <a:r>
              <a:rPr lang="en-US" sz="2600" b="1">
                <a:solidFill>
                  <a:srgbClr val="5A5A5A"/>
                </a:solidFill>
              </a:rPr>
              <a:t>2,352 chum salmon</a:t>
            </a:r>
            <a:endParaRPr lang="en-US" sz="2600" b="1">
              <a:solidFill>
                <a:srgbClr val="5A5A5A"/>
              </a:solidFill>
              <a:ea typeface="Calibri"/>
              <a:cs typeface="Calibri"/>
            </a:endParaRPr>
          </a:p>
          <a:p>
            <a:pPr marL="457200" indent="-457200">
              <a:buFont typeface="Arial" panose="020B0604020202020204" pitchFamily="34" charset="0"/>
              <a:buChar char="•"/>
            </a:pPr>
            <a:r>
              <a:rPr lang="en-US" sz="2600" b="1">
                <a:solidFill>
                  <a:srgbClr val="5A5A5A"/>
                </a:solidFill>
              </a:rPr>
              <a:t>237 Chinook salmon</a:t>
            </a:r>
          </a:p>
          <a:p>
            <a:pPr marL="457200" indent="-457200">
              <a:buFont typeface="Arial" panose="020B0604020202020204" pitchFamily="34" charset="0"/>
              <a:buChar char="•"/>
            </a:pPr>
            <a:r>
              <a:rPr lang="en-US" sz="2600" b="1">
                <a:solidFill>
                  <a:srgbClr val="5A5A5A"/>
                </a:solidFill>
                <a:ea typeface="Calibri"/>
                <a:cs typeface="Calibri"/>
              </a:rPr>
              <a:t>900 other fish </a:t>
            </a:r>
          </a:p>
          <a:p>
            <a:endParaRPr lang="en-US" b="1">
              <a:solidFill>
                <a:srgbClr val="FF0000"/>
              </a:solidFill>
              <a:ea typeface="Calibri"/>
              <a:cs typeface="Calibri"/>
            </a:endParaRPr>
          </a:p>
          <a:p>
            <a:r>
              <a:rPr lang="en-US" b="1">
                <a:solidFill>
                  <a:srgbClr val="FF0000"/>
                </a:solidFill>
                <a:ea typeface="Calibri"/>
                <a:cs typeface="Calibri"/>
              </a:rPr>
              <a:t> </a:t>
            </a:r>
          </a:p>
        </p:txBody>
      </p:sp>
      <p:sp>
        <p:nvSpPr>
          <p:cNvPr id="7" name="Title 2">
            <a:extLst>
              <a:ext uri="{FF2B5EF4-FFF2-40B4-BE49-F238E27FC236}">
                <a16:creationId xmlns:a16="http://schemas.microsoft.com/office/drawing/2014/main" id="{4C8DA606-058A-5669-E9A8-B4BD857299AE}"/>
              </a:ext>
            </a:extLst>
          </p:cNvPr>
          <p:cNvSpPr txBox="1">
            <a:spLocks/>
          </p:cNvSpPr>
          <p:nvPr/>
        </p:nvSpPr>
        <p:spPr>
          <a:xfrm>
            <a:off x="475488" y="1078992"/>
            <a:ext cx="10747300" cy="685800"/>
          </a:xfrm>
          <a:prstGeom prst="rect">
            <a:avLst/>
          </a:prstGeom>
        </p:spPr>
        <p:txBody>
          <a:bodyPr anchor="t">
            <a:noAutofit/>
          </a:bodyPr>
          <a:lstStyle>
            <a:lvl1pPr algn="l" defTabSz="914400" rtl="0" eaLnBrk="1" latinLnBrk="0" hangingPunct="1">
              <a:spcBef>
                <a:spcPct val="0"/>
              </a:spcBef>
              <a:buNone/>
              <a:defRPr sz="4000" b="0" kern="1200" spc="0" baseline="0">
                <a:solidFill>
                  <a:srgbClr val="5A5A5A"/>
                </a:solidFill>
                <a:latin typeface="+mj-lt"/>
                <a:ea typeface="Segoe UI Light" panose="020B0502040204020203" pitchFamily="34" charset="0"/>
                <a:cs typeface="Segoe UI Light" panose="020B0502040204020203" pitchFamily="34" charset="0"/>
              </a:defRPr>
            </a:lvl1pPr>
          </a:lstStyle>
          <a:p>
            <a:pPr marL="0" indent="0">
              <a:buNone/>
            </a:pPr>
            <a:r>
              <a:rPr lang="en-US" sz="3600" dirty="0"/>
              <a:t>Restoration Success</a:t>
            </a:r>
          </a:p>
        </p:txBody>
      </p:sp>
      <p:sp>
        <p:nvSpPr>
          <p:cNvPr id="2" name="TextBox 1">
            <a:extLst>
              <a:ext uri="{FF2B5EF4-FFF2-40B4-BE49-F238E27FC236}">
                <a16:creationId xmlns:a16="http://schemas.microsoft.com/office/drawing/2014/main" id="{A4822F24-048B-FECF-9BC1-DAF159A752C3}"/>
              </a:ext>
            </a:extLst>
          </p:cNvPr>
          <p:cNvSpPr txBox="1"/>
          <p:nvPr/>
        </p:nvSpPr>
        <p:spPr>
          <a:xfrm>
            <a:off x="594360" y="502920"/>
            <a:ext cx="5943600" cy="276999"/>
          </a:xfrm>
          <a:prstGeom prst="rect">
            <a:avLst/>
          </a:prstGeom>
          <a:noFill/>
        </p:spPr>
        <p:txBody>
          <a:bodyPr wrap="square" lIns="0" tIns="0" rIns="0" bIns="0" anchor="ctr" anchorCtr="0">
            <a:spAutoFit/>
          </a:bodyPr>
          <a:lstStyle/>
          <a:p>
            <a:r>
              <a:rPr lang="en-US" cap="all" spc="300">
                <a:solidFill>
                  <a:srgbClr val="5A5A5A"/>
                </a:solidFill>
                <a:latin typeface="+mj-lt"/>
                <a:ea typeface="+mn-lt"/>
                <a:cs typeface="Segoe UI Light"/>
              </a:rPr>
              <a:t>Challenge</a:t>
            </a:r>
            <a:endParaRPr lang="en-US">
              <a:solidFill>
                <a:srgbClr val="5A5A5A"/>
              </a:solidFill>
              <a:latin typeface="+mj-lt"/>
            </a:endParaRPr>
          </a:p>
        </p:txBody>
      </p:sp>
    </p:spTree>
    <p:extLst>
      <p:ext uri="{BB962C8B-B14F-4D97-AF65-F5344CB8AC3E}">
        <p14:creationId xmlns:p14="http://schemas.microsoft.com/office/powerpoint/2010/main" val="3625282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river with a body of water and a city in the background&#10;&#10;Description automatically generated">
            <a:extLst>
              <a:ext uri="{FF2B5EF4-FFF2-40B4-BE49-F238E27FC236}">
                <a16:creationId xmlns:a16="http://schemas.microsoft.com/office/drawing/2014/main" id="{80B23213-2824-BA27-A821-7719B5B93A6A}"/>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a:stretch/>
        </p:blipFill>
        <p:spPr>
          <a:xfrm>
            <a:off x="20" y="10"/>
            <a:ext cx="12191980" cy="6857990"/>
          </a:xfrm>
          <a:noFill/>
        </p:spPr>
      </p:pic>
      <p:sp>
        <p:nvSpPr>
          <p:cNvPr id="5" name="Rectangle 4">
            <a:extLst>
              <a:ext uri="{FF2B5EF4-FFF2-40B4-BE49-F238E27FC236}">
                <a16:creationId xmlns:a16="http://schemas.microsoft.com/office/drawing/2014/main" id="{F72AA2DE-D554-57D8-E674-ABA7CBE99B32}"/>
              </a:ext>
            </a:extLst>
          </p:cNvPr>
          <p:cNvSpPr/>
          <p:nvPr/>
        </p:nvSpPr>
        <p:spPr>
          <a:xfrm>
            <a:off x="0" y="0"/>
            <a:ext cx="12192000" cy="6868732"/>
          </a:xfrm>
          <a:prstGeom prst="rect">
            <a:avLst/>
          </a:prstGeom>
          <a:gradFill flip="none" rotWithShape="1">
            <a:gsLst>
              <a:gs pos="60000">
                <a:schemeClr val="accent1">
                  <a:lumMod val="0"/>
                  <a:lumOff val="100000"/>
                  <a:alpha val="0"/>
                </a:schemeClr>
              </a:gs>
              <a:gs pos="100000">
                <a:schemeClr val="accent1">
                  <a:lumMod val="100000"/>
                  <a:alpha val="58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ext Placeholder 2">
            <a:extLst>
              <a:ext uri="{FF2B5EF4-FFF2-40B4-BE49-F238E27FC236}">
                <a16:creationId xmlns:a16="http://schemas.microsoft.com/office/drawing/2014/main" id="{57F0E4EB-A998-A143-CC09-204F539CCCAB}"/>
              </a:ext>
            </a:extLst>
          </p:cNvPr>
          <p:cNvSpPr>
            <a:spLocks noGrp="1"/>
          </p:cNvSpPr>
          <p:nvPr>
            <p:ph type="body" sz="quarter" idx="11"/>
          </p:nvPr>
        </p:nvSpPr>
        <p:spPr>
          <a:xfrm>
            <a:off x="594360" y="5486400"/>
            <a:ext cx="5486400" cy="914400"/>
          </a:xfrm>
        </p:spPr>
        <p:txBody>
          <a:bodyPr anchor="b">
            <a:normAutofit/>
          </a:bodyPr>
          <a:lstStyle/>
          <a:p>
            <a:r>
              <a:rPr lang="en-US" dirty="0"/>
              <a:t>Figure 4: </a:t>
            </a:r>
            <a:r>
              <a:rPr lang="en-US" dirty="0" err="1"/>
              <a:t>DRPP</a:t>
            </a:r>
            <a:r>
              <a:rPr lang="en-US" dirty="0"/>
              <a:t> Post-Restoration</a:t>
            </a:r>
          </a:p>
        </p:txBody>
      </p:sp>
      <p:sp>
        <p:nvSpPr>
          <p:cNvPr id="2" name="Title 11">
            <a:extLst>
              <a:ext uri="{FF2B5EF4-FFF2-40B4-BE49-F238E27FC236}">
                <a16:creationId xmlns:a16="http://schemas.microsoft.com/office/drawing/2014/main" id="{6ECBE5B9-E240-BEE5-D169-3407F9DF74BA}"/>
              </a:ext>
            </a:extLst>
          </p:cNvPr>
          <p:cNvSpPr txBox="1">
            <a:spLocks/>
          </p:cNvSpPr>
          <p:nvPr/>
        </p:nvSpPr>
        <p:spPr>
          <a:xfrm>
            <a:off x="485648" y="1078992"/>
            <a:ext cx="10975848" cy="685800"/>
          </a:xfrm>
          <a:prstGeom prst="rect">
            <a:avLst/>
          </a:prstGeom>
        </p:spPr>
        <p:txBody>
          <a:bodyPr/>
          <a:lstStyle>
            <a:lvl1pPr algn="l" defTabSz="914400" rtl="0" eaLnBrk="1" latinLnBrk="0" hangingPunct="1">
              <a:spcBef>
                <a:spcPct val="0"/>
              </a:spcBef>
              <a:buNone/>
              <a:defRPr sz="4000" b="0" kern="1200" spc="0" baseline="0">
                <a:solidFill>
                  <a:srgbClr val="5A5A5A"/>
                </a:solidFill>
                <a:latin typeface="+mj-lt"/>
                <a:ea typeface="Segoe UI Light" panose="020B0502040204020203" pitchFamily="34" charset="0"/>
                <a:cs typeface="Segoe UI Light" panose="020B0502040204020203" pitchFamily="34" charset="0"/>
              </a:defRPr>
            </a:lvl1pPr>
          </a:lstStyle>
          <a:p>
            <a:r>
              <a:rPr lang="en-US" sz="3600" dirty="0">
                <a:solidFill>
                  <a:schemeClr val="bg1"/>
                </a:solidFill>
              </a:rPr>
              <a:t>Habitat Line of Business</a:t>
            </a:r>
          </a:p>
        </p:txBody>
      </p:sp>
      <p:sp>
        <p:nvSpPr>
          <p:cNvPr id="6" name="TextBox 5">
            <a:extLst>
              <a:ext uri="{FF2B5EF4-FFF2-40B4-BE49-F238E27FC236}">
                <a16:creationId xmlns:a16="http://schemas.microsoft.com/office/drawing/2014/main" id="{2720DE56-4D42-5C31-7504-93F380A7FF7F}"/>
              </a:ext>
            </a:extLst>
          </p:cNvPr>
          <p:cNvSpPr txBox="1"/>
          <p:nvPr/>
        </p:nvSpPr>
        <p:spPr>
          <a:xfrm>
            <a:off x="505968" y="1764792"/>
            <a:ext cx="8403081" cy="1846659"/>
          </a:xfrm>
          <a:prstGeom prst="rect">
            <a:avLst/>
          </a:prstGeom>
          <a:noFill/>
        </p:spPr>
        <p:txBody>
          <a:bodyPr wrap="square" lIns="91440" tIns="45720" rIns="91440" bIns="45720" anchor="t">
            <a:spAutoFit/>
          </a:bodyPr>
          <a:lstStyle/>
          <a:p>
            <a:pPr marL="457200" indent="-457200">
              <a:buFont typeface="Arial" panose="020B0604020202020204" pitchFamily="34" charset="0"/>
              <a:buChar char="•"/>
            </a:pPr>
            <a:r>
              <a:rPr lang="en-US" sz="2600" dirty="0">
                <a:solidFill>
                  <a:schemeClr val="bg1"/>
                </a:solidFill>
                <a:latin typeface="+mj-lt"/>
              </a:rPr>
              <a:t>521.5 Natural Resource Damage Assessment credits</a:t>
            </a:r>
          </a:p>
          <a:p>
            <a:pPr marL="457200" indent="-457200">
              <a:buFont typeface="Arial" panose="020B0604020202020204" pitchFamily="34" charset="0"/>
              <a:buChar char="•"/>
            </a:pPr>
            <a:r>
              <a:rPr lang="en-US" sz="2600" dirty="0">
                <a:solidFill>
                  <a:schemeClr val="bg1"/>
                </a:solidFill>
                <a:latin typeface="+mj-lt"/>
              </a:rPr>
              <a:t>$48M in credit sales </a:t>
            </a:r>
            <a:r>
              <a:rPr lang="en-US" sz="2600" dirty="0">
                <a:solidFill>
                  <a:schemeClr val="bg1"/>
                </a:solidFill>
                <a:latin typeface="+mj-lt"/>
                <a:sym typeface="Wingdings" panose="05000000000000000000" pitchFamily="2" charset="2"/>
              </a:rPr>
              <a:t></a:t>
            </a:r>
            <a:r>
              <a:rPr lang="en-US" sz="2600" dirty="0">
                <a:solidFill>
                  <a:schemeClr val="bg1"/>
                </a:solidFill>
                <a:latin typeface="+mj-lt"/>
              </a:rPr>
              <a:t> future projects</a:t>
            </a:r>
          </a:p>
          <a:p>
            <a:pPr marL="457200" indent="-457200">
              <a:buFont typeface="Arial" panose="020B0604020202020204" pitchFamily="34" charset="0"/>
              <a:buChar char="•"/>
            </a:pPr>
            <a:r>
              <a:rPr lang="en-US" sz="2600" dirty="0">
                <a:solidFill>
                  <a:schemeClr val="bg1"/>
                </a:solidFill>
                <a:latin typeface="+mj-lt"/>
              </a:rPr>
              <a:t>Positive return on investment</a:t>
            </a:r>
          </a:p>
          <a:p>
            <a:endParaRPr lang="en-US" b="1" dirty="0">
              <a:solidFill>
                <a:srgbClr val="FF0000"/>
              </a:solidFill>
              <a:ea typeface="Calibri"/>
              <a:cs typeface="Calibri"/>
            </a:endParaRPr>
          </a:p>
          <a:p>
            <a:r>
              <a:rPr lang="en-US" b="1" dirty="0">
                <a:solidFill>
                  <a:srgbClr val="FF0000"/>
                </a:solidFill>
                <a:ea typeface="Calibri"/>
                <a:cs typeface="Calibri"/>
              </a:rPr>
              <a:t> </a:t>
            </a:r>
          </a:p>
        </p:txBody>
      </p:sp>
      <p:sp>
        <p:nvSpPr>
          <p:cNvPr id="4" name="TextBox 3">
            <a:extLst>
              <a:ext uri="{FF2B5EF4-FFF2-40B4-BE49-F238E27FC236}">
                <a16:creationId xmlns:a16="http://schemas.microsoft.com/office/drawing/2014/main" id="{8774C758-14D0-4D2E-C4E1-72DFDDA4081C}"/>
              </a:ext>
            </a:extLst>
          </p:cNvPr>
          <p:cNvSpPr txBox="1"/>
          <p:nvPr/>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Challenge</a:t>
            </a:r>
            <a:endParaRPr lang="en-US">
              <a:solidFill>
                <a:schemeClr val="bg1"/>
              </a:solidFill>
              <a:latin typeface="+mj-lt"/>
            </a:endParaRPr>
          </a:p>
        </p:txBody>
      </p:sp>
    </p:spTree>
    <p:extLst>
      <p:ext uri="{BB962C8B-B14F-4D97-AF65-F5344CB8AC3E}">
        <p14:creationId xmlns:p14="http://schemas.microsoft.com/office/powerpoint/2010/main" val="4210310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492C724-15FE-0953-4C9D-AAAC33318253}"/>
              </a:ext>
            </a:extLst>
          </p:cNvPr>
          <p:cNvSpPr>
            <a:spLocks noGrp="1"/>
          </p:cNvSpPr>
          <p:nvPr>
            <p:ph type="title"/>
          </p:nvPr>
        </p:nvSpPr>
        <p:spPr/>
        <p:txBody>
          <a:bodyPr/>
          <a:lstStyle/>
          <a:p>
            <a:r>
              <a:rPr lang="en-US" sz="3600" dirty="0"/>
              <a:t>Recontamination Considerations</a:t>
            </a:r>
          </a:p>
        </p:txBody>
      </p:sp>
      <p:sp>
        <p:nvSpPr>
          <p:cNvPr id="13" name="Content Placeholder 12">
            <a:extLst>
              <a:ext uri="{FF2B5EF4-FFF2-40B4-BE49-F238E27FC236}">
                <a16:creationId xmlns:a16="http://schemas.microsoft.com/office/drawing/2014/main" id="{17BFA6A8-6E6E-3112-059F-92A0085787CE}"/>
              </a:ext>
            </a:extLst>
          </p:cNvPr>
          <p:cNvSpPr>
            <a:spLocks noGrp="1"/>
          </p:cNvSpPr>
          <p:nvPr>
            <p:ph idx="1"/>
          </p:nvPr>
        </p:nvSpPr>
        <p:spPr>
          <a:xfrm>
            <a:off x="609600" y="2498650"/>
            <a:ext cx="5876686" cy="3216349"/>
          </a:xfrm>
        </p:spPr>
        <p:txBody>
          <a:bodyPr/>
          <a:lstStyle/>
          <a:p>
            <a:r>
              <a:rPr lang="en-US" dirty="0"/>
              <a:t>Best management practices during 2025 cleanup dredging</a:t>
            </a:r>
          </a:p>
          <a:p>
            <a:r>
              <a:rPr lang="en-US" dirty="0"/>
              <a:t>Additional sediment sampling</a:t>
            </a:r>
          </a:p>
          <a:p>
            <a:r>
              <a:rPr lang="en-US" dirty="0"/>
              <a:t>Habitat repair, if needed</a:t>
            </a:r>
          </a:p>
          <a:p>
            <a:r>
              <a:rPr lang="en-US" dirty="0"/>
              <a:t>Long-term monitoring integrated into LDW plan</a:t>
            </a:r>
          </a:p>
        </p:txBody>
      </p:sp>
      <p:sp>
        <p:nvSpPr>
          <p:cNvPr id="16" name="Text Placeholder 15">
            <a:extLst>
              <a:ext uri="{FF2B5EF4-FFF2-40B4-BE49-F238E27FC236}">
                <a16:creationId xmlns:a16="http://schemas.microsoft.com/office/drawing/2014/main" id="{54BC770B-471F-569E-0F33-586CD58AEFD8}"/>
              </a:ext>
            </a:extLst>
          </p:cNvPr>
          <p:cNvSpPr>
            <a:spLocks noGrp="1"/>
          </p:cNvSpPr>
          <p:nvPr>
            <p:ph type="body" sz="quarter" idx="14"/>
          </p:nvPr>
        </p:nvSpPr>
        <p:spPr/>
        <p:txBody>
          <a:bodyPr/>
          <a:lstStyle/>
          <a:p>
            <a:r>
              <a:rPr lang="en-US" dirty="0"/>
              <a:t>Figure 5: Cleanup Activities Near </a:t>
            </a:r>
            <a:r>
              <a:rPr lang="en-US" dirty="0" err="1"/>
              <a:t>DRPP</a:t>
            </a:r>
            <a:endParaRPr lang="en-US" dirty="0"/>
          </a:p>
        </p:txBody>
      </p:sp>
      <p:pic>
        <p:nvPicPr>
          <p:cNvPr id="3" name="Picture 2">
            <a:extLst>
              <a:ext uri="{FF2B5EF4-FFF2-40B4-BE49-F238E27FC236}">
                <a16:creationId xmlns:a16="http://schemas.microsoft.com/office/drawing/2014/main" id="{9904837A-1C9C-A669-BC3D-F5B25656883D}"/>
              </a:ext>
            </a:extLst>
          </p:cNvPr>
          <p:cNvPicPr>
            <a:picLocks noChangeAspect="1"/>
          </p:cNvPicPr>
          <p:nvPr/>
        </p:nvPicPr>
        <p:blipFill>
          <a:blip r:embed="rId2"/>
          <a:stretch>
            <a:fillRect/>
          </a:stretch>
        </p:blipFill>
        <p:spPr>
          <a:xfrm>
            <a:off x="7609952" y="0"/>
            <a:ext cx="4582048" cy="6858000"/>
          </a:xfrm>
          <a:prstGeom prst="rect">
            <a:avLst/>
          </a:prstGeom>
        </p:spPr>
      </p:pic>
      <p:sp>
        <p:nvSpPr>
          <p:cNvPr id="6" name="TextBox 5">
            <a:extLst>
              <a:ext uri="{FF2B5EF4-FFF2-40B4-BE49-F238E27FC236}">
                <a16:creationId xmlns:a16="http://schemas.microsoft.com/office/drawing/2014/main" id="{7385D98D-BC0E-604A-C979-D34BC4315033}"/>
              </a:ext>
            </a:extLst>
          </p:cNvPr>
          <p:cNvSpPr txBox="1"/>
          <p:nvPr/>
        </p:nvSpPr>
        <p:spPr>
          <a:xfrm>
            <a:off x="9738895" y="1349293"/>
            <a:ext cx="2889282" cy="461665"/>
          </a:xfrm>
          <a:prstGeom prst="rect">
            <a:avLst/>
          </a:prstGeom>
          <a:noFill/>
        </p:spPr>
        <p:txBody>
          <a:bodyPr wrap="square" rtlCol="0">
            <a:spAutoFit/>
          </a:bodyPr>
          <a:lstStyle/>
          <a:p>
            <a:r>
              <a:rPr lang="en-US" sz="2400">
                <a:solidFill>
                  <a:schemeClr val="accent1"/>
                </a:solidFill>
                <a:latin typeface="+mj-lt"/>
              </a:rPr>
              <a:t>DRPP Sampling</a:t>
            </a:r>
          </a:p>
        </p:txBody>
      </p:sp>
      <p:cxnSp>
        <p:nvCxnSpPr>
          <p:cNvPr id="7" name="Straight Arrow Connector 6">
            <a:extLst>
              <a:ext uri="{FF2B5EF4-FFF2-40B4-BE49-F238E27FC236}">
                <a16:creationId xmlns:a16="http://schemas.microsoft.com/office/drawing/2014/main" id="{40625DB0-FA82-0B72-003C-FC00323B4F86}"/>
              </a:ext>
            </a:extLst>
          </p:cNvPr>
          <p:cNvCxnSpPr>
            <a:cxnSpLocks/>
          </p:cNvCxnSpPr>
          <p:nvPr/>
        </p:nvCxnSpPr>
        <p:spPr>
          <a:xfrm flipH="1">
            <a:off x="9478370" y="1810958"/>
            <a:ext cx="1364776" cy="1525083"/>
          </a:xfrm>
          <a:prstGeom prst="straightConnector1">
            <a:avLst/>
          </a:prstGeom>
          <a:ln w="6032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6C336BD-471D-07BF-94A0-DBDA9AA6B356}"/>
              </a:ext>
            </a:extLst>
          </p:cNvPr>
          <p:cNvSpPr txBox="1"/>
          <p:nvPr/>
        </p:nvSpPr>
        <p:spPr>
          <a:xfrm>
            <a:off x="10293901" y="5642199"/>
            <a:ext cx="1548865" cy="830997"/>
          </a:xfrm>
          <a:prstGeom prst="rect">
            <a:avLst/>
          </a:prstGeom>
          <a:noFill/>
        </p:spPr>
        <p:txBody>
          <a:bodyPr wrap="square" rtlCol="0">
            <a:spAutoFit/>
          </a:bodyPr>
          <a:lstStyle/>
          <a:p>
            <a:pPr algn="ctr"/>
            <a:r>
              <a:rPr lang="en-US" sz="2400">
                <a:solidFill>
                  <a:schemeClr val="accent1"/>
                </a:solidFill>
                <a:latin typeface="+mj-lt"/>
              </a:rPr>
              <a:t>Cleanup Dredging</a:t>
            </a:r>
          </a:p>
        </p:txBody>
      </p:sp>
      <p:cxnSp>
        <p:nvCxnSpPr>
          <p:cNvPr id="11" name="Straight Arrow Connector 10">
            <a:extLst>
              <a:ext uri="{FF2B5EF4-FFF2-40B4-BE49-F238E27FC236}">
                <a16:creationId xmlns:a16="http://schemas.microsoft.com/office/drawing/2014/main" id="{3F17DE94-F9B2-8CE3-1EBE-15F2E88E15DB}"/>
              </a:ext>
            </a:extLst>
          </p:cNvPr>
          <p:cNvCxnSpPr>
            <a:cxnSpLocks/>
          </p:cNvCxnSpPr>
          <p:nvPr/>
        </p:nvCxnSpPr>
        <p:spPr>
          <a:xfrm flipH="1" flipV="1">
            <a:off x="10843146" y="4039737"/>
            <a:ext cx="225188" cy="1602462"/>
          </a:xfrm>
          <a:prstGeom prst="straightConnector1">
            <a:avLst/>
          </a:prstGeom>
          <a:ln w="6032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4883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erial view of a city and water&#10;&#10;Description automatically generated">
            <a:extLst>
              <a:ext uri="{FF2B5EF4-FFF2-40B4-BE49-F238E27FC236}">
                <a16:creationId xmlns:a16="http://schemas.microsoft.com/office/drawing/2014/main" id="{8D0B541E-1E1C-C1C3-7738-87B6D75017A6}"/>
              </a:ext>
            </a:extLst>
          </p:cNvPr>
          <p:cNvPicPr>
            <a:picLocks noChangeAspect="1"/>
          </p:cNvPicPr>
          <p:nvPr/>
        </p:nvPicPr>
        <p:blipFill>
          <a:blip r:embed="rId2">
            <a:extLst>
              <a:ext uri="{28A0092B-C50C-407E-A947-70E740481C1C}">
                <a14:useLocalDpi xmlns:a14="http://schemas.microsoft.com/office/drawing/2010/main" val="0"/>
              </a:ext>
            </a:extLst>
          </a:blip>
          <a:srcRect b="10387"/>
          <a:stretch/>
        </p:blipFill>
        <p:spPr>
          <a:xfrm>
            <a:off x="0" y="0"/>
            <a:ext cx="12192000" cy="6858000"/>
          </a:xfrm>
          <a:prstGeom prst="rect">
            <a:avLst/>
          </a:prstGeom>
        </p:spPr>
      </p:pic>
      <p:sp>
        <p:nvSpPr>
          <p:cNvPr id="9" name="Rectangle 8">
            <a:extLst>
              <a:ext uri="{FF2B5EF4-FFF2-40B4-BE49-F238E27FC236}">
                <a16:creationId xmlns:a16="http://schemas.microsoft.com/office/drawing/2014/main" id="{7A3EAADF-2B70-5DFF-DF93-91A28CDB2184}"/>
              </a:ext>
            </a:extLst>
          </p:cNvPr>
          <p:cNvSpPr/>
          <p:nvPr/>
        </p:nvSpPr>
        <p:spPr>
          <a:xfrm>
            <a:off x="0" y="0"/>
            <a:ext cx="12192000" cy="6868732"/>
          </a:xfrm>
          <a:prstGeom prst="rect">
            <a:avLst/>
          </a:prstGeom>
          <a:gradFill flip="none" rotWithShape="1">
            <a:gsLst>
              <a:gs pos="60000">
                <a:schemeClr val="tx1">
                  <a:alpha val="0"/>
                </a:schemeClr>
              </a:gs>
              <a:gs pos="100000">
                <a:schemeClr val="accent1">
                  <a:lumMod val="100000"/>
                  <a:alpha val="58000"/>
                </a:schemeClr>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Text Placeholder 2">
            <a:extLst>
              <a:ext uri="{FF2B5EF4-FFF2-40B4-BE49-F238E27FC236}">
                <a16:creationId xmlns:a16="http://schemas.microsoft.com/office/drawing/2014/main" id="{D42139FB-9C88-CCED-CABD-E7A371CB612C}"/>
              </a:ext>
            </a:extLst>
          </p:cNvPr>
          <p:cNvSpPr>
            <a:spLocks noGrp="1"/>
          </p:cNvSpPr>
          <p:nvPr>
            <p:ph type="body" sz="quarter" idx="12"/>
          </p:nvPr>
        </p:nvSpPr>
        <p:spPr>
          <a:xfrm>
            <a:off x="599948" y="1104392"/>
            <a:ext cx="10058400" cy="625288"/>
          </a:xfrm>
        </p:spPr>
        <p:txBody>
          <a:bodyPr/>
          <a:lstStyle/>
          <a:p>
            <a:r>
              <a:rPr lang="en-US" sz="3600" dirty="0"/>
              <a:t>Terminal 25</a:t>
            </a:r>
          </a:p>
        </p:txBody>
      </p:sp>
      <p:sp>
        <p:nvSpPr>
          <p:cNvPr id="6" name="Content Placeholder 12">
            <a:extLst>
              <a:ext uri="{FF2B5EF4-FFF2-40B4-BE49-F238E27FC236}">
                <a16:creationId xmlns:a16="http://schemas.microsoft.com/office/drawing/2014/main" id="{331E6AD4-8ECC-53AC-7BFE-34729E8844F2}"/>
              </a:ext>
            </a:extLst>
          </p:cNvPr>
          <p:cNvSpPr txBox="1">
            <a:spLocks/>
          </p:cNvSpPr>
          <p:nvPr/>
        </p:nvSpPr>
        <p:spPr>
          <a:xfrm>
            <a:off x="7441067" y="3185121"/>
            <a:ext cx="1927759" cy="514067"/>
          </a:xfrm>
          <a:prstGeom prst="rect">
            <a:avLst/>
          </a:prstGeom>
        </p:spPr>
        <p:txBody>
          <a:bodyPr vert="horz" lIns="0" tIns="45720" rIns="91440" bIns="45720" rtlCol="0">
            <a:normAutofit/>
          </a:bodyPr>
          <a:lst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solidFill>
                  <a:schemeClr val="bg1"/>
                </a:solidFill>
              </a:rPr>
              <a:t>Terminal 25</a:t>
            </a:r>
          </a:p>
        </p:txBody>
      </p:sp>
      <p:sp>
        <p:nvSpPr>
          <p:cNvPr id="2" name="Oval 1">
            <a:extLst>
              <a:ext uri="{FF2B5EF4-FFF2-40B4-BE49-F238E27FC236}">
                <a16:creationId xmlns:a16="http://schemas.microsoft.com/office/drawing/2014/main" id="{E117BAE5-5033-59B9-0CDA-984C609E579E}"/>
              </a:ext>
            </a:extLst>
          </p:cNvPr>
          <p:cNvSpPr/>
          <p:nvPr/>
        </p:nvSpPr>
        <p:spPr>
          <a:xfrm>
            <a:off x="6427071" y="3185121"/>
            <a:ext cx="817243" cy="817243"/>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04E7A61-E650-96FB-F242-7518C67C1E39}"/>
              </a:ext>
            </a:extLst>
          </p:cNvPr>
          <p:cNvSpPr txBox="1"/>
          <p:nvPr/>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Challenge</a:t>
            </a:r>
            <a:endParaRPr lang="en-US">
              <a:solidFill>
                <a:schemeClr val="bg1"/>
              </a:solidFill>
              <a:latin typeface="+mj-lt"/>
            </a:endParaRPr>
          </a:p>
        </p:txBody>
      </p:sp>
    </p:spTree>
    <p:extLst>
      <p:ext uri="{BB962C8B-B14F-4D97-AF65-F5344CB8AC3E}">
        <p14:creationId xmlns:p14="http://schemas.microsoft.com/office/powerpoint/2010/main" val="3816635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62E056-D437-A1DF-073B-0FBE75133E98}"/>
              </a:ext>
            </a:extLst>
          </p:cNvPr>
          <p:cNvPicPr>
            <a:picLocks noChangeAspect="1"/>
          </p:cNvPicPr>
          <p:nvPr/>
        </p:nvPicPr>
        <p:blipFill>
          <a:blip r:embed="rId2"/>
          <a:srcRect l="4487"/>
          <a:stretch/>
        </p:blipFill>
        <p:spPr>
          <a:xfrm>
            <a:off x="5872163" y="0"/>
            <a:ext cx="6319837" cy="6858000"/>
          </a:xfrm>
          <a:prstGeom prst="rect">
            <a:avLst/>
          </a:prstGeom>
        </p:spPr>
      </p:pic>
      <p:pic>
        <p:nvPicPr>
          <p:cNvPr id="5" name="Picture 4">
            <a:extLst>
              <a:ext uri="{FF2B5EF4-FFF2-40B4-BE49-F238E27FC236}">
                <a16:creationId xmlns:a16="http://schemas.microsoft.com/office/drawing/2014/main" id="{69C9F542-6F20-C9FC-5FB7-C78E082172C3}"/>
              </a:ext>
            </a:extLst>
          </p:cNvPr>
          <p:cNvPicPr>
            <a:picLocks noChangeAspect="1"/>
          </p:cNvPicPr>
          <p:nvPr/>
        </p:nvPicPr>
        <p:blipFill>
          <a:blip r:embed="rId3"/>
          <a:stretch>
            <a:fillRect/>
          </a:stretch>
        </p:blipFill>
        <p:spPr>
          <a:xfrm>
            <a:off x="10321073" y="0"/>
            <a:ext cx="1870927" cy="1651955"/>
          </a:xfrm>
          <a:prstGeom prst="rect">
            <a:avLst/>
          </a:prstGeom>
        </p:spPr>
      </p:pic>
      <p:sp>
        <p:nvSpPr>
          <p:cNvPr id="7" name="Title 11">
            <a:extLst>
              <a:ext uri="{FF2B5EF4-FFF2-40B4-BE49-F238E27FC236}">
                <a16:creationId xmlns:a16="http://schemas.microsoft.com/office/drawing/2014/main" id="{81FF8896-6783-2666-C563-C5DD048DA723}"/>
              </a:ext>
            </a:extLst>
          </p:cNvPr>
          <p:cNvSpPr txBox="1">
            <a:spLocks/>
          </p:cNvSpPr>
          <p:nvPr/>
        </p:nvSpPr>
        <p:spPr>
          <a:xfrm>
            <a:off x="612648" y="1078992"/>
            <a:ext cx="10975848" cy="685800"/>
          </a:xfrm>
          <a:prstGeom prst="rect">
            <a:avLst/>
          </a:prstGeom>
        </p:spPr>
        <p:txBody>
          <a:bodyPr/>
          <a:lstStyle>
            <a:lvl1pPr algn="l" defTabSz="914400" rtl="0" eaLnBrk="1" latinLnBrk="0" hangingPunct="1">
              <a:spcBef>
                <a:spcPct val="0"/>
              </a:spcBef>
              <a:buNone/>
              <a:defRPr sz="4000" b="0" kern="1200" spc="0" baseline="0">
                <a:solidFill>
                  <a:srgbClr val="5A5A5A"/>
                </a:solidFill>
                <a:latin typeface="+mj-lt"/>
                <a:ea typeface="Segoe UI Light" panose="020B0502040204020203" pitchFamily="34" charset="0"/>
                <a:cs typeface="Segoe UI Light" panose="020B0502040204020203" pitchFamily="34" charset="0"/>
              </a:defRPr>
            </a:lvl1pPr>
          </a:lstStyle>
          <a:p>
            <a:endParaRPr lang="en-US"/>
          </a:p>
        </p:txBody>
      </p:sp>
      <p:sp>
        <p:nvSpPr>
          <p:cNvPr id="9" name="TextBox 8">
            <a:extLst>
              <a:ext uri="{FF2B5EF4-FFF2-40B4-BE49-F238E27FC236}">
                <a16:creationId xmlns:a16="http://schemas.microsoft.com/office/drawing/2014/main" id="{F38B3657-DA52-2621-C737-CFC5B9ED5248}"/>
              </a:ext>
            </a:extLst>
          </p:cNvPr>
          <p:cNvSpPr txBox="1"/>
          <p:nvPr/>
        </p:nvSpPr>
        <p:spPr>
          <a:xfrm>
            <a:off x="6114818" y="4204268"/>
            <a:ext cx="2407776" cy="1569660"/>
          </a:xfrm>
          <a:prstGeom prst="rect">
            <a:avLst/>
          </a:prstGeom>
          <a:noFill/>
        </p:spPr>
        <p:txBody>
          <a:bodyPr wrap="square" rtlCol="0">
            <a:spAutoFit/>
          </a:bodyPr>
          <a:lstStyle/>
          <a:p>
            <a:r>
              <a:rPr lang="en-US" sz="2400">
                <a:solidFill>
                  <a:schemeClr val="accent1"/>
                </a:solidFill>
                <a:latin typeface="+mj-lt"/>
              </a:rPr>
              <a:t>Lower Duwamish Waterway Superfund Site</a:t>
            </a:r>
          </a:p>
        </p:txBody>
      </p:sp>
      <p:sp>
        <p:nvSpPr>
          <p:cNvPr id="10" name="TextBox 9">
            <a:extLst>
              <a:ext uri="{FF2B5EF4-FFF2-40B4-BE49-F238E27FC236}">
                <a16:creationId xmlns:a16="http://schemas.microsoft.com/office/drawing/2014/main" id="{78B7DE57-ABB5-F9AD-8753-BA1A513C5B39}"/>
              </a:ext>
            </a:extLst>
          </p:cNvPr>
          <p:cNvSpPr txBox="1"/>
          <p:nvPr/>
        </p:nvSpPr>
        <p:spPr>
          <a:xfrm>
            <a:off x="6221651" y="435222"/>
            <a:ext cx="3236256" cy="830997"/>
          </a:xfrm>
          <a:prstGeom prst="rect">
            <a:avLst/>
          </a:prstGeom>
          <a:noFill/>
        </p:spPr>
        <p:txBody>
          <a:bodyPr wrap="square" rtlCol="0">
            <a:spAutoFit/>
          </a:bodyPr>
          <a:lstStyle/>
          <a:p>
            <a:r>
              <a:rPr lang="en-US" sz="2400">
                <a:solidFill>
                  <a:schemeClr val="accent1"/>
                </a:solidFill>
                <a:latin typeface="+mj-lt"/>
              </a:rPr>
              <a:t>East Waterway Operable Unit</a:t>
            </a:r>
          </a:p>
        </p:txBody>
      </p:sp>
      <p:cxnSp>
        <p:nvCxnSpPr>
          <p:cNvPr id="11" name="Straight Arrow Connector 10">
            <a:extLst>
              <a:ext uri="{FF2B5EF4-FFF2-40B4-BE49-F238E27FC236}">
                <a16:creationId xmlns:a16="http://schemas.microsoft.com/office/drawing/2014/main" id="{9677EE3E-17EA-F30F-8E8D-D6A43D69344E}"/>
              </a:ext>
            </a:extLst>
          </p:cNvPr>
          <p:cNvCxnSpPr>
            <a:cxnSpLocks/>
          </p:cNvCxnSpPr>
          <p:nvPr/>
        </p:nvCxnSpPr>
        <p:spPr>
          <a:xfrm>
            <a:off x="8321040" y="980006"/>
            <a:ext cx="493507" cy="902582"/>
          </a:xfrm>
          <a:prstGeom prst="straightConnector1">
            <a:avLst/>
          </a:prstGeom>
          <a:ln w="6032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9D44914-421E-724B-3BA6-5FF30EA1A92E}"/>
              </a:ext>
            </a:extLst>
          </p:cNvPr>
          <p:cNvSpPr txBox="1"/>
          <p:nvPr/>
        </p:nvSpPr>
        <p:spPr>
          <a:xfrm>
            <a:off x="5874065" y="1862149"/>
            <a:ext cx="2889282" cy="830997"/>
          </a:xfrm>
          <a:prstGeom prst="rect">
            <a:avLst/>
          </a:prstGeom>
          <a:noFill/>
        </p:spPr>
        <p:txBody>
          <a:bodyPr wrap="square" rtlCol="0">
            <a:spAutoFit/>
          </a:bodyPr>
          <a:lstStyle/>
          <a:p>
            <a:r>
              <a:rPr lang="en-US" sz="2400">
                <a:solidFill>
                  <a:schemeClr val="accent1"/>
                </a:solidFill>
                <a:latin typeface="+mj-lt"/>
              </a:rPr>
              <a:t>Terminal 25 Early Action Area</a:t>
            </a:r>
          </a:p>
        </p:txBody>
      </p:sp>
      <p:cxnSp>
        <p:nvCxnSpPr>
          <p:cNvPr id="23" name="Straight Arrow Connector 22">
            <a:extLst>
              <a:ext uri="{FF2B5EF4-FFF2-40B4-BE49-F238E27FC236}">
                <a16:creationId xmlns:a16="http://schemas.microsoft.com/office/drawing/2014/main" id="{EBC50DE5-73F4-0F94-B708-24E97F4FEA1F}"/>
              </a:ext>
            </a:extLst>
          </p:cNvPr>
          <p:cNvCxnSpPr>
            <a:cxnSpLocks/>
          </p:cNvCxnSpPr>
          <p:nvPr/>
        </p:nvCxnSpPr>
        <p:spPr>
          <a:xfrm>
            <a:off x="8225465" y="2324702"/>
            <a:ext cx="537882" cy="912126"/>
          </a:xfrm>
          <a:prstGeom prst="straightConnector1">
            <a:avLst/>
          </a:prstGeom>
          <a:ln w="6032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6B5DBD5F-971B-0FC2-8B9F-DD585031DAB8}"/>
              </a:ext>
            </a:extLst>
          </p:cNvPr>
          <p:cNvCxnSpPr>
            <a:cxnSpLocks/>
          </p:cNvCxnSpPr>
          <p:nvPr/>
        </p:nvCxnSpPr>
        <p:spPr>
          <a:xfrm>
            <a:off x="8225465" y="4876800"/>
            <a:ext cx="445588" cy="935891"/>
          </a:xfrm>
          <a:prstGeom prst="straightConnector1">
            <a:avLst/>
          </a:prstGeom>
          <a:ln w="6032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E0FFB991-CAB1-07A6-2CDB-BD004718CDC8}"/>
              </a:ext>
            </a:extLst>
          </p:cNvPr>
          <p:cNvSpPr>
            <a:spLocks noGrp="1"/>
          </p:cNvSpPr>
          <p:nvPr>
            <p:ph type="title"/>
          </p:nvPr>
        </p:nvSpPr>
        <p:spPr/>
        <p:txBody>
          <a:bodyPr/>
          <a:lstStyle/>
          <a:p>
            <a:r>
              <a:rPr lang="en-US" sz="3600" dirty="0"/>
              <a:t>Terminal 25</a:t>
            </a:r>
            <a:br>
              <a:rPr lang="en-US"/>
            </a:br>
            <a:endParaRPr lang="en-US"/>
          </a:p>
        </p:txBody>
      </p:sp>
      <p:sp>
        <p:nvSpPr>
          <p:cNvPr id="13" name="Content Placeholder 12">
            <a:extLst>
              <a:ext uri="{FF2B5EF4-FFF2-40B4-BE49-F238E27FC236}">
                <a16:creationId xmlns:a16="http://schemas.microsoft.com/office/drawing/2014/main" id="{6D6519B9-785E-EABC-DA0C-3815D08F93A8}"/>
              </a:ext>
            </a:extLst>
          </p:cNvPr>
          <p:cNvSpPr>
            <a:spLocks noGrp="1"/>
          </p:cNvSpPr>
          <p:nvPr>
            <p:ph idx="1"/>
          </p:nvPr>
        </p:nvSpPr>
        <p:spPr>
          <a:xfrm>
            <a:off x="609600" y="2057400"/>
            <a:ext cx="5114104" cy="3657600"/>
          </a:xfrm>
        </p:spPr>
        <p:txBody>
          <a:bodyPr/>
          <a:lstStyle/>
          <a:p>
            <a:r>
              <a:rPr lang="en-US"/>
              <a:t>East Waterway Operable Unit—Harbor Island Superfund Site</a:t>
            </a:r>
          </a:p>
          <a:p>
            <a:r>
              <a:rPr lang="en-US"/>
              <a:t>T-25 Early Action cleanup and restoration 2027–2028</a:t>
            </a:r>
          </a:p>
          <a:p>
            <a:r>
              <a:rPr lang="en-US"/>
              <a:t>East Waterway cleanup </a:t>
            </a:r>
            <a:br>
              <a:rPr lang="en-US"/>
            </a:br>
            <a:r>
              <a:rPr lang="en-US"/>
              <a:t>2029–2035 (Interim ROD 2024)</a:t>
            </a:r>
          </a:p>
          <a:p>
            <a:r>
              <a:rPr lang="en-US"/>
              <a:t>Lower Reach LDW cleanup 2030–2033</a:t>
            </a:r>
          </a:p>
          <a:p>
            <a:endParaRPr lang="en-US"/>
          </a:p>
          <a:p>
            <a:endParaRPr lang="en-US"/>
          </a:p>
          <a:p>
            <a:endParaRPr lang="en-US"/>
          </a:p>
        </p:txBody>
      </p:sp>
    </p:spTree>
    <p:extLst>
      <p:ext uri="{BB962C8B-B14F-4D97-AF65-F5344CB8AC3E}">
        <p14:creationId xmlns:p14="http://schemas.microsoft.com/office/powerpoint/2010/main" val="792427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291FB7F8-DBF2-A468-C705-7C80778C13B8}"/>
              </a:ext>
            </a:extLst>
          </p:cNvPr>
          <p:cNvSpPr>
            <a:spLocks noGrp="1"/>
          </p:cNvSpPr>
          <p:nvPr>
            <p:ph type="title"/>
          </p:nvPr>
        </p:nvSpPr>
        <p:spPr>
          <a:xfrm>
            <a:off x="612648" y="1078992"/>
            <a:ext cx="5262976" cy="685800"/>
          </a:xfrm>
        </p:spPr>
        <p:txBody>
          <a:bodyPr/>
          <a:lstStyle/>
          <a:p>
            <a:r>
              <a:rPr lang="en-US" sz="3600" dirty="0"/>
              <a:t>Industrial History</a:t>
            </a:r>
            <a:br>
              <a:rPr lang="en-US"/>
            </a:br>
            <a:endParaRPr lang="en-US"/>
          </a:p>
        </p:txBody>
      </p:sp>
      <p:sp>
        <p:nvSpPr>
          <p:cNvPr id="22" name="Content Placeholder 21">
            <a:extLst>
              <a:ext uri="{FF2B5EF4-FFF2-40B4-BE49-F238E27FC236}">
                <a16:creationId xmlns:a16="http://schemas.microsoft.com/office/drawing/2014/main" id="{F56EB91F-D96A-8414-96E4-4CC2A4687FF1}"/>
              </a:ext>
            </a:extLst>
          </p:cNvPr>
          <p:cNvSpPr>
            <a:spLocks noGrp="1"/>
          </p:cNvSpPr>
          <p:nvPr>
            <p:ph idx="1"/>
          </p:nvPr>
        </p:nvSpPr>
        <p:spPr>
          <a:xfrm>
            <a:off x="609601" y="2057400"/>
            <a:ext cx="5080000" cy="3657600"/>
          </a:xfrm>
        </p:spPr>
        <p:txBody>
          <a:bodyPr/>
          <a:lstStyle/>
          <a:p>
            <a:r>
              <a:rPr lang="en-US"/>
              <a:t>Historic filling</a:t>
            </a:r>
          </a:p>
          <a:p>
            <a:r>
              <a:rPr lang="en-US"/>
              <a:t>Sawmill, automobile preparation facility, cold storage</a:t>
            </a:r>
          </a:p>
          <a:p>
            <a:r>
              <a:rPr lang="en-US"/>
              <a:t>PCBs, dioxin/furan, PAHs, metals</a:t>
            </a:r>
          </a:p>
          <a:p>
            <a:endParaRPr lang="en-US"/>
          </a:p>
        </p:txBody>
      </p:sp>
      <p:pic>
        <p:nvPicPr>
          <p:cNvPr id="10" name="Picture 9">
            <a:extLst>
              <a:ext uri="{FF2B5EF4-FFF2-40B4-BE49-F238E27FC236}">
                <a16:creationId xmlns:a16="http://schemas.microsoft.com/office/drawing/2014/main" id="{FC50C97C-2101-DF6F-B6D3-C6932C003AEC}"/>
              </a:ext>
            </a:extLst>
          </p:cNvPr>
          <p:cNvPicPr>
            <a:picLocks noChangeAspect="1"/>
          </p:cNvPicPr>
          <p:nvPr/>
        </p:nvPicPr>
        <p:blipFill>
          <a:blip r:embed="rId2"/>
          <a:srcRect l="25140" t="65035" r="51126" b="3514"/>
          <a:stretch/>
        </p:blipFill>
        <p:spPr>
          <a:xfrm>
            <a:off x="9107695" y="536682"/>
            <a:ext cx="3084305" cy="2537247"/>
          </a:xfrm>
          <a:prstGeom prst="rect">
            <a:avLst/>
          </a:prstGeom>
        </p:spPr>
      </p:pic>
      <p:pic>
        <p:nvPicPr>
          <p:cNvPr id="12" name="Picture 11">
            <a:extLst>
              <a:ext uri="{FF2B5EF4-FFF2-40B4-BE49-F238E27FC236}">
                <a16:creationId xmlns:a16="http://schemas.microsoft.com/office/drawing/2014/main" id="{CCF0BB13-8C40-31C3-CC62-20F30AB5F722}"/>
              </a:ext>
            </a:extLst>
          </p:cNvPr>
          <p:cNvPicPr>
            <a:picLocks noChangeAspect="1"/>
          </p:cNvPicPr>
          <p:nvPr/>
        </p:nvPicPr>
        <p:blipFill>
          <a:blip r:embed="rId2"/>
          <a:srcRect l="49775" t="5059" r="26744" b="63491"/>
          <a:stretch/>
        </p:blipFill>
        <p:spPr>
          <a:xfrm>
            <a:off x="6071886" y="496676"/>
            <a:ext cx="3051377" cy="2537247"/>
          </a:xfrm>
          <a:prstGeom prst="rect">
            <a:avLst/>
          </a:prstGeom>
        </p:spPr>
      </p:pic>
      <p:sp>
        <p:nvSpPr>
          <p:cNvPr id="2" name="Rectangle 1">
            <a:extLst>
              <a:ext uri="{FF2B5EF4-FFF2-40B4-BE49-F238E27FC236}">
                <a16:creationId xmlns:a16="http://schemas.microsoft.com/office/drawing/2014/main" id="{35CBD22C-847B-9672-4888-41D734077490}"/>
              </a:ext>
            </a:extLst>
          </p:cNvPr>
          <p:cNvSpPr>
            <a:spLocks noChangeAspect="1"/>
          </p:cNvSpPr>
          <p:nvPr/>
        </p:nvSpPr>
        <p:spPr>
          <a:xfrm>
            <a:off x="6134534" y="3592217"/>
            <a:ext cx="2926080" cy="2405034"/>
          </a:xfrm>
          <a:prstGeom prst="rect">
            <a:avLst/>
          </a:prstGeom>
          <a:blipFill>
            <a:blip r:embed="rId3"/>
            <a:srcRect/>
            <a:stretch>
              <a:fillRect l="-3813" t="-4926" r="-14315" b="-605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03C8C-01D3-4E2B-331F-EA09DD52239D}"/>
              </a:ext>
            </a:extLst>
          </p:cNvPr>
          <p:cNvSpPr>
            <a:spLocks noChangeAspect="1"/>
          </p:cNvSpPr>
          <p:nvPr/>
        </p:nvSpPr>
        <p:spPr>
          <a:xfrm>
            <a:off x="9186807" y="3592217"/>
            <a:ext cx="2926080" cy="2405034"/>
          </a:xfrm>
          <a:prstGeom prst="rect">
            <a:avLst/>
          </a:prstGeom>
          <a:blipFill>
            <a:blip r:embed="rId4"/>
            <a:srcRect/>
            <a:stretch>
              <a:fillRect l="-4832" t="-7072" r="-16400" b="-13418"/>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23CEB9E-CA30-D116-B6B4-803C915A2E44}"/>
              </a:ext>
            </a:extLst>
          </p:cNvPr>
          <p:cNvSpPr txBox="1"/>
          <p:nvPr/>
        </p:nvSpPr>
        <p:spPr>
          <a:xfrm>
            <a:off x="9123263" y="6007297"/>
            <a:ext cx="1038687" cy="323165"/>
          </a:xfrm>
          <a:prstGeom prst="rect">
            <a:avLst/>
          </a:prstGeom>
          <a:noFill/>
        </p:spPr>
        <p:txBody>
          <a:bodyPr wrap="square">
            <a:spAutoFit/>
          </a:bodyPr>
          <a:lstStyle/>
          <a:p>
            <a:r>
              <a:rPr lang="en-US" sz="1500">
                <a:solidFill>
                  <a:srgbClr val="5A5A5A"/>
                </a:solidFill>
                <a:latin typeface="+mj-lt"/>
              </a:rPr>
              <a:t>1974</a:t>
            </a:r>
          </a:p>
        </p:txBody>
      </p:sp>
      <p:sp>
        <p:nvSpPr>
          <p:cNvPr id="28" name="TextBox 27">
            <a:extLst>
              <a:ext uri="{FF2B5EF4-FFF2-40B4-BE49-F238E27FC236}">
                <a16:creationId xmlns:a16="http://schemas.microsoft.com/office/drawing/2014/main" id="{354C6E54-FBAB-DEB1-E4F4-93E6767499AB}"/>
              </a:ext>
            </a:extLst>
          </p:cNvPr>
          <p:cNvSpPr txBox="1"/>
          <p:nvPr/>
        </p:nvSpPr>
        <p:spPr>
          <a:xfrm>
            <a:off x="6071885" y="6007297"/>
            <a:ext cx="1038687" cy="323165"/>
          </a:xfrm>
          <a:prstGeom prst="rect">
            <a:avLst/>
          </a:prstGeom>
          <a:noFill/>
        </p:spPr>
        <p:txBody>
          <a:bodyPr wrap="square">
            <a:spAutoFit/>
          </a:bodyPr>
          <a:lstStyle/>
          <a:p>
            <a:r>
              <a:rPr lang="en-US" sz="1500">
                <a:solidFill>
                  <a:srgbClr val="5A5A5A"/>
                </a:solidFill>
                <a:latin typeface="+mj-lt"/>
              </a:rPr>
              <a:t>1936</a:t>
            </a:r>
          </a:p>
        </p:txBody>
      </p:sp>
      <p:sp>
        <p:nvSpPr>
          <p:cNvPr id="31" name="TextBox 30">
            <a:extLst>
              <a:ext uri="{FF2B5EF4-FFF2-40B4-BE49-F238E27FC236}">
                <a16:creationId xmlns:a16="http://schemas.microsoft.com/office/drawing/2014/main" id="{68666E32-C788-2068-927E-1205D06D5CF7}"/>
              </a:ext>
            </a:extLst>
          </p:cNvPr>
          <p:cNvSpPr txBox="1"/>
          <p:nvPr/>
        </p:nvSpPr>
        <p:spPr>
          <a:xfrm>
            <a:off x="9123263" y="3033923"/>
            <a:ext cx="1038687" cy="323165"/>
          </a:xfrm>
          <a:prstGeom prst="rect">
            <a:avLst/>
          </a:prstGeom>
          <a:noFill/>
        </p:spPr>
        <p:txBody>
          <a:bodyPr wrap="square">
            <a:spAutoFit/>
          </a:bodyPr>
          <a:lstStyle/>
          <a:p>
            <a:r>
              <a:rPr lang="en-US" sz="1500">
                <a:solidFill>
                  <a:srgbClr val="5A5A5A"/>
                </a:solidFill>
                <a:latin typeface="+mj-lt"/>
              </a:rPr>
              <a:t>1916</a:t>
            </a:r>
          </a:p>
        </p:txBody>
      </p:sp>
      <p:sp>
        <p:nvSpPr>
          <p:cNvPr id="32" name="TextBox 31">
            <a:extLst>
              <a:ext uri="{FF2B5EF4-FFF2-40B4-BE49-F238E27FC236}">
                <a16:creationId xmlns:a16="http://schemas.microsoft.com/office/drawing/2014/main" id="{9CE74BA3-E7BE-C008-0167-AED0AA0ACAF4}"/>
              </a:ext>
            </a:extLst>
          </p:cNvPr>
          <p:cNvSpPr txBox="1"/>
          <p:nvPr/>
        </p:nvSpPr>
        <p:spPr>
          <a:xfrm>
            <a:off x="6071886" y="3033923"/>
            <a:ext cx="1038687" cy="323165"/>
          </a:xfrm>
          <a:prstGeom prst="rect">
            <a:avLst/>
          </a:prstGeom>
          <a:noFill/>
        </p:spPr>
        <p:txBody>
          <a:bodyPr wrap="square">
            <a:spAutoFit/>
          </a:bodyPr>
          <a:lstStyle/>
          <a:p>
            <a:r>
              <a:rPr lang="en-US" sz="1500">
                <a:solidFill>
                  <a:srgbClr val="5A5A5A"/>
                </a:solidFill>
                <a:latin typeface="+mj-lt"/>
              </a:rPr>
              <a:t>1874</a:t>
            </a:r>
          </a:p>
        </p:txBody>
      </p:sp>
    </p:spTree>
    <p:extLst>
      <p:ext uri="{BB962C8B-B14F-4D97-AF65-F5344CB8AC3E}">
        <p14:creationId xmlns:p14="http://schemas.microsoft.com/office/powerpoint/2010/main" val="14456750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112037-8602-691F-46C2-1A776D357B34}"/>
              </a:ext>
            </a:extLst>
          </p:cNvPr>
          <p:cNvPicPr>
            <a:picLocks noChangeAspect="1"/>
          </p:cNvPicPr>
          <p:nvPr/>
        </p:nvPicPr>
        <p:blipFill>
          <a:blip r:embed="rId2"/>
          <a:srcRect l="2415" r="10250" b="3"/>
          <a:stretch/>
        </p:blipFill>
        <p:spPr>
          <a:xfrm>
            <a:off x="594360" y="2057400"/>
            <a:ext cx="5166360" cy="4022497"/>
          </a:xfrm>
          <a:prstGeom prst="rect">
            <a:avLst/>
          </a:prstGeom>
          <a:noFill/>
        </p:spPr>
      </p:pic>
      <p:sp>
        <p:nvSpPr>
          <p:cNvPr id="3" name="Title 1">
            <a:extLst>
              <a:ext uri="{FF2B5EF4-FFF2-40B4-BE49-F238E27FC236}">
                <a16:creationId xmlns:a16="http://schemas.microsoft.com/office/drawing/2014/main" id="{3D78F3AB-8A9F-45CF-57C3-8D18AAB879C8}"/>
              </a:ext>
            </a:extLst>
          </p:cNvPr>
          <p:cNvSpPr txBox="1">
            <a:spLocks/>
          </p:cNvSpPr>
          <p:nvPr/>
        </p:nvSpPr>
        <p:spPr>
          <a:xfrm>
            <a:off x="612648" y="1078992"/>
            <a:ext cx="10984992" cy="685800"/>
          </a:xfrm>
          <a:prstGeom prst="rect">
            <a:avLst/>
          </a:prstGeom>
        </p:spPr>
        <p:txBody>
          <a:bodyPr vert="horz" lIns="0" tIns="45720" rIns="0" bIns="45720" rtlCol="0" anchor="t" anchorCtr="0">
            <a:normAutofit/>
          </a:bodyPr>
          <a:lstStyle>
            <a:lvl1pPr algn="l" defTabSz="914400" rtl="0" eaLnBrk="1" latinLnBrk="0" hangingPunct="1">
              <a:spcBef>
                <a:spcPct val="0"/>
              </a:spcBef>
              <a:buNone/>
              <a:defRPr sz="3000" kern="1200" spc="0" baseline="0">
                <a:solidFill>
                  <a:schemeClr val="tx2"/>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fontAlgn="auto">
              <a:lnSpc>
                <a:spcPct val="90000"/>
              </a:lnSpc>
              <a:spcAft>
                <a:spcPts val="600"/>
              </a:spcAft>
              <a:buClrTx/>
              <a:buSzTx/>
              <a:tabLst/>
              <a:defRPr/>
            </a:pPr>
            <a:endParaRPr kumimoji="0" lang="en-US" sz="4000" b="0" i="0" u="none" strike="noStrike" kern="1200" cap="none" spc="0" normalizeH="0" baseline="0" noProof="0">
              <a:ln>
                <a:noFill/>
              </a:ln>
              <a:solidFill>
                <a:srgbClr val="5A5A5A"/>
              </a:solidFill>
              <a:effectLst/>
              <a:uLnTx/>
              <a:uFillTx/>
              <a:latin typeface="+mj-lt"/>
              <a:ea typeface="Segoe UI Light" panose="020B0502040204020203" pitchFamily="34" charset="0"/>
              <a:cs typeface="Segoe UI Light" panose="020B0502040204020203" pitchFamily="34" charset="0"/>
            </a:endParaRPr>
          </a:p>
        </p:txBody>
      </p:sp>
      <p:pic>
        <p:nvPicPr>
          <p:cNvPr id="6" name="Picture Placeholder 5">
            <a:extLst>
              <a:ext uri="{FF2B5EF4-FFF2-40B4-BE49-F238E27FC236}">
                <a16:creationId xmlns:a16="http://schemas.microsoft.com/office/drawing/2014/main" id="{785E39DE-C347-08AB-9C7A-26F0DC3FDB1B}"/>
              </a:ext>
            </a:extLst>
          </p:cNvPr>
          <p:cNvPicPr>
            <a:picLocks noGrp="1" noChangeAspect="1"/>
          </p:cNvPicPr>
          <p:nvPr>
            <p:ph type="pic" sz="quarter" idx="12"/>
          </p:nvPr>
        </p:nvPicPr>
        <p:blipFill>
          <a:blip r:embed="rId3"/>
          <a:srcRect l="6214" r="6214"/>
          <a:stretch/>
        </p:blipFill>
        <p:spPr>
          <a:xfrm>
            <a:off x="6431280" y="2057400"/>
            <a:ext cx="5166360" cy="4022497"/>
          </a:xfrm>
        </p:spPr>
      </p:pic>
      <p:sp>
        <p:nvSpPr>
          <p:cNvPr id="15" name="Title 14">
            <a:extLst>
              <a:ext uri="{FF2B5EF4-FFF2-40B4-BE49-F238E27FC236}">
                <a16:creationId xmlns:a16="http://schemas.microsoft.com/office/drawing/2014/main" id="{D8FC71A6-52A0-29BB-E028-31288B03FD56}"/>
              </a:ext>
            </a:extLst>
          </p:cNvPr>
          <p:cNvSpPr>
            <a:spLocks noGrp="1"/>
          </p:cNvSpPr>
          <p:nvPr>
            <p:ph type="title"/>
          </p:nvPr>
        </p:nvSpPr>
        <p:spPr/>
        <p:txBody>
          <a:bodyPr/>
          <a:lstStyle/>
          <a:p>
            <a:r>
              <a:rPr kumimoji="0" lang="en-US" sz="3600" b="0" i="0" u="none" strike="noStrike" kern="1200" cap="none" spc="0" normalizeH="0" baseline="0" noProof="0" dirty="0">
                <a:ln>
                  <a:noFill/>
                </a:ln>
                <a:solidFill>
                  <a:srgbClr val="5A5A5A"/>
                </a:solidFill>
                <a:effectLst/>
                <a:uLnTx/>
                <a:uFillTx/>
                <a:latin typeface="+mj-lt"/>
                <a:ea typeface="Segoe UI Light" panose="020B0502040204020203" pitchFamily="34" charset="0"/>
                <a:cs typeface="Segoe UI Light" panose="020B0502040204020203" pitchFamily="34" charset="0"/>
              </a:rPr>
              <a:t>T-25 Restoration Plan</a:t>
            </a:r>
            <a:endParaRPr lang="en-US" sz="3600" dirty="0"/>
          </a:p>
        </p:txBody>
      </p:sp>
      <p:sp>
        <p:nvSpPr>
          <p:cNvPr id="12" name="Text Placeholder 4">
            <a:extLst>
              <a:ext uri="{FF2B5EF4-FFF2-40B4-BE49-F238E27FC236}">
                <a16:creationId xmlns:a16="http://schemas.microsoft.com/office/drawing/2014/main" id="{BFF66C20-49FA-75F3-4196-A3737030D739}"/>
              </a:ext>
            </a:extLst>
          </p:cNvPr>
          <p:cNvSpPr>
            <a:spLocks noGrp="1"/>
          </p:cNvSpPr>
          <p:nvPr>
            <p:ph type="body" sz="quarter" idx="13"/>
          </p:nvPr>
        </p:nvSpPr>
        <p:spPr>
          <a:xfrm>
            <a:off x="6431280" y="6160272"/>
            <a:ext cx="5157216" cy="198408"/>
          </a:xfrm>
        </p:spPr>
        <p:txBody>
          <a:bodyPr/>
          <a:lstStyle/>
          <a:p>
            <a:r>
              <a:rPr lang="en-US"/>
              <a:t>Future Conditions</a:t>
            </a:r>
          </a:p>
        </p:txBody>
      </p:sp>
      <p:sp>
        <p:nvSpPr>
          <p:cNvPr id="14" name="Text Placeholder 5">
            <a:extLst>
              <a:ext uri="{FF2B5EF4-FFF2-40B4-BE49-F238E27FC236}">
                <a16:creationId xmlns:a16="http://schemas.microsoft.com/office/drawing/2014/main" id="{7E6D4D6B-28A8-2682-E32C-90B040098BC8}"/>
              </a:ext>
            </a:extLst>
          </p:cNvPr>
          <p:cNvSpPr>
            <a:spLocks noGrp="1"/>
          </p:cNvSpPr>
          <p:nvPr>
            <p:ph type="body" sz="quarter" idx="14"/>
          </p:nvPr>
        </p:nvSpPr>
        <p:spPr>
          <a:xfrm>
            <a:off x="598932" y="6160272"/>
            <a:ext cx="5157216" cy="198408"/>
          </a:xfrm>
        </p:spPr>
        <p:txBody>
          <a:bodyPr/>
          <a:lstStyle/>
          <a:p>
            <a:r>
              <a:rPr lang="en-US"/>
              <a:t>Current Conditions</a:t>
            </a:r>
          </a:p>
        </p:txBody>
      </p:sp>
    </p:spTree>
    <p:extLst>
      <p:ext uri="{BB962C8B-B14F-4D97-AF65-F5344CB8AC3E}">
        <p14:creationId xmlns:p14="http://schemas.microsoft.com/office/powerpoint/2010/main" val="666075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6D69A9E-996F-7C4D-A0A6-CD1328D11C0C}"/>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802" b="13076"/>
          <a:stretch/>
        </p:blipFill>
        <p:spPr>
          <a:xfrm>
            <a:off x="0" y="0"/>
            <a:ext cx="12192000" cy="6858000"/>
          </a:xfrm>
          <a:prstGeom prst="rect">
            <a:avLst/>
          </a:prstGeom>
          <a:noFill/>
        </p:spPr>
      </p:pic>
      <p:sp>
        <p:nvSpPr>
          <p:cNvPr id="8" name="Title 7">
            <a:extLst>
              <a:ext uri="{FF2B5EF4-FFF2-40B4-BE49-F238E27FC236}">
                <a16:creationId xmlns:a16="http://schemas.microsoft.com/office/drawing/2014/main" id="{5CBEE250-9D4B-6FDF-26DF-8A33F46D676F}"/>
              </a:ext>
            </a:extLst>
          </p:cNvPr>
          <p:cNvSpPr>
            <a:spLocks noGrp="1"/>
          </p:cNvSpPr>
          <p:nvPr>
            <p:ph type="title"/>
          </p:nvPr>
        </p:nvSpPr>
        <p:spPr>
          <a:xfrm>
            <a:off x="612648" y="5486400"/>
            <a:ext cx="10972800" cy="685800"/>
          </a:xfrm>
        </p:spPr>
        <p:txBody>
          <a:bodyPr/>
          <a:lstStyle/>
          <a:p>
            <a:r>
              <a:rPr kumimoji="0" lang="en-US" sz="3600" b="0" i="0" u="none" strike="noStrike" kern="1200" cap="none" spc="0" normalizeH="0" baseline="0" noProof="0" dirty="0">
                <a:ln>
                  <a:noFill/>
                </a:ln>
                <a:solidFill>
                  <a:schemeClr val="bg1"/>
                </a:solidFill>
                <a:effectLst/>
                <a:uLnTx/>
                <a:uFillTx/>
                <a:latin typeface="+mj-lt"/>
                <a:ea typeface="Segoe UI Light" panose="020B0502040204020203" pitchFamily="34" charset="0"/>
                <a:cs typeface="Segoe UI Light" panose="020B0502040204020203" pitchFamily="34" charset="0"/>
              </a:rPr>
              <a:t>Current Conditions</a:t>
            </a:r>
            <a:endParaRPr lang="en-US" sz="3600" dirty="0">
              <a:solidFill>
                <a:schemeClr val="bg1"/>
              </a:solidFill>
            </a:endParaRPr>
          </a:p>
        </p:txBody>
      </p:sp>
    </p:spTree>
    <p:extLst>
      <p:ext uri="{BB962C8B-B14F-4D97-AF65-F5344CB8AC3E}">
        <p14:creationId xmlns:p14="http://schemas.microsoft.com/office/powerpoint/2010/main" val="4006267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62DDC15-D550-A96D-1A00-BD6498817E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08" r="2" b="2"/>
          <a:stretch/>
        </p:blipFill>
        <p:spPr bwMode="auto">
          <a:xfrm>
            <a:off x="-69443" y="0"/>
            <a:ext cx="12330905" cy="6858000"/>
          </a:xfrm>
          <a:prstGeom prst="rect">
            <a:avLst/>
          </a:prstGeom>
          <a:solidFill>
            <a:srgbClr val="FFFFFF"/>
          </a:solidFill>
        </p:spPr>
      </p:pic>
      <p:sp>
        <p:nvSpPr>
          <p:cNvPr id="3" name="Title 2">
            <a:extLst>
              <a:ext uri="{FF2B5EF4-FFF2-40B4-BE49-F238E27FC236}">
                <a16:creationId xmlns:a16="http://schemas.microsoft.com/office/drawing/2014/main" id="{DFD88A56-DE68-F8E7-126E-D1D7882B6EE4}"/>
              </a:ext>
            </a:extLst>
          </p:cNvPr>
          <p:cNvSpPr>
            <a:spLocks noGrp="1"/>
          </p:cNvSpPr>
          <p:nvPr>
            <p:ph type="title"/>
          </p:nvPr>
        </p:nvSpPr>
        <p:spPr>
          <a:xfrm>
            <a:off x="298784" y="4127431"/>
            <a:ext cx="5157216" cy="685800"/>
          </a:xfrm>
        </p:spPr>
        <p:txBody>
          <a:bodyPr/>
          <a:lstStyle/>
          <a:p>
            <a:r>
              <a:rPr lang="en-US">
                <a:solidFill>
                  <a:schemeClr val="bg2"/>
                </a:solidFill>
              </a:rPr>
              <a:t>Port of Seattle Mission</a:t>
            </a:r>
          </a:p>
        </p:txBody>
      </p:sp>
      <p:sp>
        <p:nvSpPr>
          <p:cNvPr id="4" name="Content Placeholder 3">
            <a:extLst>
              <a:ext uri="{FF2B5EF4-FFF2-40B4-BE49-F238E27FC236}">
                <a16:creationId xmlns:a16="http://schemas.microsoft.com/office/drawing/2014/main" id="{C5C0BF14-20AA-4C14-064E-F0D09DEB3C43}"/>
              </a:ext>
            </a:extLst>
          </p:cNvPr>
          <p:cNvSpPr>
            <a:spLocks noGrp="1"/>
          </p:cNvSpPr>
          <p:nvPr>
            <p:ph idx="1"/>
          </p:nvPr>
        </p:nvSpPr>
        <p:spPr>
          <a:xfrm>
            <a:off x="-147638" y="4813231"/>
            <a:ext cx="6920963" cy="2044769"/>
          </a:xfrm>
        </p:spPr>
        <p:txBody>
          <a:bodyPr/>
          <a:lstStyle/>
          <a:p>
            <a:r>
              <a:rPr lang="en-US" sz="2400">
                <a:solidFill>
                  <a:schemeClr val="bg1"/>
                </a:solidFill>
              </a:rPr>
              <a:t>To promote economic opportunities and quality of life in the region by advancing trade, travel, commerce, and job creation in an equitable, accountable, and environmentally responsible manner.</a:t>
            </a:r>
          </a:p>
          <a:p>
            <a:endParaRPr lang="en-US"/>
          </a:p>
        </p:txBody>
      </p:sp>
      <p:cxnSp>
        <p:nvCxnSpPr>
          <p:cNvPr id="10" name="Straight Arrow Connector 9">
            <a:extLst>
              <a:ext uri="{FF2B5EF4-FFF2-40B4-BE49-F238E27FC236}">
                <a16:creationId xmlns:a16="http://schemas.microsoft.com/office/drawing/2014/main" id="{8ABBD504-C279-1A42-E2B1-D42B567A0EFD}"/>
              </a:ext>
            </a:extLst>
          </p:cNvPr>
          <p:cNvCxnSpPr>
            <a:cxnSpLocks/>
          </p:cNvCxnSpPr>
          <p:nvPr/>
        </p:nvCxnSpPr>
        <p:spPr>
          <a:xfrm flipH="1">
            <a:off x="7240555" y="902016"/>
            <a:ext cx="1881930" cy="2727592"/>
          </a:xfrm>
          <a:prstGeom prst="straightConnector1">
            <a:avLst/>
          </a:prstGeom>
          <a:ln w="60325">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4D6C237-A886-4885-3CEC-38053B589D8A}"/>
              </a:ext>
            </a:extLst>
          </p:cNvPr>
          <p:cNvSpPr txBox="1"/>
          <p:nvPr/>
        </p:nvSpPr>
        <p:spPr>
          <a:xfrm>
            <a:off x="7315201" y="317241"/>
            <a:ext cx="4273296" cy="584775"/>
          </a:xfrm>
          <a:prstGeom prst="rect">
            <a:avLst/>
          </a:prstGeom>
          <a:noFill/>
        </p:spPr>
        <p:txBody>
          <a:bodyPr wrap="square" rtlCol="0">
            <a:spAutoFit/>
          </a:bodyPr>
          <a:lstStyle/>
          <a:p>
            <a:r>
              <a:rPr lang="en-US" sz="3200" b="1">
                <a:solidFill>
                  <a:schemeClr val="bg1"/>
                </a:solidFill>
              </a:rPr>
              <a:t>Green-Duwamish River</a:t>
            </a:r>
          </a:p>
        </p:txBody>
      </p:sp>
    </p:spTree>
    <p:extLst>
      <p:ext uri="{BB962C8B-B14F-4D97-AF65-F5344CB8AC3E}">
        <p14:creationId xmlns:p14="http://schemas.microsoft.com/office/powerpoint/2010/main" val="7319017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n aerial view of a city">
            <a:extLst>
              <a:ext uri="{FF2B5EF4-FFF2-40B4-BE49-F238E27FC236}">
                <a16:creationId xmlns:a16="http://schemas.microsoft.com/office/drawing/2014/main" id="{50607571-E9D4-6096-9D44-0B8D57DC24E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448" b="2312"/>
          <a:stretch/>
        </p:blipFill>
        <p:spPr>
          <a:xfrm>
            <a:off x="0" y="1"/>
            <a:ext cx="12192000" cy="6858000"/>
          </a:xfrm>
          <a:prstGeom prst="rect">
            <a:avLst/>
          </a:prstGeom>
        </p:spPr>
      </p:pic>
      <p:sp>
        <p:nvSpPr>
          <p:cNvPr id="5" name="Title 1">
            <a:extLst>
              <a:ext uri="{FF2B5EF4-FFF2-40B4-BE49-F238E27FC236}">
                <a16:creationId xmlns:a16="http://schemas.microsoft.com/office/drawing/2014/main" id="{A0D9259E-84C6-5B11-15B3-19EE42973EB2}"/>
              </a:ext>
            </a:extLst>
          </p:cNvPr>
          <p:cNvSpPr txBox="1">
            <a:spLocks/>
          </p:cNvSpPr>
          <p:nvPr/>
        </p:nvSpPr>
        <p:spPr>
          <a:xfrm>
            <a:off x="0" y="0"/>
            <a:ext cx="12192000" cy="914400"/>
          </a:xfrm>
          <a:prstGeom prst="rect">
            <a:avLst/>
          </a:prstGeom>
        </p:spPr>
        <p:txBody>
          <a:bodyPr vert="horz" lIns="0" tIns="45720" rIns="0" bIns="45720" rtlCol="0" anchor="ctr" anchorCtr="0">
            <a:noAutofit/>
          </a:bodyPr>
          <a:lstStyle>
            <a:lvl1pPr algn="l" defTabSz="914400" rtl="0" eaLnBrk="1" latinLnBrk="0" hangingPunct="1">
              <a:spcBef>
                <a:spcPct val="0"/>
              </a:spcBef>
              <a:buNone/>
              <a:defRPr sz="3000" kern="1200" spc="0" baseline="0">
                <a:solidFill>
                  <a:schemeClr val="tx2"/>
                </a:solidFill>
                <a:latin typeface="Segoe UI" panose="020B0502040204020203" pitchFamily="34" charset="0"/>
                <a:ea typeface="Segoe UI" panose="020B0502040204020203" pitchFamily="34" charset="0"/>
                <a:cs typeface="Segoe UI" panose="020B0502040204020203"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i="0" u="none" strike="noStrike" kern="1200" cap="none" spc="0" normalizeH="0" baseline="0" noProof="0">
              <a:ln>
                <a:noFill/>
              </a:ln>
              <a:solidFill>
                <a:srgbClr val="005568"/>
              </a:solidFill>
              <a:effectLst/>
              <a:uLnTx/>
              <a:uFillTx/>
              <a:latin typeface="Segoe UI" panose="020B0502040204020203" pitchFamily="34" charset="0"/>
              <a:cs typeface="Segoe UI" panose="020B0502040204020203" pitchFamily="34" charset="0"/>
            </a:endParaRPr>
          </a:p>
        </p:txBody>
      </p:sp>
      <p:sp>
        <p:nvSpPr>
          <p:cNvPr id="4" name="Title 3">
            <a:extLst>
              <a:ext uri="{FF2B5EF4-FFF2-40B4-BE49-F238E27FC236}">
                <a16:creationId xmlns:a16="http://schemas.microsoft.com/office/drawing/2014/main" id="{97E13C64-F781-EFD1-E5DC-5E73DDD754D9}"/>
              </a:ext>
            </a:extLst>
          </p:cNvPr>
          <p:cNvSpPr>
            <a:spLocks noGrp="1"/>
          </p:cNvSpPr>
          <p:nvPr>
            <p:ph type="title"/>
          </p:nvPr>
        </p:nvSpPr>
        <p:spPr>
          <a:xfrm>
            <a:off x="609600" y="5486400"/>
            <a:ext cx="10972800" cy="685800"/>
          </a:xfrm>
        </p:spPr>
        <p:txBody>
          <a:bodyPr/>
          <a:lstStyle/>
          <a:p>
            <a:r>
              <a:rPr lang="en-US" sz="3600" dirty="0">
                <a:solidFill>
                  <a:schemeClr val="bg1"/>
                </a:solidFill>
              </a:rPr>
              <a:t>Rendering of Restoration Concept</a:t>
            </a:r>
          </a:p>
        </p:txBody>
      </p:sp>
    </p:spTree>
    <p:extLst>
      <p:ext uri="{BB962C8B-B14F-4D97-AF65-F5344CB8AC3E}">
        <p14:creationId xmlns:p14="http://schemas.microsoft.com/office/powerpoint/2010/main" val="1802357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A3D8B680-EA12-A7A1-EE9F-0FCE461053F5}"/>
              </a:ext>
            </a:extLst>
          </p:cNvPr>
          <p:cNvSpPr>
            <a:spLocks noGrp="1"/>
          </p:cNvSpPr>
          <p:nvPr>
            <p:ph type="pic" sz="quarter" idx="12"/>
          </p:nvPr>
        </p:nvSpPr>
        <p:spPr/>
        <p:txBody>
          <a:bodyPr/>
          <a:lstStyle/>
          <a:p>
            <a:endParaRPr lang="en-US"/>
          </a:p>
        </p:txBody>
      </p:sp>
      <p:sp>
        <p:nvSpPr>
          <p:cNvPr id="8" name="Title 7">
            <a:extLst>
              <a:ext uri="{FF2B5EF4-FFF2-40B4-BE49-F238E27FC236}">
                <a16:creationId xmlns:a16="http://schemas.microsoft.com/office/drawing/2014/main" id="{77091153-38E8-8AE4-7033-8AC973D1DD5C}"/>
              </a:ext>
            </a:extLst>
          </p:cNvPr>
          <p:cNvSpPr>
            <a:spLocks noGrp="1"/>
          </p:cNvSpPr>
          <p:nvPr>
            <p:ph type="title"/>
          </p:nvPr>
        </p:nvSpPr>
        <p:spPr>
          <a:xfrm>
            <a:off x="612648" y="1078992"/>
            <a:ext cx="5262976" cy="685800"/>
          </a:xfrm>
        </p:spPr>
        <p:txBody>
          <a:bodyPr/>
          <a:lstStyle/>
          <a:p>
            <a:r>
              <a:rPr lang="en-US" sz="3600" dirty="0"/>
              <a:t>Dual Oversight</a:t>
            </a:r>
            <a:br>
              <a:rPr lang="en-US"/>
            </a:br>
            <a:endParaRPr lang="en-US"/>
          </a:p>
        </p:txBody>
      </p:sp>
      <p:sp>
        <p:nvSpPr>
          <p:cNvPr id="9" name="Content Placeholder 8">
            <a:extLst>
              <a:ext uri="{FF2B5EF4-FFF2-40B4-BE49-F238E27FC236}">
                <a16:creationId xmlns:a16="http://schemas.microsoft.com/office/drawing/2014/main" id="{11E28B85-11FF-72CA-4879-DDE2DA667EE0}"/>
              </a:ext>
            </a:extLst>
          </p:cNvPr>
          <p:cNvSpPr>
            <a:spLocks noGrp="1"/>
          </p:cNvSpPr>
          <p:nvPr>
            <p:ph idx="1"/>
          </p:nvPr>
        </p:nvSpPr>
        <p:spPr>
          <a:xfrm>
            <a:off x="609600" y="2057400"/>
            <a:ext cx="5262976" cy="3657600"/>
          </a:xfrm>
        </p:spPr>
        <p:txBody>
          <a:bodyPr/>
          <a:lstStyle/>
          <a:p>
            <a:r>
              <a:rPr lang="en-US"/>
              <a:t>USEPA: Remedial Action Levels (RALs) in East Waterway Interim ROD</a:t>
            </a:r>
          </a:p>
          <a:p>
            <a:r>
              <a:rPr lang="en-US"/>
              <a:t>NRDA trustees: Apparent Effects Thresholds</a:t>
            </a:r>
          </a:p>
          <a:p>
            <a:pPr lvl="1"/>
            <a:r>
              <a:rPr lang="en-US"/>
              <a:t>More contaminants</a:t>
            </a:r>
          </a:p>
          <a:p>
            <a:pPr lvl="1"/>
            <a:r>
              <a:rPr lang="en-US"/>
              <a:t>More protective thresholds</a:t>
            </a:r>
          </a:p>
          <a:p>
            <a:endParaRPr lang="en-US"/>
          </a:p>
        </p:txBody>
      </p:sp>
      <p:sp>
        <p:nvSpPr>
          <p:cNvPr id="11" name="Text Placeholder 10">
            <a:extLst>
              <a:ext uri="{FF2B5EF4-FFF2-40B4-BE49-F238E27FC236}">
                <a16:creationId xmlns:a16="http://schemas.microsoft.com/office/drawing/2014/main" id="{42DB8273-731E-2823-D113-663A39CB35E4}"/>
              </a:ext>
            </a:extLst>
          </p:cNvPr>
          <p:cNvSpPr>
            <a:spLocks noGrp="1"/>
          </p:cNvSpPr>
          <p:nvPr>
            <p:ph type="body" sz="quarter" idx="14"/>
          </p:nvPr>
        </p:nvSpPr>
        <p:spPr>
          <a:xfrm>
            <a:off x="598932" y="6160272"/>
            <a:ext cx="5157216" cy="198408"/>
          </a:xfrm>
        </p:spPr>
        <p:txBody>
          <a:bodyPr vert="horz" lIns="0" tIns="0" rIns="0" bIns="0" rtlCol="0" anchor="t" anchorCtr="0">
            <a:noAutofit/>
          </a:bodyPr>
          <a:lstStyle/>
          <a:p>
            <a:r>
              <a:rPr lang="en-US" dirty="0"/>
              <a:t>Figure 6: </a:t>
            </a:r>
            <a:r>
              <a:rPr lang="en-US" dirty="0" err="1"/>
              <a:t>T25</a:t>
            </a:r>
            <a:r>
              <a:rPr lang="en-US" dirty="0"/>
              <a:t> and East Waterway</a:t>
            </a:r>
          </a:p>
        </p:txBody>
      </p:sp>
      <p:pic>
        <p:nvPicPr>
          <p:cNvPr id="5" name="Picture 4">
            <a:extLst>
              <a:ext uri="{FF2B5EF4-FFF2-40B4-BE49-F238E27FC236}">
                <a16:creationId xmlns:a16="http://schemas.microsoft.com/office/drawing/2014/main" id="{F02B1DC2-3690-A9E9-1B5D-62B604CDC066}"/>
              </a:ext>
            </a:extLst>
          </p:cNvPr>
          <p:cNvPicPr>
            <a:picLocks noChangeAspect="1"/>
          </p:cNvPicPr>
          <p:nvPr/>
        </p:nvPicPr>
        <p:blipFill>
          <a:blip r:embed="rId2"/>
          <a:srcRect l="17736" r="31598"/>
          <a:stretch/>
        </p:blipFill>
        <p:spPr>
          <a:xfrm>
            <a:off x="6096000" y="0"/>
            <a:ext cx="6096000" cy="6858000"/>
          </a:xfrm>
          <a:prstGeom prst="rect">
            <a:avLst/>
          </a:prstGeom>
          <a:noFill/>
        </p:spPr>
      </p:pic>
    </p:spTree>
    <p:extLst>
      <p:ext uri="{BB962C8B-B14F-4D97-AF65-F5344CB8AC3E}">
        <p14:creationId xmlns:p14="http://schemas.microsoft.com/office/powerpoint/2010/main" val="3964749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B78ECCB-9404-B17D-BADD-ABE02C3B8039}"/>
              </a:ext>
            </a:extLst>
          </p:cNvPr>
          <p:cNvPicPr>
            <a:picLocks noChangeAspect="1"/>
          </p:cNvPicPr>
          <p:nvPr/>
        </p:nvPicPr>
        <p:blipFill>
          <a:blip r:embed="rId2"/>
          <a:srcRect t="1" r="1687" b="-1"/>
          <a:stretch/>
        </p:blipFill>
        <p:spPr>
          <a:xfrm>
            <a:off x="0" y="0"/>
            <a:ext cx="12192000" cy="6858000"/>
          </a:xfrm>
          <a:prstGeom prst="rect">
            <a:avLst/>
          </a:prstGeom>
        </p:spPr>
      </p:pic>
      <p:sp>
        <p:nvSpPr>
          <p:cNvPr id="2" name="Rectangle 1">
            <a:extLst>
              <a:ext uri="{FF2B5EF4-FFF2-40B4-BE49-F238E27FC236}">
                <a16:creationId xmlns:a16="http://schemas.microsoft.com/office/drawing/2014/main" id="{6757AD14-8CAC-F38B-E1C6-E8AF944F416A}"/>
              </a:ext>
            </a:extLst>
          </p:cNvPr>
          <p:cNvSpPr/>
          <p:nvPr/>
        </p:nvSpPr>
        <p:spPr>
          <a:xfrm>
            <a:off x="0" y="0"/>
            <a:ext cx="12192000" cy="6868732"/>
          </a:xfrm>
          <a:prstGeom prst="rect">
            <a:avLst/>
          </a:prstGeom>
          <a:gradFill flip="none" rotWithShape="1">
            <a:gsLst>
              <a:gs pos="60000">
                <a:schemeClr val="tx1">
                  <a:alpha val="0"/>
                </a:schemeClr>
              </a:gs>
              <a:gs pos="82000">
                <a:schemeClr val="accent1">
                  <a:lumMod val="100000"/>
                  <a:alpha val="58000"/>
                </a:schemeClr>
              </a:gs>
            </a:gsLst>
            <a:lin ang="15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23" name="Title 22">
            <a:extLst>
              <a:ext uri="{FF2B5EF4-FFF2-40B4-BE49-F238E27FC236}">
                <a16:creationId xmlns:a16="http://schemas.microsoft.com/office/drawing/2014/main" id="{22FC9705-DF45-A839-1C5D-559163BA72F0}"/>
              </a:ext>
            </a:extLst>
          </p:cNvPr>
          <p:cNvSpPr>
            <a:spLocks noGrp="1"/>
          </p:cNvSpPr>
          <p:nvPr>
            <p:ph type="title"/>
          </p:nvPr>
        </p:nvSpPr>
        <p:spPr>
          <a:xfrm>
            <a:off x="599948" y="1078992"/>
            <a:ext cx="10972800" cy="685800"/>
          </a:xfrm>
        </p:spPr>
        <p:txBody>
          <a:bodyPr/>
          <a:lstStyle/>
          <a:p>
            <a:r>
              <a:rPr lang="en-US" sz="3600" dirty="0">
                <a:solidFill>
                  <a:schemeClr val="bg1"/>
                </a:solidFill>
              </a:rPr>
              <a:t>Recontamination Considerations</a:t>
            </a:r>
            <a:br>
              <a:rPr lang="en-US">
                <a:solidFill>
                  <a:schemeClr val="bg1"/>
                </a:solidFill>
              </a:rPr>
            </a:br>
            <a:endParaRPr lang="en-US">
              <a:solidFill>
                <a:schemeClr val="bg1"/>
              </a:solidFill>
            </a:endParaRPr>
          </a:p>
        </p:txBody>
      </p:sp>
      <p:pic>
        <p:nvPicPr>
          <p:cNvPr id="13" name="Online Image Placeholder 12" descr="Marker outline">
            <a:extLst>
              <a:ext uri="{FF2B5EF4-FFF2-40B4-BE49-F238E27FC236}">
                <a16:creationId xmlns:a16="http://schemas.microsoft.com/office/drawing/2014/main" id="{C69B6DD6-8213-D440-846F-6E0E0CBDECF8}"/>
              </a:ext>
            </a:extLst>
          </p:cNvPr>
          <p:cNvPicPr>
            <a:picLocks noGrp="1" noChangeAspect="1"/>
          </p:cNvPicPr>
          <p:nvPr>
            <p:ph type="clipArt" sz="quarter" idx="4294967295"/>
          </p:nvPr>
        </p:nvPicPr>
        <p:blipFill>
          <a:blip r:embed="rId3">
            <a:extLst>
              <a:ext uri="{96DAC541-7B7A-43D3-8B79-37D633B846F1}">
                <asvg:svgBlip xmlns:asvg="http://schemas.microsoft.com/office/drawing/2016/SVG/main" r:embed="rId4"/>
              </a:ext>
            </a:extLst>
          </a:blip>
          <a:stretch>
            <a:fillRect/>
          </a:stretch>
        </p:blipFill>
        <p:spPr>
          <a:xfrm>
            <a:off x="4210665" y="2252669"/>
            <a:ext cx="677863" cy="677862"/>
          </a:xfrm>
        </p:spPr>
      </p:pic>
      <p:cxnSp>
        <p:nvCxnSpPr>
          <p:cNvPr id="8" name="Straight Connector 7">
            <a:extLst>
              <a:ext uri="{FF2B5EF4-FFF2-40B4-BE49-F238E27FC236}">
                <a16:creationId xmlns:a16="http://schemas.microsoft.com/office/drawing/2014/main" id="{78EDAAB2-3C34-0B4D-3F2D-5A57426315ED}"/>
              </a:ext>
            </a:extLst>
          </p:cNvPr>
          <p:cNvCxnSpPr>
            <a:cxnSpLocks/>
          </p:cNvCxnSpPr>
          <p:nvPr/>
        </p:nvCxnSpPr>
        <p:spPr>
          <a:xfrm flipH="1">
            <a:off x="-66368" y="3457035"/>
            <a:ext cx="4133401" cy="193804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395702B-574F-0603-601C-C920B861311A}"/>
              </a:ext>
            </a:extLst>
          </p:cNvPr>
          <p:cNvCxnSpPr>
            <a:cxnSpLocks/>
          </p:cNvCxnSpPr>
          <p:nvPr/>
        </p:nvCxnSpPr>
        <p:spPr>
          <a:xfrm>
            <a:off x="4059659" y="3467800"/>
            <a:ext cx="1835398" cy="13520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EE0AAFB-F31D-EEBD-861A-A48C17BFDD0B}"/>
              </a:ext>
            </a:extLst>
          </p:cNvPr>
          <p:cNvCxnSpPr>
            <a:cxnSpLocks/>
          </p:cNvCxnSpPr>
          <p:nvPr/>
        </p:nvCxnSpPr>
        <p:spPr>
          <a:xfrm flipH="1">
            <a:off x="4549877" y="4134171"/>
            <a:ext cx="2354340" cy="2745326"/>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Content Placeholder 12">
            <a:extLst>
              <a:ext uri="{FF2B5EF4-FFF2-40B4-BE49-F238E27FC236}">
                <a16:creationId xmlns:a16="http://schemas.microsoft.com/office/drawing/2014/main" id="{79937875-EB7F-A0A8-9124-A728EE2FCD92}"/>
              </a:ext>
            </a:extLst>
          </p:cNvPr>
          <p:cNvSpPr txBox="1">
            <a:spLocks/>
          </p:cNvSpPr>
          <p:nvPr/>
        </p:nvSpPr>
        <p:spPr>
          <a:xfrm>
            <a:off x="3464512" y="4972333"/>
            <a:ext cx="5262976" cy="845498"/>
          </a:xfrm>
          <a:prstGeom prst="rect">
            <a:avLst/>
          </a:prstGeom>
        </p:spPr>
        <p:txBody>
          <a:bodyPr vert="horz" lIns="0" tIns="45720" rIns="91440" bIns="45720" rtlCol="0">
            <a:normAutofit/>
          </a:bodyPr>
          <a:lst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solidFill>
                  <a:schemeClr val="bg1"/>
                </a:solidFill>
              </a:rPr>
              <a:t>2027–2028</a:t>
            </a:r>
          </a:p>
        </p:txBody>
      </p:sp>
      <p:sp>
        <p:nvSpPr>
          <p:cNvPr id="28" name="Content Placeholder 12">
            <a:extLst>
              <a:ext uri="{FF2B5EF4-FFF2-40B4-BE49-F238E27FC236}">
                <a16:creationId xmlns:a16="http://schemas.microsoft.com/office/drawing/2014/main" id="{0ECBB558-63ED-67E7-36DC-8C2AB6A19B56}"/>
              </a:ext>
            </a:extLst>
          </p:cNvPr>
          <p:cNvSpPr txBox="1">
            <a:spLocks/>
          </p:cNvSpPr>
          <p:nvPr/>
        </p:nvSpPr>
        <p:spPr>
          <a:xfrm>
            <a:off x="4924997" y="2489368"/>
            <a:ext cx="5262976" cy="845498"/>
          </a:xfrm>
          <a:prstGeom prst="rect">
            <a:avLst/>
          </a:prstGeom>
        </p:spPr>
        <p:txBody>
          <a:bodyPr vert="horz" lIns="0" tIns="45720" rIns="91440" bIns="45720" rtlCol="0">
            <a:normAutofit/>
          </a:bodyPr>
          <a:lstStyle>
            <a:lvl1pPr marL="457200" indent="-457200" algn="l" defTabSz="914400" rtl="0" eaLnBrk="1" latinLnBrk="0" hangingPunct="1">
              <a:spcBef>
                <a:spcPts val="300"/>
              </a:spcBef>
              <a:spcAft>
                <a:spcPts val="1200"/>
              </a:spcAft>
              <a:buFont typeface="Arial" panose="020B0604020202020204" pitchFamily="34" charset="0"/>
              <a:buChar char="•"/>
              <a:defRPr sz="2600" b="0" kern="1200" spc="0" baseline="0">
                <a:solidFill>
                  <a:srgbClr val="5A5A5A"/>
                </a:solidFill>
                <a:latin typeface="+mj-lt"/>
                <a:ea typeface="Segoe UI Light" panose="020B0502040204020203" pitchFamily="34" charset="0"/>
                <a:cs typeface="Segoe UI Light" panose="020B0502040204020203" pitchFamily="34" charset="0"/>
              </a:defRPr>
            </a:lvl1pPr>
            <a:lvl2pPr marL="742950" indent="-285750" algn="l" defTabSz="914400" rtl="0" eaLnBrk="1" latinLnBrk="0" hangingPunct="1">
              <a:spcBef>
                <a:spcPts val="300"/>
              </a:spcBef>
              <a:spcAft>
                <a:spcPts val="1200"/>
              </a:spcAft>
              <a:buSzPct val="100000"/>
              <a:buFont typeface="Myriad Pro"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2pPr>
            <a:lvl3pPr marL="1143000" indent="-228600" algn="l" defTabSz="914400" rtl="0" eaLnBrk="1" latinLnBrk="0" hangingPunct="1">
              <a:spcBef>
                <a:spcPts val="300"/>
              </a:spcBef>
              <a:spcAft>
                <a:spcPts val="1200"/>
              </a:spcAft>
              <a:buFont typeface="Arial" panose="020B0604020202020204" pitchFamily="34" charset="0"/>
              <a:buChar char="•"/>
              <a:defRPr sz="2200" b="0" kern="1200" spc="0" baseline="0">
                <a:solidFill>
                  <a:srgbClr val="5A5A5A"/>
                </a:solidFill>
                <a:latin typeface="+mj-lt"/>
                <a:ea typeface="Segoe UI Light" panose="020B0502040204020203" pitchFamily="34" charset="0"/>
                <a:cs typeface="Segoe UI Light" panose="020B0502040204020203" pitchFamily="34" charset="0"/>
              </a:defRPr>
            </a:lvl3pPr>
            <a:lvl4pPr marL="1600200" indent="-228600" algn="l" defTabSz="914400" rtl="0" eaLnBrk="1" latinLnBrk="0" hangingPunct="1">
              <a:spcBef>
                <a:spcPts val="300"/>
              </a:spcBef>
              <a:spcAft>
                <a:spcPts val="1200"/>
              </a:spcAft>
              <a:buFont typeface="Myriad Pro"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4pPr>
            <a:lvl5pPr marL="2057400" indent="-228600" algn="l" defTabSz="914400" rtl="0" eaLnBrk="1" latinLnBrk="0" hangingPunct="1">
              <a:spcBef>
                <a:spcPts val="300"/>
              </a:spcBef>
              <a:spcAft>
                <a:spcPts val="1200"/>
              </a:spcAft>
              <a:buFont typeface="Arial" panose="020B0604020202020204" pitchFamily="34" charset="0"/>
              <a:buChar char="»"/>
              <a:defRPr sz="1800" b="0" kern="1200" spc="0" baseline="0">
                <a:solidFill>
                  <a:srgbClr val="1C1C1C"/>
                </a:solidFill>
                <a:latin typeface="+mj-lt"/>
                <a:ea typeface="Segoe UI Light" panose="020B0502040204020203" pitchFamily="34" charset="0"/>
                <a:cs typeface="Segoe UI Light" panose="020B0502040204020203"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a:solidFill>
                  <a:schemeClr val="bg1"/>
                </a:solidFill>
              </a:rPr>
              <a:t>2029–2036</a:t>
            </a:r>
          </a:p>
        </p:txBody>
      </p:sp>
      <p:pic>
        <p:nvPicPr>
          <p:cNvPr id="29" name="Online Image Placeholder 12" descr="Marker outline">
            <a:extLst>
              <a:ext uri="{FF2B5EF4-FFF2-40B4-BE49-F238E27FC236}">
                <a16:creationId xmlns:a16="http://schemas.microsoft.com/office/drawing/2014/main" id="{136CE673-DCB6-24F4-BA8C-C6DFA49B98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09270" y="4717219"/>
            <a:ext cx="677863" cy="677863"/>
          </a:xfrm>
          <a:prstGeom prst="rect">
            <a:avLst/>
          </a:prstGeom>
        </p:spPr>
      </p:pic>
      <p:sp>
        <p:nvSpPr>
          <p:cNvPr id="3" name="TextBox 2">
            <a:extLst>
              <a:ext uri="{FF2B5EF4-FFF2-40B4-BE49-F238E27FC236}">
                <a16:creationId xmlns:a16="http://schemas.microsoft.com/office/drawing/2014/main" id="{F9ACB9D4-AA16-C701-1DBF-6E157EFE469E}"/>
              </a:ext>
            </a:extLst>
          </p:cNvPr>
          <p:cNvSpPr txBox="1"/>
          <p:nvPr/>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Challenge</a:t>
            </a:r>
            <a:endParaRPr lang="en-US">
              <a:solidFill>
                <a:schemeClr val="bg1"/>
              </a:solidFill>
              <a:latin typeface="+mj-lt"/>
            </a:endParaRPr>
          </a:p>
        </p:txBody>
      </p:sp>
    </p:spTree>
    <p:extLst>
      <p:ext uri="{BB962C8B-B14F-4D97-AF65-F5344CB8AC3E}">
        <p14:creationId xmlns:p14="http://schemas.microsoft.com/office/powerpoint/2010/main" val="8309791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45C423E-0678-80BF-2311-461B5C1757E9}"/>
              </a:ext>
            </a:extLst>
          </p:cNvPr>
          <p:cNvSpPr>
            <a:spLocks noGrp="1"/>
          </p:cNvSpPr>
          <p:nvPr>
            <p:ph type="pic" sz="quarter" idx="12"/>
          </p:nvPr>
        </p:nvSpPr>
        <p:spPr/>
        <p:txBody>
          <a:bodyPr/>
          <a:lstStyle/>
          <a:p>
            <a:endParaRPr lang="en-US"/>
          </a:p>
        </p:txBody>
      </p:sp>
      <p:sp>
        <p:nvSpPr>
          <p:cNvPr id="7" name="Title 6">
            <a:extLst>
              <a:ext uri="{FF2B5EF4-FFF2-40B4-BE49-F238E27FC236}">
                <a16:creationId xmlns:a16="http://schemas.microsoft.com/office/drawing/2014/main" id="{4A5BECEA-5D47-89DB-21A1-330E957713CD}"/>
              </a:ext>
            </a:extLst>
          </p:cNvPr>
          <p:cNvSpPr>
            <a:spLocks noGrp="1"/>
          </p:cNvSpPr>
          <p:nvPr>
            <p:ph type="title"/>
          </p:nvPr>
        </p:nvSpPr>
        <p:spPr>
          <a:xfrm>
            <a:off x="612648" y="1078992"/>
            <a:ext cx="5262976" cy="685800"/>
          </a:xfrm>
        </p:spPr>
        <p:txBody>
          <a:bodyPr/>
          <a:lstStyle/>
          <a:p>
            <a:r>
              <a:rPr lang="en-US" sz="3600" dirty="0"/>
              <a:t>Summary</a:t>
            </a:r>
          </a:p>
        </p:txBody>
      </p:sp>
      <p:sp>
        <p:nvSpPr>
          <p:cNvPr id="4" name="Content Placeholder 3">
            <a:extLst>
              <a:ext uri="{FF2B5EF4-FFF2-40B4-BE49-F238E27FC236}">
                <a16:creationId xmlns:a16="http://schemas.microsoft.com/office/drawing/2014/main" id="{342C1385-783B-145E-F013-839BCF28C1A7}"/>
              </a:ext>
            </a:extLst>
          </p:cNvPr>
          <p:cNvSpPr>
            <a:spLocks noGrp="1"/>
          </p:cNvSpPr>
          <p:nvPr>
            <p:ph idx="1"/>
          </p:nvPr>
        </p:nvSpPr>
        <p:spPr>
          <a:xfrm>
            <a:off x="609600" y="2057400"/>
            <a:ext cx="5262976" cy="3657600"/>
          </a:xfrm>
        </p:spPr>
        <p:txBody>
          <a:bodyPr/>
          <a:lstStyle/>
          <a:p>
            <a:r>
              <a:rPr lang="en-US"/>
              <a:t>Longer timeframes</a:t>
            </a:r>
          </a:p>
          <a:p>
            <a:r>
              <a:rPr lang="en-US"/>
              <a:t>Cleanup complexity</a:t>
            </a:r>
          </a:p>
          <a:p>
            <a:r>
              <a:rPr lang="en-US"/>
              <a:t>Restoration benefits</a:t>
            </a:r>
          </a:p>
          <a:p>
            <a:endParaRPr lang="en-US"/>
          </a:p>
        </p:txBody>
      </p:sp>
      <p:sp>
        <p:nvSpPr>
          <p:cNvPr id="9" name="Text Placeholder 8">
            <a:extLst>
              <a:ext uri="{FF2B5EF4-FFF2-40B4-BE49-F238E27FC236}">
                <a16:creationId xmlns:a16="http://schemas.microsoft.com/office/drawing/2014/main" id="{0EBA20FC-2F2F-4FDF-9B53-85F5309F02CF}"/>
              </a:ext>
            </a:extLst>
          </p:cNvPr>
          <p:cNvSpPr>
            <a:spLocks noGrp="1"/>
          </p:cNvSpPr>
          <p:nvPr>
            <p:ph type="body" sz="quarter" idx="14"/>
          </p:nvPr>
        </p:nvSpPr>
        <p:spPr>
          <a:xfrm>
            <a:off x="598932" y="6160272"/>
            <a:ext cx="5157216" cy="198408"/>
          </a:xfrm>
        </p:spPr>
        <p:txBody>
          <a:bodyPr/>
          <a:lstStyle/>
          <a:p>
            <a:r>
              <a:rPr lang="en-US" dirty="0"/>
              <a:t>Figure 7: </a:t>
            </a:r>
            <a:r>
              <a:rPr lang="en-US" dirty="0" err="1"/>
              <a:t>DRPP</a:t>
            </a:r>
            <a:r>
              <a:rPr lang="en-US" dirty="0"/>
              <a:t> Year 2</a:t>
            </a:r>
          </a:p>
        </p:txBody>
      </p:sp>
      <p:pic>
        <p:nvPicPr>
          <p:cNvPr id="5" name="Picture 4">
            <a:extLst>
              <a:ext uri="{FF2B5EF4-FFF2-40B4-BE49-F238E27FC236}">
                <a16:creationId xmlns:a16="http://schemas.microsoft.com/office/drawing/2014/main" id="{17E7F10B-498D-E4D9-6258-DC3932B848CF}"/>
              </a:ext>
            </a:extLst>
          </p:cNvPr>
          <p:cNvPicPr>
            <a:picLocks noChangeAspect="1"/>
          </p:cNvPicPr>
          <p:nvPr/>
        </p:nvPicPr>
        <p:blipFill>
          <a:blip r:embed="rId3"/>
          <a:srcRect l="36975" t="1" r="17108" b="391"/>
          <a:stretch/>
        </p:blipFill>
        <p:spPr>
          <a:xfrm>
            <a:off x="6574959" y="14074"/>
            <a:ext cx="5620215" cy="6843926"/>
          </a:xfrm>
          <a:prstGeom prst="rect">
            <a:avLst/>
          </a:prstGeom>
          <a:ln>
            <a:noFill/>
          </a:ln>
        </p:spPr>
      </p:pic>
    </p:spTree>
    <p:extLst>
      <p:ext uri="{BB962C8B-B14F-4D97-AF65-F5344CB8AC3E}">
        <p14:creationId xmlns:p14="http://schemas.microsoft.com/office/powerpoint/2010/main" val="25966371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A86B47C0-C107-C7D9-6D8A-23602AF1CD49}"/>
              </a:ext>
            </a:extLst>
          </p:cNvPr>
          <p:cNvSpPr>
            <a:spLocks noGrp="1"/>
          </p:cNvSpPr>
          <p:nvPr>
            <p:ph type="body" sz="quarter" idx="12"/>
          </p:nvPr>
        </p:nvSpPr>
        <p:spPr/>
        <p:txBody>
          <a:bodyPr/>
          <a:lstStyle/>
          <a:p>
            <a:r>
              <a:rPr lang="en-US"/>
              <a:t>Dan </a:t>
            </a:r>
            <a:br>
              <a:rPr lang="en-US"/>
            </a:br>
            <a:r>
              <a:rPr lang="en-US"/>
              <a:t>Berlin, PWS</a:t>
            </a:r>
          </a:p>
        </p:txBody>
      </p:sp>
      <p:sp>
        <p:nvSpPr>
          <p:cNvPr id="15" name="Text Placeholder 14">
            <a:extLst>
              <a:ext uri="{FF2B5EF4-FFF2-40B4-BE49-F238E27FC236}">
                <a16:creationId xmlns:a16="http://schemas.microsoft.com/office/drawing/2014/main" id="{58B9B349-7DF9-A352-BEA3-399BD0B1A4E7}"/>
              </a:ext>
            </a:extLst>
          </p:cNvPr>
          <p:cNvSpPr>
            <a:spLocks noGrp="1"/>
          </p:cNvSpPr>
          <p:nvPr>
            <p:ph type="body" sz="quarter" idx="13"/>
          </p:nvPr>
        </p:nvSpPr>
        <p:spPr/>
        <p:txBody>
          <a:bodyPr/>
          <a:lstStyle/>
          <a:p>
            <a:pPr marL="0" indent="0">
              <a:buNone/>
            </a:pPr>
            <a:r>
              <a:rPr lang="en-US" sz="2400" dirty="0">
                <a:latin typeface="+mj-lt"/>
                <a:cs typeface="Segoe UI Light" panose="020B0502040204020203" pitchFamily="34" charset="0"/>
              </a:rPr>
              <a:t>Principal Scientist</a:t>
            </a:r>
          </a:p>
        </p:txBody>
      </p:sp>
      <p:sp>
        <p:nvSpPr>
          <p:cNvPr id="16" name="Text Placeholder 15">
            <a:extLst>
              <a:ext uri="{FF2B5EF4-FFF2-40B4-BE49-F238E27FC236}">
                <a16:creationId xmlns:a16="http://schemas.microsoft.com/office/drawing/2014/main" id="{E684B2C0-B84F-2BDE-2B67-50A9687956FF}"/>
              </a:ext>
            </a:extLst>
          </p:cNvPr>
          <p:cNvSpPr>
            <a:spLocks noGrp="1"/>
          </p:cNvSpPr>
          <p:nvPr>
            <p:ph type="body" sz="quarter" idx="14"/>
          </p:nvPr>
        </p:nvSpPr>
        <p:spPr>
          <a:xfrm>
            <a:off x="8182730" y="4407877"/>
            <a:ext cx="3463290" cy="374527"/>
          </a:xfrm>
        </p:spPr>
        <p:txBody>
          <a:bodyPr/>
          <a:lstStyle/>
          <a:p>
            <a:r>
              <a:rPr lang="en-US" sz="1800">
                <a:latin typeface="+mj-lt"/>
                <a:cs typeface="Segoe UI Light" panose="020B0502040204020203" pitchFamily="34" charset="0"/>
              </a:rPr>
              <a:t>dberlin@anchorqea.com</a:t>
            </a:r>
          </a:p>
          <a:p>
            <a:endParaRPr lang="en-US"/>
          </a:p>
        </p:txBody>
      </p:sp>
      <p:pic>
        <p:nvPicPr>
          <p:cNvPr id="3" name="Content Placeholder 2" descr="A person wearing glasses and a blue shirt&#10;&#10;Description automatically generated">
            <a:extLst>
              <a:ext uri="{FF2B5EF4-FFF2-40B4-BE49-F238E27FC236}">
                <a16:creationId xmlns:a16="http://schemas.microsoft.com/office/drawing/2014/main" id="{33E9182B-AC41-C228-2172-A404DFBEB4D3}"/>
              </a:ext>
            </a:extLst>
          </p:cNvPr>
          <p:cNvPicPr>
            <a:picLocks noGrp="1" noChangeAspect="1"/>
          </p:cNvPicPr>
          <p:nvPr>
            <p:ph sz="quarter" idx="11"/>
          </p:nvPr>
        </p:nvPicPr>
        <p:blipFill>
          <a:blip r:embed="rId2" cstate="print">
            <a:extLst>
              <a:ext uri="{28A0092B-C50C-407E-A947-70E740481C1C}">
                <a14:useLocalDpi xmlns:a14="http://schemas.microsoft.com/office/drawing/2010/main" val="0"/>
              </a:ext>
            </a:extLst>
          </a:blip>
          <a:stretch>
            <a:fillRect/>
          </a:stretch>
        </p:blipFill>
        <p:spPr/>
      </p:pic>
      <p:pic>
        <p:nvPicPr>
          <p:cNvPr id="2" name="Content Placeholder 1" descr="A qr code with a white background&#10;&#10;Description automatically generated">
            <a:extLst>
              <a:ext uri="{FF2B5EF4-FFF2-40B4-BE49-F238E27FC236}">
                <a16:creationId xmlns:a16="http://schemas.microsoft.com/office/drawing/2014/main" id="{2FD5B517-B6C2-9042-4621-6583DC8A3103}"/>
              </a:ext>
            </a:extLst>
          </p:cNvPr>
          <p:cNvPicPr>
            <a:picLocks noGrp="1" noChangeAspect="1"/>
          </p:cNvPicPr>
          <p:nvPr>
            <p:ph sz="quarter" idx="10"/>
          </p:nvPr>
        </p:nvPicPr>
        <p:blipFill>
          <a:blip r:embed="rId3"/>
          <a:stretch>
            <a:fillRect/>
          </a:stretch>
        </p:blipFill>
        <p:spPr>
          <a:xfrm>
            <a:off x="4388545" y="1589086"/>
            <a:ext cx="3657600" cy="3657600"/>
          </a:xfrm>
        </p:spPr>
      </p:pic>
    </p:spTree>
    <p:extLst>
      <p:ext uri="{BB962C8B-B14F-4D97-AF65-F5344CB8AC3E}">
        <p14:creationId xmlns:p14="http://schemas.microsoft.com/office/powerpoint/2010/main" val="1462609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42139FB-9C88-CCED-CABD-E7A371CB612C}"/>
              </a:ext>
            </a:extLst>
          </p:cNvPr>
          <p:cNvSpPr>
            <a:spLocks noGrp="1"/>
          </p:cNvSpPr>
          <p:nvPr>
            <p:ph type="body" sz="quarter" idx="12"/>
          </p:nvPr>
        </p:nvSpPr>
        <p:spPr/>
        <p:txBody>
          <a:bodyPr/>
          <a:lstStyle/>
          <a:p>
            <a:r>
              <a:rPr lang="en-US"/>
              <a:t>How can the Port restore, create, or enhance 40 additional acres of habitat along the Green-Duwamish River? </a:t>
            </a:r>
          </a:p>
        </p:txBody>
      </p:sp>
    </p:spTree>
    <p:extLst>
      <p:ext uri="{BB962C8B-B14F-4D97-AF65-F5344CB8AC3E}">
        <p14:creationId xmlns:p14="http://schemas.microsoft.com/office/powerpoint/2010/main" val="8128944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23EAA69-FAA5-4DE8-4013-B843CC3C44B4}"/>
              </a:ext>
            </a:extLst>
          </p:cNvPr>
          <p:cNvPicPr>
            <a:picLocks noGrp="1" noChangeAspect="1"/>
          </p:cNvPicPr>
          <p:nvPr>
            <p:ph type="pic" sz="quarter" idx="12"/>
          </p:nvPr>
        </p:nvPicPr>
        <p:blipFill>
          <a:blip r:embed="rId3"/>
          <a:srcRect l="-8" r="5830"/>
          <a:stretch/>
        </p:blipFill>
        <p:spPr>
          <a:xfrm>
            <a:off x="6571784" y="0"/>
            <a:ext cx="5620215" cy="6858000"/>
          </a:xfrm>
          <a:noFill/>
        </p:spPr>
      </p:pic>
      <p:sp>
        <p:nvSpPr>
          <p:cNvPr id="3" name="Title 2">
            <a:extLst>
              <a:ext uri="{FF2B5EF4-FFF2-40B4-BE49-F238E27FC236}">
                <a16:creationId xmlns:a16="http://schemas.microsoft.com/office/drawing/2014/main" id="{DFD88A56-DE68-F8E7-126E-D1D7882B6EE4}"/>
              </a:ext>
            </a:extLst>
          </p:cNvPr>
          <p:cNvSpPr>
            <a:spLocks noGrp="1"/>
          </p:cNvSpPr>
          <p:nvPr>
            <p:ph type="title"/>
          </p:nvPr>
        </p:nvSpPr>
        <p:spPr/>
        <p:txBody>
          <a:bodyPr anchor="t">
            <a:normAutofit fontScale="90000"/>
          </a:bodyPr>
          <a:lstStyle/>
          <a:p>
            <a:r>
              <a:rPr lang="en-US" dirty="0"/>
              <a:t>Green-Duwamish River</a:t>
            </a:r>
          </a:p>
        </p:txBody>
      </p:sp>
      <p:sp>
        <p:nvSpPr>
          <p:cNvPr id="4" name="Content Placeholder 3">
            <a:extLst>
              <a:ext uri="{FF2B5EF4-FFF2-40B4-BE49-F238E27FC236}">
                <a16:creationId xmlns:a16="http://schemas.microsoft.com/office/drawing/2014/main" id="{C5C0BF14-20AA-4C14-064E-F0D09DEB3C43}"/>
              </a:ext>
            </a:extLst>
          </p:cNvPr>
          <p:cNvSpPr>
            <a:spLocks noGrp="1"/>
          </p:cNvSpPr>
          <p:nvPr>
            <p:ph idx="1"/>
          </p:nvPr>
        </p:nvSpPr>
        <p:spPr/>
        <p:txBody>
          <a:bodyPr>
            <a:noAutofit/>
          </a:bodyPr>
          <a:lstStyle/>
          <a:p>
            <a:r>
              <a:rPr lang="en-US"/>
              <a:t>Superfund sites</a:t>
            </a:r>
          </a:p>
          <a:p>
            <a:pPr lvl="1"/>
            <a:r>
              <a:rPr lang="en-US"/>
              <a:t>East Waterway Operable Unit of Harbor Island Superfund Site </a:t>
            </a:r>
          </a:p>
          <a:p>
            <a:pPr lvl="1"/>
            <a:r>
              <a:rPr lang="en-US"/>
              <a:t>Lower Duwamish Waterway (LDW)</a:t>
            </a:r>
          </a:p>
          <a:p>
            <a:pPr lvl="1"/>
            <a:endParaRPr lang="en-US"/>
          </a:p>
          <a:p>
            <a:endParaRPr lang="en-US"/>
          </a:p>
        </p:txBody>
      </p:sp>
      <p:sp>
        <p:nvSpPr>
          <p:cNvPr id="11" name="Text Placeholder 10">
            <a:extLst>
              <a:ext uri="{FF2B5EF4-FFF2-40B4-BE49-F238E27FC236}">
                <a16:creationId xmlns:a16="http://schemas.microsoft.com/office/drawing/2014/main" id="{42DB8273-731E-2823-D113-663A39CB35E4}"/>
              </a:ext>
            </a:extLst>
          </p:cNvPr>
          <p:cNvSpPr>
            <a:spLocks noGrp="1"/>
          </p:cNvSpPr>
          <p:nvPr>
            <p:ph type="body" sz="quarter" idx="14"/>
          </p:nvPr>
        </p:nvSpPr>
        <p:spPr/>
        <p:txBody>
          <a:bodyPr anchor="t">
            <a:noAutofit/>
          </a:bodyPr>
          <a:lstStyle/>
          <a:p>
            <a:r>
              <a:rPr lang="en-US"/>
              <a:t>Figure 1: Green/Duwamish River Watershed</a:t>
            </a:r>
          </a:p>
        </p:txBody>
      </p:sp>
      <p:cxnSp>
        <p:nvCxnSpPr>
          <p:cNvPr id="13" name="Straight Arrow Connector 12">
            <a:extLst>
              <a:ext uri="{FF2B5EF4-FFF2-40B4-BE49-F238E27FC236}">
                <a16:creationId xmlns:a16="http://schemas.microsoft.com/office/drawing/2014/main" id="{9186D204-75C4-8DBF-6D5F-45980D410180}"/>
              </a:ext>
            </a:extLst>
          </p:cNvPr>
          <p:cNvCxnSpPr>
            <a:cxnSpLocks/>
            <a:stCxn id="26" idx="3"/>
          </p:cNvCxnSpPr>
          <p:nvPr/>
        </p:nvCxnSpPr>
        <p:spPr>
          <a:xfrm flipV="1">
            <a:off x="8165054" y="774441"/>
            <a:ext cx="708358" cy="0"/>
          </a:xfrm>
          <a:prstGeom prst="straightConnector1">
            <a:avLst/>
          </a:prstGeom>
          <a:ln w="6032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F2ED97A-F34F-9977-4159-D9517B261BA4}"/>
              </a:ext>
            </a:extLst>
          </p:cNvPr>
          <p:cNvCxnSpPr>
            <a:cxnSpLocks/>
          </p:cNvCxnSpPr>
          <p:nvPr/>
        </p:nvCxnSpPr>
        <p:spPr>
          <a:xfrm>
            <a:off x="8165054" y="1500582"/>
            <a:ext cx="858518" cy="0"/>
          </a:xfrm>
          <a:prstGeom prst="straightConnector1">
            <a:avLst/>
          </a:prstGeom>
          <a:ln w="6032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61419C48-9DCB-4F6A-07D8-38AAC4420286}"/>
              </a:ext>
            </a:extLst>
          </p:cNvPr>
          <p:cNvSpPr txBox="1"/>
          <p:nvPr/>
        </p:nvSpPr>
        <p:spPr>
          <a:xfrm>
            <a:off x="6572250" y="313478"/>
            <a:ext cx="1592804" cy="954107"/>
          </a:xfrm>
          <a:prstGeom prst="rect">
            <a:avLst/>
          </a:prstGeom>
          <a:noFill/>
        </p:spPr>
        <p:txBody>
          <a:bodyPr wrap="square">
            <a:spAutoFit/>
          </a:bodyPr>
          <a:lstStyle/>
          <a:p>
            <a:r>
              <a:rPr lang="en-US" sz="1400" b="1"/>
              <a:t>East Waterway Operable Unit of Harbor Island Superfund Site </a:t>
            </a:r>
          </a:p>
        </p:txBody>
      </p:sp>
      <p:sp>
        <p:nvSpPr>
          <p:cNvPr id="27" name="TextBox 26">
            <a:extLst>
              <a:ext uri="{FF2B5EF4-FFF2-40B4-BE49-F238E27FC236}">
                <a16:creationId xmlns:a16="http://schemas.microsoft.com/office/drawing/2014/main" id="{A5552254-1B49-38EA-352C-A7DD31CDC1A8}"/>
              </a:ext>
            </a:extLst>
          </p:cNvPr>
          <p:cNvSpPr txBox="1"/>
          <p:nvPr/>
        </p:nvSpPr>
        <p:spPr>
          <a:xfrm>
            <a:off x="6572250" y="1252547"/>
            <a:ext cx="1592804" cy="523220"/>
          </a:xfrm>
          <a:prstGeom prst="rect">
            <a:avLst/>
          </a:prstGeom>
          <a:noFill/>
        </p:spPr>
        <p:txBody>
          <a:bodyPr wrap="square">
            <a:spAutoFit/>
          </a:bodyPr>
          <a:lstStyle/>
          <a:p>
            <a:r>
              <a:rPr lang="en-US" sz="1400" b="1"/>
              <a:t>Lower Duwamish </a:t>
            </a:r>
            <a:br>
              <a:rPr lang="en-US" sz="1400" b="1"/>
            </a:br>
            <a:r>
              <a:rPr lang="en-US" sz="1400" b="1"/>
              <a:t>Waterway</a:t>
            </a:r>
          </a:p>
        </p:txBody>
      </p:sp>
    </p:spTree>
    <p:extLst>
      <p:ext uri="{BB962C8B-B14F-4D97-AF65-F5344CB8AC3E}">
        <p14:creationId xmlns:p14="http://schemas.microsoft.com/office/powerpoint/2010/main" val="1228035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2C773B4-12AF-4F7A-AD34-A0EFE0857443}"/>
              </a:ext>
            </a:extLst>
          </p:cNvPr>
          <p:cNvPicPr>
            <a:picLocks noGrp="1" noChangeAspect="1"/>
          </p:cNvPicPr>
          <p:nvPr>
            <p:ph type="pic" sz="quarter" idx="12"/>
          </p:nvPr>
        </p:nvPicPr>
        <p:blipFill>
          <a:blip r:embed="rId2"/>
          <a:srcRect l="-364" r="5006"/>
          <a:stretch/>
        </p:blipFill>
        <p:spPr>
          <a:xfrm>
            <a:off x="6571784" y="0"/>
            <a:ext cx="5620215" cy="6858000"/>
          </a:xfrm>
          <a:noFill/>
        </p:spPr>
      </p:pic>
      <p:sp>
        <p:nvSpPr>
          <p:cNvPr id="3" name="Title 2">
            <a:extLst>
              <a:ext uri="{FF2B5EF4-FFF2-40B4-BE49-F238E27FC236}">
                <a16:creationId xmlns:a16="http://schemas.microsoft.com/office/drawing/2014/main" id="{DFD88A56-DE68-F8E7-126E-D1D7882B6EE4}"/>
              </a:ext>
            </a:extLst>
          </p:cNvPr>
          <p:cNvSpPr>
            <a:spLocks noGrp="1"/>
          </p:cNvSpPr>
          <p:nvPr>
            <p:ph type="title"/>
          </p:nvPr>
        </p:nvSpPr>
        <p:spPr/>
        <p:txBody>
          <a:bodyPr anchor="t">
            <a:normAutofit fontScale="90000"/>
          </a:bodyPr>
          <a:lstStyle/>
          <a:p>
            <a:r>
              <a:rPr lang="en-US"/>
              <a:t>Habitat Line of Business</a:t>
            </a:r>
          </a:p>
        </p:txBody>
      </p:sp>
      <p:sp>
        <p:nvSpPr>
          <p:cNvPr id="4" name="Content Placeholder 3">
            <a:extLst>
              <a:ext uri="{FF2B5EF4-FFF2-40B4-BE49-F238E27FC236}">
                <a16:creationId xmlns:a16="http://schemas.microsoft.com/office/drawing/2014/main" id="{C5C0BF14-20AA-4C14-064E-F0D09DEB3C43}"/>
              </a:ext>
            </a:extLst>
          </p:cNvPr>
          <p:cNvSpPr>
            <a:spLocks noGrp="1"/>
          </p:cNvSpPr>
          <p:nvPr>
            <p:ph idx="1"/>
          </p:nvPr>
        </p:nvSpPr>
        <p:spPr>
          <a:xfrm>
            <a:off x="612648" y="1924665"/>
            <a:ext cx="5620214" cy="3657600"/>
          </a:xfrm>
        </p:spPr>
        <p:txBody>
          <a:bodyPr>
            <a:noAutofit/>
          </a:bodyPr>
          <a:lstStyle/>
          <a:p>
            <a:r>
              <a:rPr lang="en-US"/>
              <a:t>Initial sites</a:t>
            </a:r>
          </a:p>
          <a:p>
            <a:pPr lvl="1"/>
            <a:r>
              <a:rPr lang="en-US"/>
              <a:t>Terminal 25 Early Action Site</a:t>
            </a:r>
          </a:p>
          <a:p>
            <a:pPr lvl="1"/>
            <a:r>
              <a:rPr lang="en-US"/>
              <a:t>Terminal 117 Early Action Site, aka Duwamish River Peoples Park (DRPP) and Shoreline Habitat </a:t>
            </a:r>
          </a:p>
          <a:p>
            <a:r>
              <a:rPr lang="en-US"/>
              <a:t>Future sites</a:t>
            </a:r>
          </a:p>
          <a:p>
            <a:pPr lvl="1"/>
            <a:r>
              <a:rPr lang="en-US"/>
              <a:t>Mitigation bank</a:t>
            </a:r>
          </a:p>
          <a:p>
            <a:pPr lvl="1"/>
            <a:r>
              <a:rPr lang="en-US"/>
              <a:t>Natural Resource Damage Assessment (NRDA)</a:t>
            </a:r>
          </a:p>
        </p:txBody>
      </p:sp>
      <p:sp>
        <p:nvSpPr>
          <p:cNvPr id="11" name="Text Placeholder 10">
            <a:extLst>
              <a:ext uri="{FF2B5EF4-FFF2-40B4-BE49-F238E27FC236}">
                <a16:creationId xmlns:a16="http://schemas.microsoft.com/office/drawing/2014/main" id="{42DB8273-731E-2823-D113-663A39CB35E4}"/>
              </a:ext>
            </a:extLst>
          </p:cNvPr>
          <p:cNvSpPr>
            <a:spLocks noGrp="1"/>
          </p:cNvSpPr>
          <p:nvPr>
            <p:ph type="body" sz="quarter" idx="14"/>
          </p:nvPr>
        </p:nvSpPr>
        <p:spPr/>
        <p:txBody>
          <a:bodyPr anchor="t">
            <a:noAutofit/>
          </a:bodyPr>
          <a:lstStyle/>
          <a:p>
            <a:r>
              <a:rPr lang="en-US"/>
              <a:t>Figure 2: Proposed Restoration Sites</a:t>
            </a:r>
          </a:p>
        </p:txBody>
      </p:sp>
      <p:sp>
        <p:nvSpPr>
          <p:cNvPr id="6" name="Oval 5">
            <a:extLst>
              <a:ext uri="{FF2B5EF4-FFF2-40B4-BE49-F238E27FC236}">
                <a16:creationId xmlns:a16="http://schemas.microsoft.com/office/drawing/2014/main" id="{E50D4127-3FB7-D43E-5BCE-241272EB56D8}"/>
              </a:ext>
            </a:extLst>
          </p:cNvPr>
          <p:cNvSpPr/>
          <p:nvPr/>
        </p:nvSpPr>
        <p:spPr>
          <a:xfrm>
            <a:off x="8725274" y="2057400"/>
            <a:ext cx="1313234" cy="90467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B4D8319C-0855-3799-88D4-7CFB79926002}"/>
              </a:ext>
            </a:extLst>
          </p:cNvPr>
          <p:cNvSpPr/>
          <p:nvPr/>
        </p:nvSpPr>
        <p:spPr>
          <a:xfrm>
            <a:off x="9724298" y="5948265"/>
            <a:ext cx="1313234" cy="90467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90856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F118BE-D15E-26FA-763A-5904A63DEB60}"/>
              </a:ext>
            </a:extLst>
          </p:cNvPr>
          <p:cNvPicPr>
            <a:picLocks noChangeAspect="1"/>
          </p:cNvPicPr>
          <p:nvPr/>
        </p:nvPicPr>
        <p:blipFill>
          <a:blip r:embed="rId3"/>
          <a:srcRect l="1" t="1" r="662" b="407"/>
          <a:stretch/>
        </p:blipFill>
        <p:spPr>
          <a:xfrm>
            <a:off x="0" y="1"/>
            <a:ext cx="12192000" cy="6858000"/>
          </a:xfrm>
          <a:prstGeom prst="rect">
            <a:avLst/>
          </a:prstGeom>
        </p:spPr>
      </p:pic>
      <p:sp>
        <p:nvSpPr>
          <p:cNvPr id="8" name="Title 2">
            <a:extLst>
              <a:ext uri="{FF2B5EF4-FFF2-40B4-BE49-F238E27FC236}">
                <a16:creationId xmlns:a16="http://schemas.microsoft.com/office/drawing/2014/main" id="{7C5383BB-C7FD-B40C-3450-59E09590BCD6}"/>
              </a:ext>
            </a:extLst>
          </p:cNvPr>
          <p:cNvSpPr txBox="1">
            <a:spLocks/>
          </p:cNvSpPr>
          <p:nvPr/>
        </p:nvSpPr>
        <p:spPr>
          <a:xfrm>
            <a:off x="548227" y="2743200"/>
            <a:ext cx="10747300" cy="685800"/>
          </a:xfrm>
          <a:prstGeom prst="rect">
            <a:avLst/>
          </a:prstGeom>
        </p:spPr>
        <p:txBody>
          <a:bodyPr anchor="t">
            <a:noAutofit/>
          </a:bodyPr>
          <a:lstStyle>
            <a:lvl1pPr algn="l" defTabSz="914400" rtl="0" eaLnBrk="1" latinLnBrk="0" hangingPunct="1">
              <a:spcBef>
                <a:spcPct val="0"/>
              </a:spcBef>
              <a:buNone/>
              <a:defRPr sz="4000" b="0" kern="1200" spc="0" baseline="0">
                <a:solidFill>
                  <a:srgbClr val="5A5A5A"/>
                </a:solidFill>
                <a:latin typeface="+mj-lt"/>
                <a:ea typeface="Segoe UI Light" panose="020B0502040204020203" pitchFamily="34" charset="0"/>
                <a:cs typeface="Segoe UI Light" panose="020B0502040204020203" pitchFamily="34" charset="0"/>
              </a:defRPr>
            </a:lvl1pPr>
          </a:lstStyle>
          <a:p>
            <a:pPr marL="0" indent="0">
              <a:buNone/>
            </a:pPr>
            <a:endParaRPr lang="en-US" sz="3600">
              <a:solidFill>
                <a:schemeClr val="bg1"/>
              </a:solidFill>
            </a:endParaRPr>
          </a:p>
        </p:txBody>
      </p:sp>
      <p:sp>
        <p:nvSpPr>
          <p:cNvPr id="9" name="Title 8">
            <a:extLst>
              <a:ext uri="{FF2B5EF4-FFF2-40B4-BE49-F238E27FC236}">
                <a16:creationId xmlns:a16="http://schemas.microsoft.com/office/drawing/2014/main" id="{FE375C6B-5580-EA6B-3CBD-CD513C70C99A}"/>
              </a:ext>
            </a:extLst>
          </p:cNvPr>
          <p:cNvSpPr>
            <a:spLocks noGrp="1"/>
          </p:cNvSpPr>
          <p:nvPr>
            <p:ph type="title"/>
          </p:nvPr>
        </p:nvSpPr>
        <p:spPr>
          <a:xfrm>
            <a:off x="609600" y="1078992"/>
            <a:ext cx="10972800" cy="685800"/>
          </a:xfrm>
        </p:spPr>
        <p:txBody>
          <a:bodyPr/>
          <a:lstStyle/>
          <a:p>
            <a:r>
              <a:rPr lang="en-US" sz="3600">
                <a:solidFill>
                  <a:schemeClr val="bg1"/>
                </a:solidFill>
              </a:rPr>
              <a:t>Duwamish River Peoples Park and Shoreline Habitat </a:t>
            </a:r>
          </a:p>
        </p:txBody>
      </p:sp>
      <p:sp>
        <p:nvSpPr>
          <p:cNvPr id="2" name="TextBox 1">
            <a:extLst>
              <a:ext uri="{FF2B5EF4-FFF2-40B4-BE49-F238E27FC236}">
                <a16:creationId xmlns:a16="http://schemas.microsoft.com/office/drawing/2014/main" id="{8789E4BC-48D2-A12B-6908-A9F08A2A6198}"/>
              </a:ext>
            </a:extLst>
          </p:cNvPr>
          <p:cNvSpPr txBox="1"/>
          <p:nvPr/>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Challenge</a:t>
            </a:r>
            <a:endParaRPr lang="en-US">
              <a:solidFill>
                <a:schemeClr val="bg1"/>
              </a:solidFill>
              <a:latin typeface="+mj-lt"/>
            </a:endParaRPr>
          </a:p>
        </p:txBody>
      </p:sp>
      <p:sp>
        <p:nvSpPr>
          <p:cNvPr id="3" name="Oval 2">
            <a:extLst>
              <a:ext uri="{FF2B5EF4-FFF2-40B4-BE49-F238E27FC236}">
                <a16:creationId xmlns:a16="http://schemas.microsoft.com/office/drawing/2014/main" id="{CE9A2168-557E-01A0-1DB2-441ED4B891F8}"/>
              </a:ext>
            </a:extLst>
          </p:cNvPr>
          <p:cNvSpPr/>
          <p:nvPr/>
        </p:nvSpPr>
        <p:spPr>
          <a:xfrm>
            <a:off x="11480800" y="6584950"/>
            <a:ext cx="101600" cy="171450"/>
          </a:xfrm>
          <a:prstGeom prst="ellipse">
            <a:avLst/>
          </a:prstGeom>
          <a:solidFill>
            <a:srgbClr val="2238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91953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a:extLst>
              <a:ext uri="{FF2B5EF4-FFF2-40B4-BE49-F238E27FC236}">
                <a16:creationId xmlns:a16="http://schemas.microsoft.com/office/drawing/2014/main" id="{CDDD1A19-00CB-691C-C085-86291A7FFDF8}"/>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5152" r="5152"/>
          <a:stretch/>
        </p:blipFill>
        <p:spPr bwMode="auto">
          <a:xfrm>
            <a:off x="594360" y="2057400"/>
            <a:ext cx="5166360" cy="402249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Placeholder 16" descr="A swampy area with water and trees&#10;&#10;Description automatically generated with medium confidence">
            <a:extLst>
              <a:ext uri="{FF2B5EF4-FFF2-40B4-BE49-F238E27FC236}">
                <a16:creationId xmlns:a16="http://schemas.microsoft.com/office/drawing/2014/main" id="{ADE604AC-CF87-6E1B-2BA8-69271267FD79}"/>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l="7177" r="7177"/>
          <a:stretch/>
        </p:blipFill>
        <p:spPr>
          <a:xfrm>
            <a:off x="6431280" y="2057400"/>
            <a:ext cx="5166360" cy="4022497"/>
          </a:xfrm>
        </p:spPr>
      </p:pic>
      <p:sp>
        <p:nvSpPr>
          <p:cNvPr id="24" name="Title 23">
            <a:extLst>
              <a:ext uri="{FF2B5EF4-FFF2-40B4-BE49-F238E27FC236}">
                <a16:creationId xmlns:a16="http://schemas.microsoft.com/office/drawing/2014/main" id="{8943576A-6693-DC61-B24F-15DACEB5BC80}"/>
              </a:ext>
            </a:extLst>
          </p:cNvPr>
          <p:cNvSpPr>
            <a:spLocks noGrp="1"/>
          </p:cNvSpPr>
          <p:nvPr>
            <p:ph type="title"/>
          </p:nvPr>
        </p:nvSpPr>
        <p:spPr/>
        <p:txBody>
          <a:bodyPr/>
          <a:lstStyle/>
          <a:p>
            <a:r>
              <a:rPr lang="en-US" sz="3600" dirty="0"/>
              <a:t>From Industrial Land to Restored Habitat</a:t>
            </a:r>
          </a:p>
        </p:txBody>
      </p:sp>
      <p:sp>
        <p:nvSpPr>
          <p:cNvPr id="9" name="Text Placeholder 8">
            <a:extLst>
              <a:ext uri="{FF2B5EF4-FFF2-40B4-BE49-F238E27FC236}">
                <a16:creationId xmlns:a16="http://schemas.microsoft.com/office/drawing/2014/main" id="{A48A478F-B617-17A2-6933-3118EF634B7E}"/>
              </a:ext>
            </a:extLst>
          </p:cNvPr>
          <p:cNvSpPr>
            <a:spLocks noGrp="1"/>
          </p:cNvSpPr>
          <p:nvPr>
            <p:ph type="body" sz="quarter" idx="13"/>
          </p:nvPr>
        </p:nvSpPr>
        <p:spPr>
          <a:xfrm>
            <a:off x="6431280" y="6160272"/>
            <a:ext cx="5157216" cy="198408"/>
          </a:xfrm>
        </p:spPr>
        <p:txBody>
          <a:bodyPr/>
          <a:lstStyle/>
          <a:p>
            <a:r>
              <a:rPr lang="en-US"/>
              <a:t>After</a:t>
            </a:r>
          </a:p>
        </p:txBody>
      </p:sp>
      <p:sp>
        <p:nvSpPr>
          <p:cNvPr id="12" name="Text Placeholder 11">
            <a:extLst>
              <a:ext uri="{FF2B5EF4-FFF2-40B4-BE49-F238E27FC236}">
                <a16:creationId xmlns:a16="http://schemas.microsoft.com/office/drawing/2014/main" id="{9962F8C4-2876-77E8-8796-0A0D001B3C8B}"/>
              </a:ext>
            </a:extLst>
          </p:cNvPr>
          <p:cNvSpPr>
            <a:spLocks noGrp="1"/>
          </p:cNvSpPr>
          <p:nvPr>
            <p:ph type="body" sz="quarter" idx="14"/>
          </p:nvPr>
        </p:nvSpPr>
        <p:spPr>
          <a:xfrm>
            <a:off x="598932" y="6160272"/>
            <a:ext cx="5157216" cy="198408"/>
          </a:xfrm>
        </p:spPr>
        <p:txBody>
          <a:bodyPr/>
          <a:lstStyle/>
          <a:p>
            <a:r>
              <a:rPr lang="en-US"/>
              <a:t>Before</a:t>
            </a:r>
          </a:p>
        </p:txBody>
      </p:sp>
      <p:sp>
        <p:nvSpPr>
          <p:cNvPr id="16" name="Freeform: Shape 15">
            <a:extLst>
              <a:ext uri="{FF2B5EF4-FFF2-40B4-BE49-F238E27FC236}">
                <a16:creationId xmlns:a16="http://schemas.microsoft.com/office/drawing/2014/main" id="{080E2AEB-4116-3D81-D0DA-64448AAA3105}"/>
              </a:ext>
            </a:extLst>
          </p:cNvPr>
          <p:cNvSpPr/>
          <p:nvPr/>
        </p:nvSpPr>
        <p:spPr>
          <a:xfrm>
            <a:off x="687830" y="3928322"/>
            <a:ext cx="5061318" cy="1577784"/>
          </a:xfrm>
          <a:custGeom>
            <a:avLst/>
            <a:gdLst>
              <a:gd name="connsiteX0" fmla="*/ 0 w 5801360"/>
              <a:gd name="connsiteY0" fmla="*/ 335280 h 1808480"/>
              <a:gd name="connsiteX1" fmla="*/ 3972560 w 5801360"/>
              <a:gd name="connsiteY1" fmla="*/ 264160 h 1808480"/>
              <a:gd name="connsiteX2" fmla="*/ 4958080 w 5801360"/>
              <a:gd name="connsiteY2" fmla="*/ 0 h 1808480"/>
              <a:gd name="connsiteX3" fmla="*/ 5801360 w 5801360"/>
              <a:gd name="connsiteY3" fmla="*/ 802640 h 1808480"/>
              <a:gd name="connsiteX4" fmla="*/ 5252720 w 5801360"/>
              <a:gd name="connsiteY4" fmla="*/ 1391920 h 1808480"/>
              <a:gd name="connsiteX5" fmla="*/ 3728720 w 5801360"/>
              <a:gd name="connsiteY5" fmla="*/ 1788160 h 1808480"/>
              <a:gd name="connsiteX6" fmla="*/ 20320 w 5801360"/>
              <a:gd name="connsiteY6" fmla="*/ 1808480 h 180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01360" h="1808480">
                <a:moveTo>
                  <a:pt x="0" y="335280"/>
                </a:moveTo>
                <a:lnTo>
                  <a:pt x="3972560" y="264160"/>
                </a:lnTo>
                <a:lnTo>
                  <a:pt x="4958080" y="0"/>
                </a:lnTo>
                <a:lnTo>
                  <a:pt x="5801360" y="802640"/>
                </a:lnTo>
                <a:lnTo>
                  <a:pt x="5252720" y="1391920"/>
                </a:lnTo>
                <a:lnTo>
                  <a:pt x="3728720" y="1788160"/>
                </a:lnTo>
                <a:lnTo>
                  <a:pt x="20320" y="1808480"/>
                </a:lnTo>
              </a:path>
            </a:pathLst>
          </a:custGeom>
          <a:noFill/>
          <a:ln w="539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3099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erial view of a river and a city&#10;&#10;Description automatically generated">
            <a:extLst>
              <a:ext uri="{FF2B5EF4-FFF2-40B4-BE49-F238E27FC236}">
                <a16:creationId xmlns:a16="http://schemas.microsoft.com/office/drawing/2014/main" id="{168B144F-2BE4-827E-9251-F61E99F13A87}"/>
              </a:ext>
            </a:extLst>
          </p:cNvPr>
          <p:cNvPicPr>
            <a:picLocks noChangeAspect="1"/>
          </p:cNvPicPr>
          <p:nvPr/>
        </p:nvPicPr>
        <p:blipFill>
          <a:blip r:embed="rId3">
            <a:extLst>
              <a:ext uri="{28A0092B-C50C-407E-A947-70E740481C1C}">
                <a14:useLocalDpi xmlns:a14="http://schemas.microsoft.com/office/drawing/2010/main" val="0"/>
              </a:ext>
            </a:extLst>
          </a:blip>
          <a:srcRect t="931" r="931"/>
          <a:stretch/>
        </p:blipFill>
        <p:spPr>
          <a:xfrm>
            <a:off x="0" y="-10732"/>
            <a:ext cx="12192000" cy="6868732"/>
          </a:xfrm>
          <a:prstGeom prst="rect">
            <a:avLst/>
          </a:prstGeom>
        </p:spPr>
      </p:pic>
      <p:sp>
        <p:nvSpPr>
          <p:cNvPr id="3" name="Rectangle 2">
            <a:extLst>
              <a:ext uri="{FF2B5EF4-FFF2-40B4-BE49-F238E27FC236}">
                <a16:creationId xmlns:a16="http://schemas.microsoft.com/office/drawing/2014/main" id="{06CBEA2F-518C-5912-7154-F4D151C54079}"/>
              </a:ext>
            </a:extLst>
          </p:cNvPr>
          <p:cNvSpPr/>
          <p:nvPr/>
        </p:nvSpPr>
        <p:spPr>
          <a:xfrm>
            <a:off x="0" y="-10732"/>
            <a:ext cx="12192000" cy="6868732"/>
          </a:xfrm>
          <a:prstGeom prst="rect">
            <a:avLst/>
          </a:prstGeom>
          <a:gradFill flip="none" rotWithShape="1">
            <a:gsLst>
              <a:gs pos="11000">
                <a:schemeClr val="accent1">
                  <a:lumMod val="0"/>
                  <a:lumOff val="100000"/>
                  <a:alpha val="0"/>
                </a:schemeClr>
              </a:gs>
              <a:gs pos="100000">
                <a:schemeClr val="accent1">
                  <a:lumMod val="100000"/>
                  <a:alpha val="58000"/>
                </a:scheme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12B0A628-D575-509B-C0C6-171AFE1B30E0}"/>
              </a:ext>
            </a:extLst>
          </p:cNvPr>
          <p:cNvSpPr txBox="1"/>
          <p:nvPr/>
        </p:nvSpPr>
        <p:spPr>
          <a:xfrm>
            <a:off x="3252355" y="2982191"/>
            <a:ext cx="1253485" cy="769441"/>
          </a:xfrm>
          <a:prstGeom prst="rect">
            <a:avLst/>
          </a:prstGeom>
          <a:noFill/>
        </p:spPr>
        <p:txBody>
          <a:bodyPr wrap="none" rtlCol="0">
            <a:spAutoFit/>
          </a:bodyPr>
          <a:lstStyle/>
          <a:p>
            <a:r>
              <a:rPr lang="en-US" sz="2200">
                <a:solidFill>
                  <a:schemeClr val="bg1"/>
                </a:solidFill>
                <a:latin typeface="+mj-lt"/>
              </a:rPr>
              <a:t>Boeing </a:t>
            </a:r>
          </a:p>
          <a:p>
            <a:r>
              <a:rPr lang="en-US" sz="2200">
                <a:solidFill>
                  <a:schemeClr val="bg1"/>
                </a:solidFill>
                <a:latin typeface="+mj-lt"/>
              </a:rPr>
              <a:t>Property</a:t>
            </a:r>
          </a:p>
        </p:txBody>
      </p:sp>
      <p:sp>
        <p:nvSpPr>
          <p:cNvPr id="4" name="TextBox 3">
            <a:extLst>
              <a:ext uri="{FF2B5EF4-FFF2-40B4-BE49-F238E27FC236}">
                <a16:creationId xmlns:a16="http://schemas.microsoft.com/office/drawing/2014/main" id="{44653FFA-880B-A1F4-A177-A72BF1C08BFA}"/>
              </a:ext>
            </a:extLst>
          </p:cNvPr>
          <p:cNvSpPr txBox="1"/>
          <p:nvPr/>
        </p:nvSpPr>
        <p:spPr>
          <a:xfrm>
            <a:off x="7917503" y="502920"/>
            <a:ext cx="2504486" cy="769441"/>
          </a:xfrm>
          <a:prstGeom prst="rect">
            <a:avLst/>
          </a:prstGeom>
          <a:noFill/>
        </p:spPr>
        <p:txBody>
          <a:bodyPr wrap="square" rtlCol="0">
            <a:spAutoFit/>
          </a:bodyPr>
          <a:lstStyle/>
          <a:p>
            <a:r>
              <a:rPr lang="en-US" sz="2200">
                <a:solidFill>
                  <a:schemeClr val="bg1"/>
                </a:solidFill>
                <a:latin typeface="+mj-lt"/>
              </a:rPr>
              <a:t>Pocket </a:t>
            </a:r>
          </a:p>
          <a:p>
            <a:r>
              <a:rPr lang="en-US" sz="2200">
                <a:solidFill>
                  <a:schemeClr val="bg1"/>
                </a:solidFill>
                <a:latin typeface="+mj-lt"/>
              </a:rPr>
              <a:t>Neighborhood</a:t>
            </a:r>
          </a:p>
        </p:txBody>
      </p:sp>
      <p:sp>
        <p:nvSpPr>
          <p:cNvPr id="9" name="Title 2">
            <a:extLst>
              <a:ext uri="{FF2B5EF4-FFF2-40B4-BE49-F238E27FC236}">
                <a16:creationId xmlns:a16="http://schemas.microsoft.com/office/drawing/2014/main" id="{2900D549-7033-688A-7AB7-3180C80726AE}"/>
              </a:ext>
            </a:extLst>
          </p:cNvPr>
          <p:cNvSpPr txBox="1">
            <a:spLocks/>
          </p:cNvSpPr>
          <p:nvPr/>
        </p:nvSpPr>
        <p:spPr>
          <a:xfrm>
            <a:off x="537469" y="1079500"/>
            <a:ext cx="10747300" cy="685800"/>
          </a:xfrm>
          <a:prstGeom prst="rect">
            <a:avLst/>
          </a:prstGeom>
        </p:spPr>
        <p:txBody>
          <a:bodyPr lIns="0" rIns="0" anchor="t">
            <a:noAutofit/>
          </a:bodyPr>
          <a:lstStyle>
            <a:lvl1pPr algn="l" defTabSz="914400" rtl="0" eaLnBrk="1" latinLnBrk="0" hangingPunct="1">
              <a:spcBef>
                <a:spcPct val="0"/>
              </a:spcBef>
              <a:buNone/>
              <a:defRPr sz="4000" b="0" kern="1200" spc="0" baseline="0">
                <a:solidFill>
                  <a:srgbClr val="5A5A5A"/>
                </a:solidFill>
                <a:latin typeface="+mj-lt"/>
                <a:ea typeface="Segoe UI Light" panose="020B0502040204020203" pitchFamily="34" charset="0"/>
                <a:cs typeface="Segoe UI Light" panose="020B0502040204020203" pitchFamily="34" charset="0"/>
              </a:defRPr>
            </a:lvl1pPr>
          </a:lstStyle>
          <a:p>
            <a:pPr marL="0" indent="0">
              <a:buNone/>
            </a:pPr>
            <a:r>
              <a:rPr lang="en-US" sz="3600" dirty="0">
                <a:solidFill>
                  <a:schemeClr val="bg1"/>
                </a:solidFill>
              </a:rPr>
              <a:t>Project Site: Overview </a:t>
            </a:r>
          </a:p>
        </p:txBody>
      </p:sp>
      <p:sp>
        <p:nvSpPr>
          <p:cNvPr id="5" name="TextBox 4">
            <a:extLst>
              <a:ext uri="{FF2B5EF4-FFF2-40B4-BE49-F238E27FC236}">
                <a16:creationId xmlns:a16="http://schemas.microsoft.com/office/drawing/2014/main" id="{B565FDEA-31C0-D5DC-95CB-EFDD299779EC}"/>
              </a:ext>
            </a:extLst>
          </p:cNvPr>
          <p:cNvSpPr txBox="1"/>
          <p:nvPr/>
        </p:nvSpPr>
        <p:spPr>
          <a:xfrm>
            <a:off x="594360" y="502920"/>
            <a:ext cx="5943600" cy="276999"/>
          </a:xfrm>
          <a:prstGeom prst="rect">
            <a:avLst/>
          </a:prstGeom>
          <a:noFill/>
        </p:spPr>
        <p:txBody>
          <a:bodyPr wrap="square" lIns="0" tIns="0" rIns="0" bIns="0" anchor="ctr" anchorCtr="0">
            <a:spAutoFit/>
          </a:bodyPr>
          <a:lstStyle/>
          <a:p>
            <a:r>
              <a:rPr lang="en-US" cap="all" spc="300">
                <a:solidFill>
                  <a:schemeClr val="bg1"/>
                </a:solidFill>
                <a:latin typeface="+mj-lt"/>
                <a:ea typeface="+mn-lt"/>
                <a:cs typeface="Segoe UI Light"/>
              </a:rPr>
              <a:t>Challenge</a:t>
            </a:r>
            <a:endParaRPr lang="en-US">
              <a:solidFill>
                <a:schemeClr val="bg1"/>
              </a:solidFill>
              <a:latin typeface="+mj-lt"/>
            </a:endParaRPr>
          </a:p>
        </p:txBody>
      </p:sp>
    </p:spTree>
    <p:extLst>
      <p:ext uri="{BB962C8B-B14F-4D97-AF65-F5344CB8AC3E}">
        <p14:creationId xmlns:p14="http://schemas.microsoft.com/office/powerpoint/2010/main" val="3914849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4C99043B-100D-8C4A-2995-AEE1EDAD56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21" b="1121"/>
          <a:stretch/>
        </p:blipFill>
        <p:spPr>
          <a:xfrm>
            <a:off x="598842" y="1796757"/>
            <a:ext cx="2743200" cy="4572000"/>
          </a:xfrm>
          <a:prstGeom prst="rect">
            <a:avLst/>
          </a:prstGeom>
        </p:spPr>
      </p:pic>
      <p:pic>
        <p:nvPicPr>
          <p:cNvPr id="5" name="Picture 4" descr="A picture containing text&#10;&#10;Description automatically generated">
            <a:extLst>
              <a:ext uri="{FF2B5EF4-FFF2-40B4-BE49-F238E27FC236}">
                <a16:creationId xmlns:a16="http://schemas.microsoft.com/office/drawing/2014/main" id="{17DE5BE1-030A-1EAB-1362-0E12B02DA3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84" r="2784"/>
          <a:stretch/>
        </p:blipFill>
        <p:spPr>
          <a:xfrm>
            <a:off x="6311242" y="1796757"/>
            <a:ext cx="2743200" cy="4572000"/>
          </a:xfrm>
          <a:prstGeom prst="rect">
            <a:avLst/>
          </a:prstGeom>
        </p:spPr>
      </p:pic>
      <p:pic>
        <p:nvPicPr>
          <p:cNvPr id="6" name="Picture 5" descr="Map&#10;&#10;Description automatically generated with low confidence">
            <a:extLst>
              <a:ext uri="{FF2B5EF4-FFF2-40B4-BE49-F238E27FC236}">
                <a16:creationId xmlns:a16="http://schemas.microsoft.com/office/drawing/2014/main" id="{EA70279A-B2C6-2742-DE51-9908F61C988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65" r="1865"/>
          <a:stretch/>
        </p:blipFill>
        <p:spPr>
          <a:xfrm>
            <a:off x="3455042" y="1796757"/>
            <a:ext cx="2743200" cy="4572000"/>
          </a:xfrm>
          <a:prstGeom prst="rect">
            <a:avLst/>
          </a:prstGeom>
        </p:spPr>
      </p:pic>
      <p:pic>
        <p:nvPicPr>
          <p:cNvPr id="7" name="Picture 6" descr="A picture containing text, electronics&#10;&#10;Description automatically generated">
            <a:extLst>
              <a:ext uri="{FF2B5EF4-FFF2-40B4-BE49-F238E27FC236}">
                <a16:creationId xmlns:a16="http://schemas.microsoft.com/office/drawing/2014/main" id="{714D2895-FFE0-ED0E-B0EB-B5661EBB8CD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09" r="3309"/>
          <a:stretch/>
        </p:blipFill>
        <p:spPr>
          <a:xfrm>
            <a:off x="9167441" y="1796757"/>
            <a:ext cx="2743200" cy="4572000"/>
          </a:xfrm>
          <a:prstGeom prst="rect">
            <a:avLst/>
          </a:prstGeom>
        </p:spPr>
      </p:pic>
      <p:sp>
        <p:nvSpPr>
          <p:cNvPr id="13" name="Title 12">
            <a:extLst>
              <a:ext uri="{FF2B5EF4-FFF2-40B4-BE49-F238E27FC236}">
                <a16:creationId xmlns:a16="http://schemas.microsoft.com/office/drawing/2014/main" id="{462DE140-A9BF-7591-704F-66CD0D979FCA}"/>
              </a:ext>
            </a:extLst>
          </p:cNvPr>
          <p:cNvSpPr>
            <a:spLocks noGrp="1"/>
          </p:cNvSpPr>
          <p:nvPr>
            <p:ph type="title"/>
          </p:nvPr>
        </p:nvSpPr>
        <p:spPr/>
        <p:txBody>
          <a:bodyPr/>
          <a:lstStyle/>
          <a:p>
            <a:r>
              <a:rPr lang="en-US" sz="3600" dirty="0"/>
              <a:t>Cleanup and Restoration Timeline</a:t>
            </a:r>
            <a:br>
              <a:rPr lang="en-US"/>
            </a:br>
            <a:endParaRPr lang="en-US"/>
          </a:p>
        </p:txBody>
      </p:sp>
      <p:sp>
        <p:nvSpPr>
          <p:cNvPr id="8" name="Title 1">
            <a:extLst>
              <a:ext uri="{FF2B5EF4-FFF2-40B4-BE49-F238E27FC236}">
                <a16:creationId xmlns:a16="http://schemas.microsoft.com/office/drawing/2014/main" id="{F1140B31-AB79-8191-A87A-B4AA6FBD7664}"/>
              </a:ext>
            </a:extLst>
          </p:cNvPr>
          <p:cNvSpPr txBox="1">
            <a:spLocks/>
          </p:cNvSpPr>
          <p:nvPr/>
        </p:nvSpPr>
        <p:spPr>
          <a:xfrm>
            <a:off x="1256611" y="6374703"/>
            <a:ext cx="1449177" cy="504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1B4A55"/>
                </a:solidFill>
                <a:latin typeface="+mn-lt"/>
                <a:ea typeface="+mj-ea"/>
                <a:cs typeface="+mj-cs"/>
              </a:defRPr>
            </a:lvl1pPr>
          </a:lstStyle>
          <a:p>
            <a:r>
              <a:rPr lang="en-US" sz="1500">
                <a:solidFill>
                  <a:srgbClr val="5A5A5A"/>
                </a:solidFill>
                <a:latin typeface="+mj-lt"/>
                <a:cs typeface="Calibri"/>
              </a:rPr>
              <a:t>2012</a:t>
            </a:r>
          </a:p>
          <a:p>
            <a:r>
              <a:rPr lang="en-US" sz="1500">
                <a:solidFill>
                  <a:srgbClr val="5A5A5A"/>
                </a:solidFill>
                <a:latin typeface="+mj-lt"/>
                <a:cs typeface="Calibri"/>
              </a:rPr>
              <a:t>Industrial</a:t>
            </a:r>
          </a:p>
        </p:txBody>
      </p:sp>
      <p:sp>
        <p:nvSpPr>
          <p:cNvPr id="9" name="Title 1">
            <a:extLst>
              <a:ext uri="{FF2B5EF4-FFF2-40B4-BE49-F238E27FC236}">
                <a16:creationId xmlns:a16="http://schemas.microsoft.com/office/drawing/2014/main" id="{2E28B194-6639-E6C8-6366-07A794D89A84}"/>
              </a:ext>
            </a:extLst>
          </p:cNvPr>
          <p:cNvSpPr txBox="1">
            <a:spLocks/>
          </p:cNvSpPr>
          <p:nvPr/>
        </p:nvSpPr>
        <p:spPr>
          <a:xfrm>
            <a:off x="4112812" y="6374703"/>
            <a:ext cx="1449177" cy="504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1B4A55"/>
                </a:solidFill>
                <a:latin typeface="+mn-lt"/>
                <a:ea typeface="+mj-ea"/>
                <a:cs typeface="+mj-cs"/>
              </a:defRPr>
            </a:lvl1pPr>
          </a:lstStyle>
          <a:p>
            <a:r>
              <a:rPr lang="en-US" sz="1500">
                <a:solidFill>
                  <a:srgbClr val="5A5A5A"/>
                </a:solidFill>
                <a:latin typeface="+mj-lt"/>
                <a:cs typeface="Calibri"/>
              </a:rPr>
              <a:t>2019</a:t>
            </a:r>
          </a:p>
          <a:p>
            <a:r>
              <a:rPr lang="en-US" sz="1500">
                <a:solidFill>
                  <a:srgbClr val="5A5A5A"/>
                </a:solidFill>
                <a:latin typeface="+mj-lt"/>
                <a:cs typeface="Calibri"/>
              </a:rPr>
              <a:t>Post-Cleanup</a:t>
            </a:r>
          </a:p>
        </p:txBody>
      </p:sp>
      <p:sp>
        <p:nvSpPr>
          <p:cNvPr id="10" name="Title 1">
            <a:extLst>
              <a:ext uri="{FF2B5EF4-FFF2-40B4-BE49-F238E27FC236}">
                <a16:creationId xmlns:a16="http://schemas.microsoft.com/office/drawing/2014/main" id="{D4EDF9ED-647D-7159-DCEC-06C64ADCBF92}"/>
              </a:ext>
            </a:extLst>
          </p:cNvPr>
          <p:cNvSpPr txBox="1">
            <a:spLocks/>
          </p:cNvSpPr>
          <p:nvPr/>
        </p:nvSpPr>
        <p:spPr>
          <a:xfrm>
            <a:off x="6969013" y="6374703"/>
            <a:ext cx="1449177" cy="504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1B4A55"/>
                </a:solidFill>
                <a:latin typeface="+mn-lt"/>
                <a:ea typeface="+mj-ea"/>
                <a:cs typeface="+mj-cs"/>
              </a:defRPr>
            </a:lvl1pPr>
          </a:lstStyle>
          <a:p>
            <a:r>
              <a:rPr lang="en-US" sz="1500">
                <a:solidFill>
                  <a:srgbClr val="5A5A5A"/>
                </a:solidFill>
                <a:latin typeface="+mj-lt"/>
                <a:cs typeface="Calibri"/>
              </a:rPr>
              <a:t>2021</a:t>
            </a:r>
          </a:p>
          <a:p>
            <a:r>
              <a:rPr lang="en-US" sz="1500">
                <a:solidFill>
                  <a:srgbClr val="5A5A5A"/>
                </a:solidFill>
                <a:latin typeface="+mj-lt"/>
                <a:cs typeface="Calibri"/>
              </a:rPr>
              <a:t>Restoration</a:t>
            </a:r>
          </a:p>
        </p:txBody>
      </p:sp>
      <p:sp>
        <p:nvSpPr>
          <p:cNvPr id="11" name="Title 1">
            <a:extLst>
              <a:ext uri="{FF2B5EF4-FFF2-40B4-BE49-F238E27FC236}">
                <a16:creationId xmlns:a16="http://schemas.microsoft.com/office/drawing/2014/main" id="{46548C16-F361-E0C3-874A-88FBDB8EB4E4}"/>
              </a:ext>
            </a:extLst>
          </p:cNvPr>
          <p:cNvSpPr txBox="1">
            <a:spLocks/>
          </p:cNvSpPr>
          <p:nvPr/>
        </p:nvSpPr>
        <p:spPr>
          <a:xfrm>
            <a:off x="9825214" y="6374703"/>
            <a:ext cx="1449177" cy="50427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1B4A55"/>
                </a:solidFill>
                <a:latin typeface="+mn-lt"/>
                <a:ea typeface="+mj-ea"/>
                <a:cs typeface="+mj-cs"/>
              </a:defRPr>
            </a:lvl1pPr>
          </a:lstStyle>
          <a:p>
            <a:r>
              <a:rPr lang="en-US" sz="1500">
                <a:solidFill>
                  <a:srgbClr val="5A5A5A"/>
                </a:solidFill>
                <a:latin typeface="+mj-lt"/>
                <a:cs typeface="Calibri"/>
              </a:rPr>
              <a:t>2023</a:t>
            </a:r>
          </a:p>
          <a:p>
            <a:r>
              <a:rPr lang="en-US" sz="1500">
                <a:solidFill>
                  <a:srgbClr val="5A5A5A"/>
                </a:solidFill>
                <a:latin typeface="+mj-lt"/>
                <a:cs typeface="Calibri"/>
              </a:rPr>
              <a:t>Complete</a:t>
            </a:r>
          </a:p>
        </p:txBody>
      </p:sp>
    </p:spTree>
    <p:extLst>
      <p:ext uri="{BB962C8B-B14F-4D97-AF65-F5344CB8AC3E}">
        <p14:creationId xmlns:p14="http://schemas.microsoft.com/office/powerpoint/2010/main" val="3206882735"/>
      </p:ext>
    </p:extLst>
  </p:cSld>
  <p:clrMapOvr>
    <a:masterClrMapping/>
  </p:clrMapOvr>
</p:sld>
</file>

<file path=ppt/theme/theme1.xml><?xml version="1.0" encoding="utf-8"?>
<a:theme xmlns:a="http://schemas.openxmlformats.org/drawingml/2006/main" name="Title Page">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Battelle 2022">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2.xml><?xml version="1.0" encoding="utf-8"?>
<a:theme xmlns:a="http://schemas.openxmlformats.org/drawingml/2006/main" name="Project Background">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Custom 1">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3.xml><?xml version="1.0" encoding="utf-8"?>
<a:theme xmlns:a="http://schemas.openxmlformats.org/drawingml/2006/main" name="Challenge">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Custom 1">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4.xml><?xml version="1.0" encoding="utf-8"?>
<a:theme xmlns:a="http://schemas.openxmlformats.org/drawingml/2006/main" name="Methods &amp; Approach">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Custom 1">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5.xml><?xml version="1.0" encoding="utf-8"?>
<a:theme xmlns:a="http://schemas.openxmlformats.org/drawingml/2006/main" name="Conclusion">
  <a:themeElements>
    <a:clrScheme name="Battelle 2025">
      <a:dk1>
        <a:srgbClr val="0C5568"/>
      </a:dk1>
      <a:lt1>
        <a:sysClr val="window" lastClr="FFFFFF"/>
      </a:lt1>
      <a:dk2>
        <a:srgbClr val="00343D"/>
      </a:dk2>
      <a:lt2>
        <a:srgbClr val="FFFFFF"/>
      </a:lt2>
      <a:accent1>
        <a:srgbClr val="035568"/>
      </a:accent1>
      <a:accent2>
        <a:srgbClr val="589BBF"/>
      </a:accent2>
      <a:accent3>
        <a:srgbClr val="90B13E"/>
      </a:accent3>
      <a:accent4>
        <a:srgbClr val="3F7E76"/>
      </a:accent4>
      <a:accent5>
        <a:srgbClr val="6899A4"/>
      </a:accent5>
      <a:accent6>
        <a:srgbClr val="01343D"/>
      </a:accent6>
      <a:hlink>
        <a:srgbClr val="2C9AC5"/>
      </a:hlink>
      <a:folHlink>
        <a:srgbClr val="035568"/>
      </a:folHlink>
    </a:clrScheme>
    <a:fontScheme name="Custom 1">
      <a:majorFont>
        <a:latin typeface="Segoe UI"/>
        <a:ea typeface=""/>
        <a:cs typeface=""/>
      </a:majorFont>
      <a:minorFont>
        <a:latin typeface="Segoe UI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600" dirty="0" err="1" smtClean="0"/>
        </a:defPPr>
      </a:lstStyle>
    </a:txDef>
  </a:objectDefaults>
  <a:extraClrSchemeLst/>
  <a:extLst>
    <a:ext uri="{05A4C25C-085E-4340-85A3-A5531E510DB2}">
      <thm15:themeFamily xmlns:thm15="http://schemas.microsoft.com/office/thememl/2012/main" name="Presentation_FINAL" id="{882FF867-4CB6-47EB-8903-66A27CE175CC}" vid="{E2D7911B-7E3F-436F-902B-AA9A20F5D88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Client_x0020_Type xmlns="a2698da2-da9c-47ea-a5b8-b239d344e65e" xsi:nil="true"/>
    <Data_x0020_Classification xmlns="a2698da2-da9c-47ea-a5b8-b239d344e65e" xsi:nil="true"/>
    <TaxCatchAll xmlns="05e77292-2eb1-4c19-8430-212c094da4de" xsi:nil="true"/>
    <lcf76f155ced4ddcb4097134ff3c332f xmlns="00c87f25-2316-4e8e-aa34-2c74b3876b84">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0BCD2CC9DC1DE4F8E2940ABC5354EF8" ma:contentTypeVersion="11" ma:contentTypeDescription="Create a new document." ma:contentTypeScope="" ma:versionID="642e617f596ce8dbd207408b8fa0a993">
  <xsd:schema xmlns:xsd="http://www.w3.org/2001/XMLSchema" xmlns:xs="http://www.w3.org/2001/XMLSchema" xmlns:p="http://schemas.microsoft.com/office/2006/metadata/properties" xmlns:ns2="a2698da2-da9c-47ea-a5b8-b239d344e65e" xmlns:ns3="00c87f25-2316-4e8e-aa34-2c74b3876b84" xmlns:ns4="05e77292-2eb1-4c19-8430-212c094da4de" targetNamespace="http://schemas.microsoft.com/office/2006/metadata/properties" ma:root="true" ma:fieldsID="a742ebb869ba3d04f62f67b4ea690775" ns2:_="" ns3:_="" ns4:_="">
    <xsd:import namespace="a2698da2-da9c-47ea-a5b8-b239d344e65e"/>
    <xsd:import namespace="00c87f25-2316-4e8e-aa34-2c74b3876b84"/>
    <xsd:import namespace="05e77292-2eb1-4c19-8430-212c094da4de"/>
    <xsd:element name="properties">
      <xsd:complexType>
        <xsd:sequence>
          <xsd:element name="documentManagement">
            <xsd:complexType>
              <xsd:all>
                <xsd:element ref="ns2:Data_x0020_Classification" minOccurs="0"/>
                <xsd:element ref="ns2:Client_x0020_Type" minOccurs="0"/>
                <xsd:element ref="ns3:MediaServiceSearchProperties" minOccurs="0"/>
                <xsd:element ref="ns3:MediaServiceObjectDetectorVersions" minOccurs="0"/>
                <xsd:element ref="ns3:MediaServiceMetadata" minOccurs="0"/>
                <xsd:element ref="ns3:MediaServiceFastMetadata" minOccurs="0"/>
                <xsd:element ref="ns3:lcf76f155ced4ddcb4097134ff3c332f" minOccurs="0"/>
                <xsd:element ref="ns4:TaxCatchAll" minOccurs="0"/>
                <xsd:element ref="ns3:MediaServiceDateTaken"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698da2-da9c-47ea-a5b8-b239d344e65e" elementFormDefault="qualified">
    <xsd:import namespace="http://schemas.microsoft.com/office/2006/documentManagement/types"/>
    <xsd:import namespace="http://schemas.microsoft.com/office/infopath/2007/PartnerControls"/>
    <xsd:element name="Data_x0020_Classification" ma:index="8" nillable="true" ma:displayName="Data Classification" ma:description="To be populated by Anchor QEA staff" ma:format="Dropdown" ma:internalName="Data_x0020_Classification">
      <xsd:simpleType>
        <xsd:restriction base="dms:Choice">
          <xsd:enumeration value="Internal"/>
          <xsd:enumeration value="Public"/>
          <xsd:enumeration value="Confidential"/>
          <xsd:enumeration value="CUI"/>
        </xsd:restriction>
      </xsd:simpleType>
    </xsd:element>
    <xsd:element name="Client_x0020_Type" ma:index="9" nillable="true" ma:displayName="Client Type" ma:description="To be populated by Anchor QEA staff" ma:format="Dropdown" ma:internalName="Client_x0020_Type">
      <xsd:simpleType>
        <xsd:restriction base="dms:Choice">
          <xsd:enumeration value="Internal"/>
          <xsd:enumeration value="Business/NGO"/>
          <xsd:enumeration value="Tribe"/>
          <xsd:enumeration value="Local Government"/>
          <xsd:enumeration value="State Government"/>
          <xsd:enumeration value="Federal Government"/>
          <xsd:enumeration value="Canadian Government"/>
        </xsd:restriction>
      </xsd:simpleType>
    </xsd:element>
  </xsd:schema>
  <xsd:schema xmlns:xsd="http://www.w3.org/2001/XMLSchema" xmlns:xs="http://www.w3.org/2001/XMLSchema" xmlns:dms="http://schemas.microsoft.com/office/2006/documentManagement/types" xmlns:pc="http://schemas.microsoft.com/office/infopath/2007/PartnerControls" targetNamespace="00c87f25-2316-4e8e-aa34-2c74b3876b84" elementFormDefault="qualified">
    <xsd:import namespace="http://schemas.microsoft.com/office/2006/documentManagement/types"/>
    <xsd:import namespace="http://schemas.microsoft.com/office/infopath/2007/PartnerControls"/>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44e4b3c-d4ec-4737-9b71-7c7f9b19e5bf"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e77292-2eb1-4c19-8430-212c094da4de"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f0bc20e7-6ca0-481e-afc5-3ba291a3d056}" ma:internalName="TaxCatchAll" ma:showField="CatchAllData" ma:web="05e77292-2eb1-4c19-8430-212c094da4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044e4b3c-d4ec-4737-9b71-7c7f9b19e5bf" ContentTypeId="0x0101" PreviousValue="false"/>
</file>

<file path=customXml/itemProps1.xml><?xml version="1.0" encoding="utf-8"?>
<ds:datastoreItem xmlns:ds="http://schemas.openxmlformats.org/officeDocument/2006/customXml" ds:itemID="{DEF12B0E-A422-4D0B-BE22-D8FD1F5FFB9F}">
  <ds:schemaRefs>
    <ds:schemaRef ds:uri="http://purl.org/dc/terms/"/>
    <ds:schemaRef ds:uri="http://www.w3.org/XML/1998/namespace"/>
    <ds:schemaRef ds:uri="http://purl.org/dc/elements/1.1/"/>
    <ds:schemaRef ds:uri="http://schemas.microsoft.com/office/2006/documentManagement/types"/>
    <ds:schemaRef ds:uri="http://schemas.microsoft.com/office/2006/metadata/properties"/>
    <ds:schemaRef ds:uri="http://schemas.microsoft.com/office/infopath/2007/PartnerControls"/>
    <ds:schemaRef ds:uri="05e77292-2eb1-4c19-8430-212c094da4de"/>
    <ds:schemaRef ds:uri="00c87f25-2316-4e8e-aa34-2c74b3876b84"/>
    <ds:schemaRef ds:uri="http://schemas.openxmlformats.org/package/2006/metadata/core-properties"/>
    <ds:schemaRef ds:uri="a2698da2-da9c-47ea-a5b8-b239d344e65e"/>
    <ds:schemaRef ds:uri="http://purl.org/dc/dcmitype/"/>
  </ds:schemaRefs>
</ds:datastoreItem>
</file>

<file path=customXml/itemProps2.xml><?xml version="1.0" encoding="utf-8"?>
<ds:datastoreItem xmlns:ds="http://schemas.openxmlformats.org/officeDocument/2006/customXml" ds:itemID="{CAE79DD3-48A9-4372-902F-FB92F3A06D6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698da2-da9c-47ea-a5b8-b239d344e65e"/>
    <ds:schemaRef ds:uri="00c87f25-2316-4e8e-aa34-2c74b3876b84"/>
    <ds:schemaRef ds:uri="05e77292-2eb1-4c19-8430-212c094da4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D5CD68F-E9F3-45F5-A47C-D231E37FC88A}">
  <ds:schemaRefs>
    <ds:schemaRef ds:uri="http://schemas.microsoft.com/sharepoint/v3/contenttype/forms"/>
  </ds:schemaRefs>
</ds:datastoreItem>
</file>

<file path=customXml/itemProps4.xml><?xml version="1.0" encoding="utf-8"?>
<ds:datastoreItem xmlns:ds="http://schemas.openxmlformats.org/officeDocument/2006/customXml" ds:itemID="{BDC02BE5-6DA4-4946-BF42-9C3D02B01FE5}">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111</TotalTime>
  <Words>1743</Words>
  <Application>Microsoft Office PowerPoint</Application>
  <PresentationFormat>Widescreen</PresentationFormat>
  <Paragraphs>168</Paragraphs>
  <Slides>24</Slides>
  <Notes>9</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24</vt:i4>
      </vt:variant>
    </vt:vector>
  </HeadingPairs>
  <TitlesOfParts>
    <vt:vector size="33" baseType="lpstr">
      <vt:lpstr>Arial</vt:lpstr>
      <vt:lpstr>Calibri</vt:lpstr>
      <vt:lpstr>Myriad Pro</vt:lpstr>
      <vt:lpstr>Segoe UI</vt:lpstr>
      <vt:lpstr>Title Page</vt:lpstr>
      <vt:lpstr>Project Background</vt:lpstr>
      <vt:lpstr>Challenge</vt:lpstr>
      <vt:lpstr>Methods &amp; Approach</vt:lpstr>
      <vt:lpstr>Conclusion</vt:lpstr>
      <vt:lpstr>Habitat Restoration Within Two Seattle Superfund Sites</vt:lpstr>
      <vt:lpstr>Port of Seattle Mission</vt:lpstr>
      <vt:lpstr>PowerPoint Presentation</vt:lpstr>
      <vt:lpstr>Green-Duwamish River</vt:lpstr>
      <vt:lpstr>Habitat Line of Business</vt:lpstr>
      <vt:lpstr>Duwamish River Peoples Park and Shoreline Habitat </vt:lpstr>
      <vt:lpstr>From Industrial Land to Restored Habitat</vt:lpstr>
      <vt:lpstr>PowerPoint Presentation</vt:lpstr>
      <vt:lpstr>Cleanup and Restoration Timeline </vt:lpstr>
      <vt:lpstr>Construction Challenges </vt:lpstr>
      <vt:lpstr>PowerPoint Presentation</vt:lpstr>
      <vt:lpstr>PowerPoint Presentation</vt:lpstr>
      <vt:lpstr>PowerPoint Presentation</vt:lpstr>
      <vt:lpstr>Recontamination Considerations</vt:lpstr>
      <vt:lpstr>PowerPoint Presentation</vt:lpstr>
      <vt:lpstr>Terminal 25 </vt:lpstr>
      <vt:lpstr>Industrial History </vt:lpstr>
      <vt:lpstr>T-25 Restoration Plan</vt:lpstr>
      <vt:lpstr>Current Conditions</vt:lpstr>
      <vt:lpstr>Rendering of Restoration Concept</vt:lpstr>
      <vt:lpstr>Dual Oversight </vt:lpstr>
      <vt:lpstr>Recontamination Considerations </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Staff Meeting</dc:title>
  <dc:creator>Ally Chopic</dc:creator>
  <cp:lastModifiedBy>Dan Berlin</cp:lastModifiedBy>
  <cp:revision>4</cp:revision>
  <cp:lastPrinted>2024-12-16T23:57:34Z</cp:lastPrinted>
  <dcterms:created xsi:type="dcterms:W3CDTF">2020-09-18T19:27:01Z</dcterms:created>
  <dcterms:modified xsi:type="dcterms:W3CDTF">2025-01-17T17:28:24Z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0x010100B0BCD2CC9DC1DE4F8E2940ABC5354EF8</vt:lpwstr>
  </property>
  <property fmtid="{D5CDD505-2E9C-101B-9397-08002B2CF9AE}" pid="3" name="MediaServiceImageTags">
    <vt:lpwstr/>
  </property>
</Properties>
</file>