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5"/>
    <p:sldMasterId id="2147483759" r:id="rId6"/>
    <p:sldMasterId id="2147483779" r:id="rId7"/>
    <p:sldMasterId id="2147483772" r:id="rId8"/>
    <p:sldMasterId id="2147483765" r:id="rId9"/>
  </p:sldMasterIdLst>
  <p:notesMasterIdLst>
    <p:notesMasterId r:id="rId29"/>
  </p:notesMasterIdLst>
  <p:handoutMasterIdLst>
    <p:handoutMasterId r:id="rId30"/>
  </p:handoutMasterIdLst>
  <p:sldIdLst>
    <p:sldId id="257" r:id="rId10"/>
    <p:sldId id="262" r:id="rId11"/>
    <p:sldId id="261" r:id="rId12"/>
    <p:sldId id="290" r:id="rId13"/>
    <p:sldId id="289" r:id="rId14"/>
    <p:sldId id="291" r:id="rId15"/>
    <p:sldId id="272" r:id="rId16"/>
    <p:sldId id="263" r:id="rId17"/>
    <p:sldId id="280" r:id="rId18"/>
    <p:sldId id="281" r:id="rId19"/>
    <p:sldId id="282" r:id="rId20"/>
    <p:sldId id="450" r:id="rId21"/>
    <p:sldId id="453" r:id="rId22"/>
    <p:sldId id="451" r:id="rId23"/>
    <p:sldId id="407" r:id="rId24"/>
    <p:sldId id="440" r:id="rId25"/>
    <p:sldId id="294" r:id="rId26"/>
    <p:sldId id="286" r:id="rId27"/>
    <p:sldId id="452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A7DF22-4C46-B83F-EDD5-A04EF9C356E6}" name="Derek Ormerod" initials="DO" userId="S::dormerod@anchorqea.com::ac3870ba-2475-4f78-96c4-8dfea2a00adf" providerId="AD"/>
  <p188:author id="{F6CC2632-DF5B-B64D-A9F8-98793308F89C}" name="Carmen Oldham" initials="CO" userId="S::coldham@anchorqea.com::e9b03065-b838-4218-a68e-08a156544b48" providerId="AD"/>
  <p188:author id="{EB4A0068-9F52-F801-8362-D9C423E76C65}" name="Lee Freeland" initials="LF" userId="S::lfreeland@anchorqea.com::9e4d0517-53ca-4bc5-8315-a60c66c4bc7f" providerId="AD"/>
  <p188:author id="{5036907C-C62F-9159-80EF-139601F53A4E}" name="Rosalie Daggett" initials="RD" userId="S::rdaggett@anchorqea.com::b7970409-3f4b-4adb-8e89-5d01b332417e" providerId="AD"/>
  <p188:author id="{A9770C7F-C112-62A1-B6EC-B1D9AEC0A185}" name="Sydnee Knox" initials="SK" userId="S::sknox@anchorqea.com::f2d94736-b2f7-46e5-a0cc-9b30dfa67a90" providerId="AD"/>
  <p188:author id="{ACC6A3C4-4813-445B-A506-5BD9FE81E6D6}" name="Terri Scheumann" initials="TS" userId="Terri Scheumann" providerId="None"/>
  <p188:author id="{E70266CD-DAF3-2A50-D2B9-53EFF965D1EC}" name="Tessa M. Dennis" initials="TMD" userId="Tessa M. Dennis" providerId="None"/>
  <p188:author id="{B13BC4DB-07F1-17F2-5756-9D285A4CB9A2}" name="Tanner Kamila-Lindell" initials="TK" userId="S::tkamila@anchorqea.com::019c11a0-9d13-4541-9d23-1fdad5673d0c" providerId="AD"/>
  <p188:author id="{59C7FBE4-A195-EF8E-E85C-4BDA82C4F469}" name="Amy Corp" initials="AC" userId="S::acorp@anchorqea.com::09f8d76a-6eff-40ab-9759-ce06bb9156c5" providerId="AD"/>
  <p188:author id="{A76029ED-207A-9EFE-06DB-1DFF290F58C7}" name="Sarah Currin" initials="SC" userId="S::scurrin@anchorqea.com::533e9ec4-3918-405c-af6b-22155e6f9c6f" providerId="AD"/>
  <p188:author id="{F4083DF5-4E96-0CBD-96D3-8ABD896F795E}" name="Joey Lane" initials="JL" userId="S::jlane@anchorqea.com::49ad2871-76d1-45fa-9c2f-50bc6827328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dnee Knox" initials="SK" lastIdx="127" clrIdx="0">
    <p:extLst>
      <p:ext uri="{19B8F6BF-5375-455C-9EA6-DF929625EA0E}">
        <p15:presenceInfo xmlns:p15="http://schemas.microsoft.com/office/powerpoint/2012/main" userId="S-1-5-21-1295742510-17848028-1660491571-41863" providerId="AD"/>
      </p:ext>
    </p:extLst>
  </p:cmAuthor>
  <p:cmAuthor id="2" name="Betsy Yanasak" initials="BY" lastIdx="3" clrIdx="1">
    <p:extLst>
      <p:ext uri="{19B8F6BF-5375-455C-9EA6-DF929625EA0E}">
        <p15:presenceInfo xmlns:p15="http://schemas.microsoft.com/office/powerpoint/2012/main" userId="S-1-5-21-1295742510-17848028-1660491571-1094" providerId="AD"/>
      </p:ext>
    </p:extLst>
  </p:cmAuthor>
  <p:cmAuthor id="3" name="Rebecca Gardner" initials="RG" lastIdx="19" clrIdx="2">
    <p:extLst>
      <p:ext uri="{19B8F6BF-5375-455C-9EA6-DF929625EA0E}">
        <p15:presenceInfo xmlns:p15="http://schemas.microsoft.com/office/powerpoint/2012/main" userId="S-1-5-21-1295742510-17848028-1660491571-8384" providerId="AD"/>
      </p:ext>
    </p:extLst>
  </p:cmAuthor>
  <p:cmAuthor id="4" name="Ram K. Mohan" initials="RKM" lastIdx="4" clrIdx="3">
    <p:extLst>
      <p:ext uri="{19B8F6BF-5375-455C-9EA6-DF929625EA0E}">
        <p15:presenceInfo xmlns:p15="http://schemas.microsoft.com/office/powerpoint/2012/main" userId="Ram K. Mohan" providerId="None"/>
      </p:ext>
    </p:extLst>
  </p:cmAuthor>
  <p:cmAuthor id="5" name="Paul LaRosa" initials="PL" lastIdx="8" clrIdx="4">
    <p:extLst>
      <p:ext uri="{19B8F6BF-5375-455C-9EA6-DF929625EA0E}">
        <p15:presenceInfo xmlns:p15="http://schemas.microsoft.com/office/powerpoint/2012/main" userId="S::plarosa@anchorqea.com::bf926916-bd16-4f79-8894-6fefbd384580" providerId="AD"/>
      </p:ext>
    </p:extLst>
  </p:cmAuthor>
  <p:cmAuthor id="6" name="Hannah Garrison" initials="HG" lastIdx="36" clrIdx="5">
    <p:extLst>
      <p:ext uri="{19B8F6BF-5375-455C-9EA6-DF929625EA0E}">
        <p15:presenceInfo xmlns:p15="http://schemas.microsoft.com/office/powerpoint/2012/main" userId="S-1-5-21-1295742510-17848028-1660491571-30286" providerId="AD"/>
      </p:ext>
    </p:extLst>
  </p:cmAuthor>
  <p:cmAuthor id="7" name="Hans Adomeit" initials="HA" lastIdx="60" clrIdx="6">
    <p:extLst>
      <p:ext uri="{19B8F6BF-5375-455C-9EA6-DF929625EA0E}">
        <p15:presenceInfo xmlns:p15="http://schemas.microsoft.com/office/powerpoint/2012/main" userId="Hans Adomeit" providerId="None"/>
      </p:ext>
    </p:extLst>
  </p:cmAuthor>
  <p:cmAuthor id="8" name="Ally Chopic" initials="AC" lastIdx="33" clrIdx="7">
    <p:extLst>
      <p:ext uri="{19B8F6BF-5375-455C-9EA6-DF929625EA0E}">
        <p15:presenceInfo xmlns:p15="http://schemas.microsoft.com/office/powerpoint/2012/main" userId="S::achopic@anchorqea.com::b5d6bd82-def9-4887-b488-56b27aca6898" providerId="AD"/>
      </p:ext>
    </p:extLst>
  </p:cmAuthor>
  <p:cmAuthor id="9" name="Erin Hryciw" initials="EH" lastIdx="4" clrIdx="8">
    <p:extLst>
      <p:ext uri="{19B8F6BF-5375-455C-9EA6-DF929625EA0E}">
        <p15:presenceInfo xmlns:p15="http://schemas.microsoft.com/office/powerpoint/2012/main" userId="S::ehryciw@anchorqea.com::a723e2cb-e427-4209-9949-b7d59e947e19" providerId="AD"/>
      </p:ext>
    </p:extLst>
  </p:cmAuthor>
  <p:cmAuthor id="10" name="Sarah Becker" initials="SB" lastIdx="47" clrIdx="9">
    <p:extLst>
      <p:ext uri="{19B8F6BF-5375-455C-9EA6-DF929625EA0E}">
        <p15:presenceInfo xmlns:p15="http://schemas.microsoft.com/office/powerpoint/2012/main" userId="S::sbecker@anchorqea.com::bec27f7f-4a08-4805-aaad-894299599017" providerId="AD"/>
      </p:ext>
    </p:extLst>
  </p:cmAuthor>
  <p:cmAuthor id="11" name="Jennifer Holsinger" initials="JH" lastIdx="2" clrIdx="10">
    <p:extLst>
      <p:ext uri="{19B8F6BF-5375-455C-9EA6-DF929625EA0E}">
        <p15:presenceInfo xmlns:p15="http://schemas.microsoft.com/office/powerpoint/2012/main" userId="S::jholsinger@anchorqea.com::c092f541-fff4-4780-8cd0-675d22bdae3b" providerId="AD"/>
      </p:ext>
    </p:extLst>
  </p:cmAuthor>
  <p:cmAuthor id="12" name="Terri Scheumann" initials="TS" lastIdx="24" clrIdx="11">
    <p:extLst>
      <p:ext uri="{19B8F6BF-5375-455C-9EA6-DF929625EA0E}">
        <p15:presenceInfo xmlns:p15="http://schemas.microsoft.com/office/powerpoint/2012/main" userId="Terri Scheumann" providerId="None"/>
      </p:ext>
    </p:extLst>
  </p:cmAuthor>
  <p:cmAuthor id="13" name="Rosalie Daggett" initials="RD" lastIdx="1" clrIdx="12">
    <p:extLst>
      <p:ext uri="{19B8F6BF-5375-455C-9EA6-DF929625EA0E}">
        <p15:presenceInfo xmlns:p15="http://schemas.microsoft.com/office/powerpoint/2012/main" userId="S::rdaggett@anchorqea.com::b7970409-3f4b-4adb-8e89-5d01b33241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D1E"/>
    <a:srgbClr val="5A5A5A"/>
    <a:srgbClr val="E0E7E7"/>
    <a:srgbClr val="4698A2"/>
    <a:srgbClr val="7CC0B7"/>
    <a:srgbClr val="3D7E76"/>
    <a:srgbClr val="F3CC54"/>
    <a:srgbClr val="FFFFFF"/>
    <a:srgbClr val="DCDCDC"/>
    <a:srgbClr val="CCB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2398" autoAdjust="0"/>
  </p:normalViewPr>
  <p:slideViewPr>
    <p:cSldViewPr snapToGrid="0">
      <p:cViewPr varScale="1">
        <p:scale>
          <a:sx n="58" d="100"/>
          <a:sy n="58" d="100"/>
        </p:scale>
        <p:origin x="25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Corp" userId="09f8d76a-6eff-40ab-9759-ce06bb9156c5" providerId="ADAL" clId="{7A196C4F-4F02-4EA4-B963-09C193AEFF1A}"/>
    <pc:docChg chg="undo custSel modSld sldOrd">
      <pc:chgData name="Amy Corp" userId="09f8d76a-6eff-40ab-9759-ce06bb9156c5" providerId="ADAL" clId="{7A196C4F-4F02-4EA4-B963-09C193AEFF1A}" dt="2025-01-20T23:23:41.587" v="12" actId="20577"/>
      <pc:docMkLst>
        <pc:docMk/>
      </pc:docMkLst>
      <pc:sldChg chg="modNotesTx">
        <pc:chgData name="Amy Corp" userId="09f8d76a-6eff-40ab-9759-ce06bb9156c5" providerId="ADAL" clId="{7A196C4F-4F02-4EA4-B963-09C193AEFF1A}" dt="2025-01-20T23:22:59.274" v="3" actId="20577"/>
        <pc:sldMkLst>
          <pc:docMk/>
          <pc:sldMk cId="2374883161" sldId="262"/>
        </pc:sldMkLst>
      </pc:sldChg>
      <pc:sldChg chg="modNotesTx">
        <pc:chgData name="Amy Corp" userId="09f8d76a-6eff-40ab-9759-ce06bb9156c5" providerId="ADAL" clId="{7A196C4F-4F02-4EA4-B963-09C193AEFF1A}" dt="2025-01-20T23:23:19.162" v="7" actId="20577"/>
        <pc:sldMkLst>
          <pc:docMk/>
          <pc:sldMk cId="1121487905" sldId="263"/>
        </pc:sldMkLst>
      </pc:sldChg>
      <pc:sldChg chg="modNotesTx">
        <pc:chgData name="Amy Corp" userId="09f8d76a-6eff-40ab-9759-ce06bb9156c5" providerId="ADAL" clId="{7A196C4F-4F02-4EA4-B963-09C193AEFF1A}" dt="2025-01-20T23:23:12.503" v="6" actId="20577"/>
        <pc:sldMkLst>
          <pc:docMk/>
          <pc:sldMk cId="3334637660" sldId="272"/>
        </pc:sldMkLst>
      </pc:sldChg>
      <pc:sldChg chg="ord modNotesTx">
        <pc:chgData name="Amy Corp" userId="09f8d76a-6eff-40ab-9759-ce06bb9156c5" providerId="ADAL" clId="{7A196C4F-4F02-4EA4-B963-09C193AEFF1A}" dt="2025-01-20T23:23:23.773" v="8" actId="20577"/>
        <pc:sldMkLst>
          <pc:docMk/>
          <pc:sldMk cId="456563977" sldId="282"/>
        </pc:sldMkLst>
      </pc:sldChg>
      <pc:sldChg chg="modNotesTx">
        <pc:chgData name="Amy Corp" userId="09f8d76a-6eff-40ab-9759-ce06bb9156c5" providerId="ADAL" clId="{7A196C4F-4F02-4EA4-B963-09C193AEFF1A}" dt="2025-01-20T23:23:41.587" v="12" actId="20577"/>
        <pc:sldMkLst>
          <pc:docMk/>
          <pc:sldMk cId="4215101667" sldId="286"/>
        </pc:sldMkLst>
      </pc:sldChg>
      <pc:sldChg chg="modNotesTx">
        <pc:chgData name="Amy Corp" userId="09f8d76a-6eff-40ab-9759-ce06bb9156c5" providerId="ADAL" clId="{7A196C4F-4F02-4EA4-B963-09C193AEFF1A}" dt="2025-01-20T23:23:07.114" v="5" actId="20577"/>
        <pc:sldMkLst>
          <pc:docMk/>
          <pc:sldMk cId="1562617583" sldId="289"/>
        </pc:sldMkLst>
      </pc:sldChg>
      <pc:sldChg chg="modNotesTx">
        <pc:chgData name="Amy Corp" userId="09f8d76a-6eff-40ab-9759-ce06bb9156c5" providerId="ADAL" clId="{7A196C4F-4F02-4EA4-B963-09C193AEFF1A}" dt="2025-01-20T23:23:04.269" v="4" actId="20577"/>
        <pc:sldMkLst>
          <pc:docMk/>
          <pc:sldMk cId="2773071015" sldId="290"/>
        </pc:sldMkLst>
      </pc:sldChg>
      <pc:sldChg chg="modNotesTx">
        <pc:chgData name="Amy Corp" userId="09f8d76a-6eff-40ab-9759-ce06bb9156c5" providerId="ADAL" clId="{7A196C4F-4F02-4EA4-B963-09C193AEFF1A}" dt="2025-01-20T23:23:38.391" v="11" actId="20577"/>
        <pc:sldMkLst>
          <pc:docMk/>
          <pc:sldMk cId="3462354419" sldId="294"/>
        </pc:sldMkLst>
      </pc:sldChg>
      <pc:sldChg chg="modNotesTx">
        <pc:chgData name="Amy Corp" userId="09f8d76a-6eff-40ab-9759-ce06bb9156c5" providerId="ADAL" clId="{7A196C4F-4F02-4EA4-B963-09C193AEFF1A}" dt="2025-01-20T23:23:30.784" v="9" actId="20577"/>
        <pc:sldMkLst>
          <pc:docMk/>
          <pc:sldMk cId="2582300672" sldId="407"/>
        </pc:sldMkLst>
      </pc:sldChg>
      <pc:sldChg chg="modNotesTx">
        <pc:chgData name="Amy Corp" userId="09f8d76a-6eff-40ab-9759-ce06bb9156c5" providerId="ADAL" clId="{7A196C4F-4F02-4EA4-B963-09C193AEFF1A}" dt="2025-01-20T23:23:34.157" v="10" actId="20577"/>
        <pc:sldMkLst>
          <pc:docMk/>
          <pc:sldMk cId="1192119386" sldId="44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54" y="8754111"/>
            <a:ext cx="1012613" cy="2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3090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80988" y="698500"/>
            <a:ext cx="7572376" cy="4260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1" tIns="46580" rIns="93161" bIns="465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2094" y="5035550"/>
            <a:ext cx="5686213" cy="3486150"/>
          </a:xfrm>
          <a:prstGeom prst="rect">
            <a:avLst/>
          </a:prstGeom>
        </p:spPr>
        <p:txBody>
          <a:bodyPr vert="horz" lIns="93161" tIns="46580" rIns="93161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4" y="8754111"/>
            <a:ext cx="1012613" cy="2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488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10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52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63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82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438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81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18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060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24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14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556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52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649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41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C9513-5194-9BAC-765B-474E4B2FC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7685F-091E-F274-FF3C-0333E2E21E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596003-7561-C6E8-616B-78F0E1CD2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5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4F56FCE-ABD2-4693-B1C1-9184B079C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57400"/>
            <a:ext cx="10972800" cy="288036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4800" cap="none" spc="0" baseline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  <a:t>Title of Presentation: </a:t>
            </a:r>
            <a:b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  <a:t>Example of Three-Line Title Page Showing Collaborator Logo Placement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815E33-4003-4AC2-B2AA-82043B8192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56814" y="5712321"/>
            <a:ext cx="1828800" cy="5029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b="1"/>
            </a:lvl1pPr>
          </a:lstStyle>
          <a:p>
            <a:r>
              <a:rPr lang="en-US"/>
              <a:t>Click to Insert White PNG/Vector Collaborator Logo Here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01635C4-99F9-9722-076B-360C9AB2B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725" y="5303520"/>
            <a:ext cx="5486400" cy="9144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Presented by: First Last, Credentials, Company</a:t>
            </a:r>
            <a:br>
              <a:rPr lang="en-US"/>
            </a:br>
            <a:r>
              <a:rPr lang="en-US"/>
              <a:t>Collaborators: First Last, Credentials, Company</a:t>
            </a:r>
          </a:p>
        </p:txBody>
      </p:sp>
      <p:pic>
        <p:nvPicPr>
          <p:cNvPr id="2" name="Picture 1" descr="Anchor QEA Logo">
            <a:extLst>
              <a:ext uri="{FF2B5EF4-FFF2-40B4-BE49-F238E27FC236}">
                <a16:creationId xmlns:a16="http://schemas.microsoft.com/office/drawing/2014/main" id="{46748611-7E04-2D93-90DE-DE7FD31D70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360" y="5715000"/>
            <a:ext cx="1828800" cy="5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6202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challenge</a:t>
            </a:r>
            <a:endParaRPr lang="en-US">
              <a:latin typeface="+mj-lt"/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A04245E-57EC-ADBE-8171-DD6912F99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18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41046FF-9C35-58AF-1747-EDFCE03A7B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315991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2648" y="2057400"/>
            <a:ext cx="10972165" cy="3673990"/>
          </a:xfrm>
          <a:prstGeom prst="rect">
            <a:avLst/>
          </a:prstGeom>
        </p:spPr>
        <p:txBody>
          <a:bodyPr rIns="0"/>
          <a:lstStyle>
            <a:lvl1pPr>
              <a:defRPr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B6FB9BB-0DBA-3089-6471-721D1493D6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1384253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0F8AC7-6C24-4E4B-739B-73BCAA076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5C08D24-FA43-F133-8626-0247CC38C5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B771CBF-ACBD-CF77-74E2-48B27614EE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377941100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4C2632D-012E-E87B-AFEB-F14A0F278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A9AB089-2E18-3D10-014D-1C38453B0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29174025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9F2E0C2-2CCE-9917-A226-1DC65262D7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2741A-6773-F444-6457-C4B4AF482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291878591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4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F266DE8-8961-FEAF-58C4-66D1D1AD8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2370516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>
              <a:latin typeface="+mj-lt"/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051B5B5-DCF9-012B-B8D2-BF28237866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6426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Line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2A1C82C-24C8-B44D-24C5-01E9FB5E46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6125745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2648" y="2057400"/>
            <a:ext cx="10972165" cy="3673990"/>
          </a:xfrm>
          <a:prstGeom prst="rect">
            <a:avLst/>
          </a:prstGeom>
        </p:spPr>
        <p:txBody>
          <a:bodyPr rIns="0"/>
          <a:lstStyle>
            <a:lvl1pPr>
              <a:defRPr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FB0F866-08B7-CAF4-D4C2-F324F1C50B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4616496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066A5E-6F74-1326-F446-97EE82BBF5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Project Background</a:t>
            </a: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275095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thods &amp; Approach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2555" y="1777551"/>
            <a:ext cx="8937843" cy="68580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Method/Point/Icon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C2F2C-9D48-FE41-0E22-E8BB67223B87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823665-3AE5-14EC-CF97-D31A0DDC5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2555" y="2712813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2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5C9528A-089B-EA1E-9A55-622E30997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2555" y="3648075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3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29597F6-54D5-0DD6-5134-88B7D90AE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555" y="4583337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FF985BA-4BBC-2B06-225A-A15C306AC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2555" y="5518599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5</a:t>
            </a:r>
          </a:p>
        </p:txBody>
      </p:sp>
      <p:sp>
        <p:nvSpPr>
          <p:cNvPr id="16" name="Online Image Placeholder 15">
            <a:extLst>
              <a:ext uri="{FF2B5EF4-FFF2-40B4-BE49-F238E27FC236}">
                <a16:creationId xmlns:a16="http://schemas.microsoft.com/office/drawing/2014/main" id="{F487F09C-56CD-9BBA-004F-817D345395AC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594360" y="1777551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Online Image Placeholder 15">
            <a:extLst>
              <a:ext uri="{FF2B5EF4-FFF2-40B4-BE49-F238E27FC236}">
                <a16:creationId xmlns:a16="http://schemas.microsoft.com/office/drawing/2014/main" id="{45711949-1B2C-BFDB-8D72-3AC4532AED2E}"/>
              </a:ext>
            </a:extLst>
          </p:cNvPr>
          <p:cNvSpPr>
            <a:spLocks noGrp="1"/>
          </p:cNvSpPr>
          <p:nvPr>
            <p:ph type="clipArt" sz="quarter" idx="15" hasCustomPrompt="1"/>
          </p:nvPr>
        </p:nvSpPr>
        <p:spPr>
          <a:xfrm>
            <a:off x="594360" y="2712813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Online Image Placeholder 15">
            <a:extLst>
              <a:ext uri="{FF2B5EF4-FFF2-40B4-BE49-F238E27FC236}">
                <a16:creationId xmlns:a16="http://schemas.microsoft.com/office/drawing/2014/main" id="{53270371-36F6-7AF3-2501-743467CC0842}"/>
              </a:ext>
            </a:extLst>
          </p:cNvPr>
          <p:cNvSpPr>
            <a:spLocks noGrp="1"/>
          </p:cNvSpPr>
          <p:nvPr>
            <p:ph type="clipArt" sz="quarter" idx="16" hasCustomPrompt="1"/>
          </p:nvPr>
        </p:nvSpPr>
        <p:spPr>
          <a:xfrm>
            <a:off x="594360" y="3656195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Online Image Placeholder 15">
            <a:extLst>
              <a:ext uri="{FF2B5EF4-FFF2-40B4-BE49-F238E27FC236}">
                <a16:creationId xmlns:a16="http://schemas.microsoft.com/office/drawing/2014/main" id="{510FD7E5-1897-304A-AD55-F3645159C0B9}"/>
              </a:ext>
            </a:extLst>
          </p:cNvPr>
          <p:cNvSpPr>
            <a:spLocks noGrp="1"/>
          </p:cNvSpPr>
          <p:nvPr>
            <p:ph type="clipArt" sz="quarter" idx="17" hasCustomPrompt="1"/>
          </p:nvPr>
        </p:nvSpPr>
        <p:spPr>
          <a:xfrm>
            <a:off x="594360" y="4591457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Online Image Placeholder 15">
            <a:extLst>
              <a:ext uri="{FF2B5EF4-FFF2-40B4-BE49-F238E27FC236}">
                <a16:creationId xmlns:a16="http://schemas.microsoft.com/office/drawing/2014/main" id="{118DE7F0-8B24-E52C-37C5-D737240C6CAA}"/>
              </a:ext>
            </a:extLst>
          </p:cNvPr>
          <p:cNvSpPr>
            <a:spLocks noGrp="1"/>
          </p:cNvSpPr>
          <p:nvPr>
            <p:ph type="clipArt" sz="quarter" idx="18" hasCustomPrompt="1"/>
          </p:nvPr>
        </p:nvSpPr>
        <p:spPr>
          <a:xfrm>
            <a:off x="594360" y="5518599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6C0197D-0F1F-54EE-29C1-DAAD9AE3FD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3725" y="906463"/>
            <a:ext cx="10136188" cy="685800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13123885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&amp;Approach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705E066-6C79-D292-41A2-B08DED65F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39F86BF1-AE09-B757-40D8-8930F6FC88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710CC20-922A-13DC-5FA6-10AF5D5423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2202282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6B673-B966-B055-F282-9742C2E0C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5262977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619AB5A-97C8-64D8-D906-078F1731F7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02659829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B9B9F68-ABA8-3B6A-D45C-45E0F1019B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DBA8C0D-B1D1-DA70-CCD2-4D0BC440D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181775564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4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6D369DF-E822-C66B-374E-9B3EDF0A27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08153897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Conclusion</a:t>
            </a:r>
            <a:endParaRPr lang="en-US">
              <a:latin typeface="+mj-lt"/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0B03B5A-A9A8-A0F2-33E9-D12CC04C71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67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Line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996DCBB-AB67-0121-2017-BE7892AD4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03495917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D57B4-AD39-513A-F58D-6EB89AE1C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B8ECE3D-FBFC-C078-237E-457047ED9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59019601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2555" y="1777551"/>
            <a:ext cx="8937843" cy="68580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Lesson Learned/Point/Icon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C2F2C-9D48-FE41-0E22-E8BB67223B87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Conclusion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823665-3AE5-14EC-CF97-D31A0DDC5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2555" y="2712813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2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5C9528A-089B-EA1E-9A55-622E30997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2555" y="3648075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3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29597F6-54D5-0DD6-5134-88B7D90AE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555" y="4583337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FF985BA-4BBC-2B06-225A-A15C306AC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2555" y="5518599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5</a:t>
            </a:r>
          </a:p>
        </p:txBody>
      </p:sp>
      <p:sp>
        <p:nvSpPr>
          <p:cNvPr id="16" name="Online Image Placeholder 15">
            <a:extLst>
              <a:ext uri="{FF2B5EF4-FFF2-40B4-BE49-F238E27FC236}">
                <a16:creationId xmlns:a16="http://schemas.microsoft.com/office/drawing/2014/main" id="{F487F09C-56CD-9BBA-004F-817D345395AC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594360" y="1777551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Online Image Placeholder 15">
            <a:extLst>
              <a:ext uri="{FF2B5EF4-FFF2-40B4-BE49-F238E27FC236}">
                <a16:creationId xmlns:a16="http://schemas.microsoft.com/office/drawing/2014/main" id="{45711949-1B2C-BFDB-8D72-3AC4532AED2E}"/>
              </a:ext>
            </a:extLst>
          </p:cNvPr>
          <p:cNvSpPr>
            <a:spLocks noGrp="1"/>
          </p:cNvSpPr>
          <p:nvPr>
            <p:ph type="clipArt" sz="quarter" idx="15" hasCustomPrompt="1"/>
          </p:nvPr>
        </p:nvSpPr>
        <p:spPr>
          <a:xfrm>
            <a:off x="594360" y="2712813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Online Image Placeholder 15">
            <a:extLst>
              <a:ext uri="{FF2B5EF4-FFF2-40B4-BE49-F238E27FC236}">
                <a16:creationId xmlns:a16="http://schemas.microsoft.com/office/drawing/2014/main" id="{53270371-36F6-7AF3-2501-743467CC0842}"/>
              </a:ext>
            </a:extLst>
          </p:cNvPr>
          <p:cNvSpPr>
            <a:spLocks noGrp="1"/>
          </p:cNvSpPr>
          <p:nvPr>
            <p:ph type="clipArt" sz="quarter" idx="16" hasCustomPrompt="1"/>
          </p:nvPr>
        </p:nvSpPr>
        <p:spPr>
          <a:xfrm>
            <a:off x="594360" y="3656195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Online Image Placeholder 15">
            <a:extLst>
              <a:ext uri="{FF2B5EF4-FFF2-40B4-BE49-F238E27FC236}">
                <a16:creationId xmlns:a16="http://schemas.microsoft.com/office/drawing/2014/main" id="{510FD7E5-1897-304A-AD55-F3645159C0B9}"/>
              </a:ext>
            </a:extLst>
          </p:cNvPr>
          <p:cNvSpPr>
            <a:spLocks noGrp="1"/>
          </p:cNvSpPr>
          <p:nvPr>
            <p:ph type="clipArt" sz="quarter" idx="17" hasCustomPrompt="1"/>
          </p:nvPr>
        </p:nvSpPr>
        <p:spPr>
          <a:xfrm>
            <a:off x="594360" y="4591457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Online Image Placeholder 15">
            <a:extLst>
              <a:ext uri="{FF2B5EF4-FFF2-40B4-BE49-F238E27FC236}">
                <a16:creationId xmlns:a16="http://schemas.microsoft.com/office/drawing/2014/main" id="{118DE7F0-8B24-E52C-37C5-D737240C6CAA}"/>
              </a:ext>
            </a:extLst>
          </p:cNvPr>
          <p:cNvSpPr>
            <a:spLocks noGrp="1"/>
          </p:cNvSpPr>
          <p:nvPr>
            <p:ph type="clipArt" sz="quarter" idx="18" hasCustomPrompt="1"/>
          </p:nvPr>
        </p:nvSpPr>
        <p:spPr>
          <a:xfrm>
            <a:off x="594360" y="5518599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69CEB25-DF5A-C59F-7CD6-49E432269D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3725" y="906463"/>
            <a:ext cx="10136188" cy="685800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96113753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A33D757-EDE5-612B-9047-140CE8472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5262977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DA88CFC-C455-1609-0C55-7C3CC0624D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90B5106-8657-1214-ACA3-D349FDB2E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7107040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E89A147-3859-BA18-0490-EF6D30865E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6304400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9AAC1-FEA5-7C28-B019-254A1A08A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90A286C-E4C4-160F-C74C-E449CF8ECA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24170145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7B95F6D-2311-2F3E-5F22-86BF6E5711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7A760C-B193-07C2-CE6E-CAEBCD81E2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141416308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5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8C069C1-65CB-D4D0-74D0-0E1EAD09ED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9402808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ject Background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2EB986-FD6D-A336-597E-EDF339C9FBDC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accent1"/>
                </a:solidFill>
                <a:latin typeface="+mj-lt"/>
                <a:ea typeface="+mn-lt"/>
                <a:cs typeface="Segoe UI Light"/>
              </a:rPr>
              <a:t>Contact</a:t>
            </a:r>
            <a:endParaRPr lang="en-US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ABDE5-F0BA-4168-4FD7-53B7F0027F3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88545" y="1589086"/>
            <a:ext cx="36576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3pPr marL="914400" indent="0">
              <a:buNone/>
              <a:defRPr/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QR code (virtual business card)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05E5414-CFBF-1C73-C3B8-7E9D72D1ED1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4360" y="1589086"/>
            <a:ext cx="36576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3pPr marL="914400" indent="0">
              <a:buNone/>
              <a:defRPr/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Headshot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2CB3836-64A0-F134-5530-7AC1A14BF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2730" y="1589086"/>
            <a:ext cx="3463290" cy="1305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Last Name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DAEAC14-DD47-5BA4-72C7-0C4FA0FBFB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2730" y="3362968"/>
            <a:ext cx="3463290" cy="951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EC77595-D83F-E0FD-A07A-44B664FD7E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2730" y="4407877"/>
            <a:ext cx="3463290" cy="838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Additional contact info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B88110-516B-9B9B-B3BF-5E43AF44DBC7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87154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716BB6C-D033-4020-B4E4-F9FFA87AD87E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accent1"/>
                </a:solidFill>
                <a:latin typeface="+mj-lt"/>
                <a:ea typeface="+mn-lt"/>
                <a:cs typeface="Segoe UI Light"/>
              </a:rPr>
              <a:t>References</a:t>
            </a:r>
            <a:endParaRPr lang="en-US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64729A7-D453-52B8-B685-1A57D57469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360" y="1395662"/>
            <a:ext cx="5262976" cy="4246855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000"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5A5A5A"/>
                </a:solidFill>
              </a:defRPr>
            </a:lvl4pPr>
            <a:lvl5pPr>
              <a:defRPr>
                <a:solidFill>
                  <a:srgbClr val="5A5A5A"/>
                </a:solidFill>
              </a:defRPr>
            </a:lvl5pPr>
          </a:lstStyle>
          <a:p>
            <a:pPr lvl="0"/>
            <a:r>
              <a:rPr lang="en-US"/>
              <a:t>Click to add references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2F8A7D5-4EB0-EC2C-8D99-557811A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4666" y="1395662"/>
            <a:ext cx="5244688" cy="4246855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sz="2000"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5A5A5A"/>
                </a:solidFill>
              </a:defRPr>
            </a:lvl4pPr>
            <a:lvl5pPr>
              <a:defRPr>
                <a:solidFill>
                  <a:srgbClr val="5A5A5A"/>
                </a:solidFill>
              </a:defRPr>
            </a:lvl5pPr>
          </a:lstStyle>
          <a:p>
            <a:pPr lvl="0"/>
            <a:r>
              <a:rPr lang="en-US"/>
              <a:t>Click to add references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4F8005-0E6E-6192-140A-E31690639FFC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539237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9461" y="1066800"/>
            <a:ext cx="10670540" cy="41148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59460" y="381000"/>
            <a:ext cx="1067308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6154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cinity Map or Full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1F1D1E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5A5A5A"/>
                </a:solidFill>
              </a:defRPr>
            </a:lvl1pPr>
          </a:lstStyle>
          <a:p>
            <a:r>
              <a:rPr lang="en-US"/>
              <a:t>Click to insert vicinity map or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5FF5C-A03A-44A9-8230-3B61B5FE65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5486400"/>
            <a:ext cx="5486400" cy="914400"/>
          </a:xfrm>
        </p:spPr>
        <p:txBody>
          <a:bodyPr anchor="b" anchorCtr="0"/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51889629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1EED116-9C90-732A-AA71-3A6A37D3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70B950D-A2AF-C2E0-974F-E44B7C9B1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73260206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2136" y="2057400"/>
            <a:ext cx="5166360" cy="3931919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865C02E-03F1-A11B-B728-17290DD1C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9F475E3-794F-169F-3FDD-CC6EB7E6E9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BE77FD0-B5CC-5948-21E2-58A2BF53C8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075863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08A1F-5B48-8573-E99D-11D799FAB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750CCB7-968D-9F84-AA3B-71B55D657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33148208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C6B64D-DA9B-9587-3EF6-D04DCA4F3A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D48C214-BD33-E523-9456-997205A18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88912914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5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A8155DB-5DCC-2939-88CF-945238BA09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7447632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513944-5072-3EBA-2C91-5B54F87FB59B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Battelle 2025 Sediments conference</a:t>
            </a:r>
            <a:endParaRPr lang="en-US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88F3E-7A72-7F06-C4E2-33CEA93941F0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 cap="none" spc="0" baseline="0">
          <a:solidFill>
            <a:schemeClr val="bg1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6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Myriad Pro" pitchFamily="34" charset="0"/>
        <a:buChar char="–"/>
        <a:defRPr sz="22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300"/>
        </a:spcAft>
        <a:buFont typeface="Myriad Pro" pitchFamily="34" charset="0"/>
        <a:buChar char="›"/>
        <a:defRPr sz="18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»"/>
        <a:defRPr sz="18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Project Background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296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60" r:id="rId2"/>
    <p:sldLayoutId id="2147483801" r:id="rId3"/>
    <p:sldLayoutId id="2147483761" r:id="rId4"/>
    <p:sldLayoutId id="2147483764" r:id="rId5"/>
    <p:sldLayoutId id="2147483797" r:id="rId6"/>
    <p:sldLayoutId id="2147483763" r:id="rId7"/>
    <p:sldLayoutId id="2147483792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Challenge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867706A-1909-88AF-E149-7614AD7F5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813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5" r:id="rId4"/>
    <p:sldLayoutId id="2147483798" r:id="rId5"/>
    <p:sldLayoutId id="2147483784" r:id="rId6"/>
    <p:sldLayoutId id="2147483793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BBDB616-F4CF-0100-729A-223A45695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345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73" r:id="rId2"/>
    <p:sldLayoutId id="2147483774" r:id="rId3"/>
    <p:sldLayoutId id="2147483775" r:id="rId4"/>
    <p:sldLayoutId id="2147483786" r:id="rId5"/>
    <p:sldLayoutId id="2147483799" r:id="rId6"/>
    <p:sldLayoutId id="2147483777" r:id="rId7"/>
    <p:sldLayoutId id="2147483794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Conclusion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926ABAC-8BDB-1147-150B-60A8F0669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6499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67" r:id="rId2"/>
    <p:sldLayoutId id="2147483768" r:id="rId3"/>
    <p:sldLayoutId id="2147483771" r:id="rId4"/>
    <p:sldLayoutId id="2147483787" r:id="rId5"/>
    <p:sldLayoutId id="2147483800" r:id="rId6"/>
    <p:sldLayoutId id="2147483770" r:id="rId7"/>
    <p:sldLayoutId id="2147483795" r:id="rId8"/>
    <p:sldLayoutId id="2147483788" r:id="rId9"/>
    <p:sldLayoutId id="2147483796" r:id="rId10"/>
    <p:sldLayoutId id="214748380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270823F-8C11-EB1B-0512-15A7428D1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Three Years of Cap Monitoring to Evaluate Remedy Effectiveness in Esquimalt Harbour, BC, Canada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AC2328-33D1-31ED-18AD-85CE5F067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210" y="5398770"/>
            <a:ext cx="5486400" cy="914400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Presented By: Amy Corp, P. Chem, EP, Anchor QEA</a:t>
            </a:r>
            <a:endParaRPr lang="en-US" dirty="0"/>
          </a:p>
          <a:p>
            <a:r>
              <a:rPr lang="en-US" sz="1400" dirty="0">
                <a:latin typeface="Segoe UI"/>
                <a:cs typeface="Segoe UI"/>
              </a:rPr>
              <a:t>Collaborators: </a:t>
            </a:r>
            <a:br>
              <a:rPr lang="en-US" sz="1400" dirty="0"/>
            </a:br>
            <a:r>
              <a:rPr lang="en-US" sz="1400" dirty="0">
                <a:latin typeface="Segoe UI"/>
                <a:cs typeface="Segoe UI"/>
              </a:rPr>
              <a:t>Michael Bodman, Department of National Defence</a:t>
            </a:r>
            <a:endParaRPr lang="en-US" sz="1400" dirty="0">
              <a:cs typeface="Segoe UI"/>
            </a:endParaRPr>
          </a:p>
          <a:p>
            <a:r>
              <a:rPr lang="en-US" sz="1400" dirty="0">
                <a:latin typeface="Segoe UI"/>
                <a:cs typeface="Segoe UI"/>
              </a:rPr>
              <a:t>Kristen Ritchot, Public Services and Procurement Canada</a:t>
            </a:r>
          </a:p>
          <a:p>
            <a:r>
              <a:rPr lang="en-US" sz="1400" dirty="0"/>
              <a:t>Matt Woltman, </a:t>
            </a:r>
            <a:r>
              <a:rPr lang="en-US" sz="1400" dirty="0">
                <a:latin typeface="Segoe UI"/>
                <a:cs typeface="Segoe UI"/>
              </a:rPr>
              <a:t>Derek Ormerod, and Deirdre Reidy, Anchor QEA</a:t>
            </a:r>
            <a:endParaRPr lang="en-US" sz="1400" dirty="0"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69794-F9C6-28D8-CC2B-2577F683E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440" y="5599492"/>
            <a:ext cx="2249619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8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3AAB-1073-9EAF-A4F7-8F6F0FC21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SPME Samplers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9AF64B7-804D-29CA-67CA-783B5E975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7705E7-65C4-BB63-8685-562E113EB8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9" descr="A person holding a sign and a metal rod&#10;&#10;Description automatically generated">
            <a:extLst>
              <a:ext uri="{FF2B5EF4-FFF2-40B4-BE49-F238E27FC236}">
                <a16:creationId xmlns:a16="http://schemas.microsoft.com/office/drawing/2014/main" id="{7DA7DD66-A7BC-CEB8-3F87-E5D83B38AB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r="7015"/>
          <a:stretch/>
        </p:blipFill>
        <p:spPr>
          <a:xfrm>
            <a:off x="614702" y="1792224"/>
            <a:ext cx="4697963" cy="4343400"/>
          </a:xfrm>
          <a:prstGeom prst="rect">
            <a:avLst/>
          </a:prstGeom>
        </p:spPr>
      </p:pic>
      <p:pic>
        <p:nvPicPr>
          <p:cNvPr id="4" name="Content Placeholder 11" descr="A white paper with a white piece of paper with a white paper with a black text on it&#10;&#10;Description automatically generated with medium confidence">
            <a:extLst>
              <a:ext uri="{FF2B5EF4-FFF2-40B4-BE49-F238E27FC236}">
                <a16:creationId xmlns:a16="http://schemas.microsoft.com/office/drawing/2014/main" id="{B3C1ED25-DC8F-C18D-1BEE-4163AF34D4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" b="-11"/>
          <a:stretch/>
        </p:blipFill>
        <p:spPr>
          <a:xfrm>
            <a:off x="6879336" y="1792224"/>
            <a:ext cx="470001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99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8B1EC-EBEC-CA07-85A5-288B99E67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Cap Material</a:t>
            </a:r>
            <a:r>
              <a:rPr lang="en-US" sz="3600" dirty="0"/>
              <a:t> Testing Results</a:t>
            </a:r>
            <a:endParaRPr lang="en-US" sz="36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6562B-D705-4709-0295-B05559E0D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877199"/>
            <a:ext cx="6202018" cy="3657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/>
              <a:t>Similar to </a:t>
            </a:r>
            <a:r>
              <a:rPr lang="en-US" sz="2600" dirty="0"/>
              <a:t>baseline </a:t>
            </a:r>
            <a:r>
              <a:rPr lang="en-US" sz="2600"/>
              <a:t>pre-placement cap material testing and below regional background levels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/>
              <a:t>No trend observed with depth</a:t>
            </a:r>
          </a:p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8E8B47-582B-3747-E2AF-121939954051}"/>
              </a:ext>
            </a:extLst>
          </p:cNvPr>
          <p:cNvGrpSpPr/>
          <p:nvPr/>
        </p:nvGrpSpPr>
        <p:grpSpPr>
          <a:xfrm>
            <a:off x="7387034" y="630084"/>
            <a:ext cx="4190465" cy="5597831"/>
            <a:chOff x="6996456" y="460001"/>
            <a:chExt cx="4190465" cy="55978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144302-44BF-904D-0C19-A72219397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6456" y="460001"/>
              <a:ext cx="4190465" cy="55978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AE56045-62E3-9160-3DF7-F9B1346642F0}"/>
                </a:ext>
              </a:extLst>
            </p:cNvPr>
            <p:cNvSpPr txBox="1"/>
            <p:nvPr/>
          </p:nvSpPr>
          <p:spPr>
            <a:xfrm>
              <a:off x="10153887" y="3438457"/>
              <a:ext cx="10308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Zoomed in</a:t>
              </a:r>
            </a:p>
          </p:txBody>
        </p:sp>
      </p:grpSp>
      <p:pic>
        <p:nvPicPr>
          <p:cNvPr id="7" name="Picture 6" descr="A crane pouring gravel into the water&#10;&#10;Description automatically generated">
            <a:extLst>
              <a:ext uri="{FF2B5EF4-FFF2-40B4-BE49-F238E27FC236}">
                <a16:creationId xmlns:a16="http://schemas.microsoft.com/office/drawing/2014/main" id="{513E478B-D941-0CE8-EB82-2553DA9E6F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75" y="3882094"/>
            <a:ext cx="3127761" cy="234582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88D4D8-5C8D-84FB-6F00-67682ED6AC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87034" y="6425420"/>
            <a:ext cx="4673840" cy="198496"/>
          </a:xfrm>
        </p:spPr>
        <p:txBody>
          <a:bodyPr/>
          <a:lstStyle/>
          <a:p>
            <a:r>
              <a:rPr lang="en-US" sz="1200" dirty="0">
                <a:solidFill>
                  <a:schemeClr val="tx2"/>
                </a:solidFill>
                <a:latin typeface="+mn-lt"/>
              </a:rPr>
              <a:t>Note: Dashed line represents PEL value.</a:t>
            </a:r>
          </a:p>
        </p:txBody>
      </p:sp>
    </p:spTree>
    <p:extLst>
      <p:ext uri="{BB962C8B-B14F-4D97-AF65-F5344CB8AC3E}">
        <p14:creationId xmlns:p14="http://schemas.microsoft.com/office/powerpoint/2010/main" val="456563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F1AE60AA-56B6-73BB-65E5-FE734F78A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0879" r="315" b="25000"/>
          <a:stretch/>
        </p:blipFill>
        <p:spPr>
          <a:xfrm>
            <a:off x="495300" y="2457800"/>
            <a:ext cx="3905071" cy="2607859"/>
          </a:xfrm>
          <a:ln>
            <a:solidFill>
              <a:srgbClr val="1F1D1E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73DCAE7-F8B0-2C82-3FB0-540F0131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81070"/>
            <a:ext cx="10972800" cy="685800"/>
          </a:xfrm>
        </p:spPr>
        <p:txBody>
          <a:bodyPr/>
          <a:lstStyle/>
          <a:p>
            <a:r>
              <a:rPr lang="en-US" sz="3600" dirty="0">
                <a:cs typeface="Segoe UI Light"/>
              </a:rPr>
              <a:t>Chemical Trends: Mercury</a:t>
            </a:r>
            <a:endParaRPr lang="en-US" sz="3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9CDB35-B41B-8350-FABA-A7B921ECFE73}"/>
              </a:ext>
            </a:extLst>
          </p:cNvPr>
          <p:cNvSpPr txBox="1"/>
          <p:nvPr/>
        </p:nvSpPr>
        <p:spPr>
          <a:xfrm>
            <a:off x="4707844" y="1992703"/>
            <a:ext cx="290383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sz="2000" b="1"/>
            </a:lvl1pPr>
          </a:lstStyle>
          <a:p>
            <a:r>
              <a:rPr lang="en-US" dirty="0"/>
              <a:t>Porewater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791C2-E89C-EAF7-FAE9-78A9A73CD7A1}"/>
              </a:ext>
            </a:extLst>
          </p:cNvPr>
          <p:cNvSpPr txBox="1"/>
          <p:nvPr/>
        </p:nvSpPr>
        <p:spPr>
          <a:xfrm>
            <a:off x="711846" y="1946729"/>
            <a:ext cx="347197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/>
              <a:t>Surface Water</a:t>
            </a:r>
            <a:endParaRPr lang="en-US" sz="1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424F98-7FF2-5BEC-D2CF-79B35843A593}"/>
              </a:ext>
            </a:extLst>
          </p:cNvPr>
          <p:cNvSpPr txBox="1"/>
          <p:nvPr/>
        </p:nvSpPr>
        <p:spPr>
          <a:xfrm>
            <a:off x="9219330" y="1901950"/>
            <a:ext cx="1908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Cap</a:t>
            </a:r>
            <a:r>
              <a:rPr lang="en-US" sz="2600" dirty="0"/>
              <a:t> </a:t>
            </a:r>
            <a:r>
              <a:rPr lang="en-US" sz="2000" b="1" dirty="0"/>
              <a:t>Material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EF56BF-C9B9-2F00-E99A-F71B69208A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084" r="315" b="25770"/>
          <a:stretch/>
        </p:blipFill>
        <p:spPr>
          <a:xfrm>
            <a:off x="8148702" y="2457801"/>
            <a:ext cx="3658602" cy="2596998"/>
          </a:xfrm>
          <a:prstGeom prst="rect">
            <a:avLst/>
          </a:prstGeom>
          <a:ln>
            <a:solidFill>
              <a:srgbClr val="1F1D1E"/>
            </a:solidFill>
          </a:ln>
        </p:spPr>
      </p:pic>
      <p:pic>
        <p:nvPicPr>
          <p:cNvPr id="20" name="Picture 19" descr="A chart with numbers and dots&#10;&#10;AI-generated content may be incorrect.">
            <a:extLst>
              <a:ext uri="{FF2B5EF4-FFF2-40B4-BE49-F238E27FC236}">
                <a16:creationId xmlns:a16="http://schemas.microsoft.com/office/drawing/2014/main" id="{68F410F1-6017-BC62-FE98-1C9672A2B3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243" t="11688" r="243" b="26190"/>
          <a:stretch/>
        </p:blipFill>
        <p:spPr>
          <a:xfrm>
            <a:off x="4413251" y="2457801"/>
            <a:ext cx="3735452" cy="2607662"/>
          </a:xfrm>
          <a:prstGeom prst="rect">
            <a:avLst/>
          </a:prstGeom>
          <a:ln>
            <a:solidFill>
              <a:srgbClr val="1F1D1E"/>
            </a:solidFill>
          </a:ln>
        </p:spPr>
      </p:pic>
      <p:pic>
        <p:nvPicPr>
          <p:cNvPr id="25" name="Picture 24" descr="A chart with numbers and colored dots&#10;&#10;AI-generated content may be incorrect.">
            <a:extLst>
              <a:ext uri="{FF2B5EF4-FFF2-40B4-BE49-F238E27FC236}">
                <a16:creationId xmlns:a16="http://schemas.microsoft.com/office/drawing/2014/main" id="{BC88AF08-F749-8C0E-0CA4-8535FCCE6C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438" t="77634" r="15596" b="5591"/>
          <a:stretch/>
        </p:blipFill>
        <p:spPr>
          <a:xfrm>
            <a:off x="9359900" y="5705858"/>
            <a:ext cx="2447404" cy="725701"/>
          </a:xfrm>
          <a:prstGeom prst="rect">
            <a:avLst/>
          </a:prstGeom>
          <a:ln>
            <a:solidFill>
              <a:srgbClr val="1F1D1E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50D7ED7-0DFC-9029-9BC1-32F608DB9FC3}"/>
              </a:ext>
            </a:extLst>
          </p:cNvPr>
          <p:cNvSpPr txBox="1"/>
          <p:nvPr/>
        </p:nvSpPr>
        <p:spPr>
          <a:xfrm>
            <a:off x="7327604" y="6512441"/>
            <a:ext cx="486085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Segoe UI Light"/>
              </a:rPr>
              <a:t>Dashed line presents screening criteria where available.</a:t>
            </a:r>
          </a:p>
        </p:txBody>
      </p:sp>
    </p:spTree>
    <p:extLst>
      <p:ext uri="{BB962C8B-B14F-4D97-AF65-F5344CB8AC3E}">
        <p14:creationId xmlns:p14="http://schemas.microsoft.com/office/powerpoint/2010/main" val="2235903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01E4E-0074-2349-820B-20BB0AAA7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chart with numbers and colored dots&#10;&#10;AI-generated content may be incorrect.">
            <a:extLst>
              <a:ext uri="{FF2B5EF4-FFF2-40B4-BE49-F238E27FC236}">
                <a16:creationId xmlns:a16="http://schemas.microsoft.com/office/drawing/2014/main" id="{7C8359BF-1968-0A54-46F3-BFC4D8984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8949" r="2524" b="24612"/>
          <a:stretch/>
        </p:blipFill>
        <p:spPr>
          <a:xfrm>
            <a:off x="4165458" y="2473695"/>
            <a:ext cx="3916873" cy="2815229"/>
          </a:xfrm>
          <a:ln>
            <a:solidFill>
              <a:srgbClr val="1F1D1E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0B587CD-EAB1-3AD1-1B25-AEF5942EE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77824"/>
            <a:ext cx="10972800" cy="685800"/>
          </a:xfrm>
        </p:spPr>
        <p:txBody>
          <a:bodyPr/>
          <a:lstStyle/>
          <a:p>
            <a:r>
              <a:rPr lang="en-US" sz="3600"/>
              <a:t>Chemical Trends: Phenanthrene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49DA6B-87AE-F67F-0087-C268C3FBF5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72" t="10084" r="631" b="26050"/>
          <a:stretch/>
        </p:blipFill>
        <p:spPr>
          <a:xfrm>
            <a:off x="8102332" y="2475275"/>
            <a:ext cx="3883269" cy="2815229"/>
          </a:xfrm>
          <a:prstGeom prst="rect">
            <a:avLst/>
          </a:prstGeom>
          <a:ln>
            <a:solidFill>
              <a:srgbClr val="1F1D1E"/>
            </a:solidFill>
          </a:ln>
        </p:spPr>
      </p:pic>
      <p:pic>
        <p:nvPicPr>
          <p:cNvPr id="14" name="Picture 13" descr="A chart with numbers and colored dots&#10;&#10;AI-generated content may be incorrect.">
            <a:extLst>
              <a:ext uri="{FF2B5EF4-FFF2-40B4-BE49-F238E27FC236}">
                <a16:creationId xmlns:a16="http://schemas.microsoft.com/office/drawing/2014/main" id="{9684A1EE-B046-757B-154C-0A56149747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244" r="-317" b="24370"/>
          <a:stretch/>
        </p:blipFill>
        <p:spPr>
          <a:xfrm>
            <a:off x="228584" y="2473695"/>
            <a:ext cx="3916873" cy="2822765"/>
          </a:xfrm>
          <a:prstGeom prst="rect">
            <a:avLst/>
          </a:prstGeom>
          <a:ln>
            <a:solidFill>
              <a:srgbClr val="1F1D1E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07F5FC-50ED-75ED-CEDD-176252AAF0A7}"/>
              </a:ext>
            </a:extLst>
          </p:cNvPr>
          <p:cNvSpPr txBox="1"/>
          <p:nvPr/>
        </p:nvSpPr>
        <p:spPr>
          <a:xfrm>
            <a:off x="7327604" y="6512441"/>
            <a:ext cx="486085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Segoe UI Light"/>
              </a:rPr>
              <a:t>Dashed line presents screening criteria where available.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E34067-6DE5-A223-7E22-3152308D1372}"/>
              </a:ext>
            </a:extLst>
          </p:cNvPr>
          <p:cNvSpPr txBox="1"/>
          <p:nvPr/>
        </p:nvSpPr>
        <p:spPr>
          <a:xfrm>
            <a:off x="4707844" y="1992703"/>
            <a:ext cx="290383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sz="2000" b="1"/>
            </a:lvl1pPr>
          </a:lstStyle>
          <a:p>
            <a:r>
              <a:rPr lang="en-US" dirty="0"/>
              <a:t>Porewater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A426A-5F53-8842-6DE5-4DCC39F49A6D}"/>
              </a:ext>
            </a:extLst>
          </p:cNvPr>
          <p:cNvSpPr txBox="1"/>
          <p:nvPr/>
        </p:nvSpPr>
        <p:spPr>
          <a:xfrm>
            <a:off x="711846" y="1946729"/>
            <a:ext cx="347197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/>
              <a:t>Surface Water</a:t>
            </a:r>
            <a:endParaRPr lang="en-US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6A7DB5-BF0F-D5B8-5E2C-27F61F7B4895}"/>
              </a:ext>
            </a:extLst>
          </p:cNvPr>
          <p:cNvSpPr txBox="1"/>
          <p:nvPr/>
        </p:nvSpPr>
        <p:spPr>
          <a:xfrm>
            <a:off x="9219330" y="1901950"/>
            <a:ext cx="1908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Cap</a:t>
            </a:r>
            <a:r>
              <a:rPr lang="en-US" sz="2600" dirty="0"/>
              <a:t> </a:t>
            </a:r>
            <a:r>
              <a:rPr lang="en-US" sz="2000" b="1" dirty="0"/>
              <a:t>Material</a:t>
            </a:r>
          </a:p>
        </p:txBody>
      </p:sp>
      <p:pic>
        <p:nvPicPr>
          <p:cNvPr id="10" name="Picture 9" descr="A chart with numbers and colored dots&#10;&#10;AI-generated content may be incorrect.">
            <a:extLst>
              <a:ext uri="{FF2B5EF4-FFF2-40B4-BE49-F238E27FC236}">
                <a16:creationId xmlns:a16="http://schemas.microsoft.com/office/drawing/2014/main" id="{484ED75B-0346-80B4-7FBA-2E542050A7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438" t="77634" r="15596" b="5591"/>
          <a:stretch/>
        </p:blipFill>
        <p:spPr>
          <a:xfrm>
            <a:off x="9359900" y="5705858"/>
            <a:ext cx="2447404" cy="725701"/>
          </a:xfrm>
          <a:prstGeom prst="rect">
            <a:avLst/>
          </a:prstGeom>
          <a:ln>
            <a:solidFill>
              <a:srgbClr val="1F1D1E"/>
            </a:solidFill>
          </a:ln>
        </p:spPr>
      </p:pic>
    </p:spTree>
    <p:extLst>
      <p:ext uri="{BB962C8B-B14F-4D97-AF65-F5344CB8AC3E}">
        <p14:creationId xmlns:p14="http://schemas.microsoft.com/office/powerpoint/2010/main" val="444757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7FDF7A7-6931-BA95-E463-9EEC521F38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323" r="242" b="26236"/>
          <a:stretch/>
        </p:blipFill>
        <p:spPr>
          <a:xfrm>
            <a:off x="8199201" y="2475275"/>
            <a:ext cx="3748308" cy="2692716"/>
          </a:xfrm>
          <a:prstGeom prst="rect">
            <a:avLst/>
          </a:prstGeom>
          <a:ln>
            <a:solidFill>
              <a:srgbClr val="1F1D1E"/>
            </a:solidFill>
          </a:ln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A491707A-D17A-8A94-78FF-4053AAA470ED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4"/>
          <a:srcRect l="4600" t="8575" r="242" b="25618"/>
          <a:stretch/>
        </p:blipFill>
        <p:spPr>
          <a:xfrm>
            <a:off x="4502094" y="2473693"/>
            <a:ext cx="3678001" cy="2692715"/>
          </a:xfrm>
          <a:ln>
            <a:solidFill>
              <a:srgbClr val="1F1D1E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73DCAE7-F8B0-2C82-3FB0-540F0131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77824"/>
            <a:ext cx="10972800" cy="685800"/>
          </a:xfrm>
        </p:spPr>
        <p:txBody>
          <a:bodyPr/>
          <a:lstStyle/>
          <a:p>
            <a:r>
              <a:rPr lang="en-US" sz="3600"/>
              <a:t>Chemical Trends: PCBs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008F3-512C-DBD2-EFD6-EDF4C43190C7}"/>
              </a:ext>
            </a:extLst>
          </p:cNvPr>
          <p:cNvSpPr txBox="1"/>
          <p:nvPr/>
        </p:nvSpPr>
        <p:spPr>
          <a:xfrm>
            <a:off x="7327604" y="6512441"/>
            <a:ext cx="486085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Segoe UI Light"/>
              </a:rPr>
              <a:t>Dashed line presents screening criteria where available.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7E09FA-9BFD-B665-3BDF-4A7F766CF2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58" t="9591" r="242" b="26939"/>
          <a:stretch/>
        </p:blipFill>
        <p:spPr>
          <a:xfrm>
            <a:off x="711846" y="2473694"/>
            <a:ext cx="3771143" cy="2692715"/>
          </a:xfrm>
          <a:prstGeom prst="rect">
            <a:avLst/>
          </a:prstGeom>
          <a:ln>
            <a:solidFill>
              <a:srgbClr val="1F1D1E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A297A-79CD-515F-6F4D-B4EC7AD0E7D0}"/>
              </a:ext>
            </a:extLst>
          </p:cNvPr>
          <p:cNvSpPr txBox="1"/>
          <p:nvPr/>
        </p:nvSpPr>
        <p:spPr>
          <a:xfrm>
            <a:off x="4707844" y="1992703"/>
            <a:ext cx="290383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sz="2000" b="1"/>
            </a:lvl1pPr>
          </a:lstStyle>
          <a:p>
            <a:r>
              <a:rPr lang="en-US" dirty="0"/>
              <a:t>Porewater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743E7D-A3A0-82E6-4C37-39FEB97411F0}"/>
              </a:ext>
            </a:extLst>
          </p:cNvPr>
          <p:cNvSpPr txBox="1"/>
          <p:nvPr/>
        </p:nvSpPr>
        <p:spPr>
          <a:xfrm>
            <a:off x="711846" y="1946729"/>
            <a:ext cx="347197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/>
              <a:t>Surface Water</a:t>
            </a:r>
            <a:endParaRPr 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7B269-A103-F5B4-62AB-CE22D9B9B585}"/>
              </a:ext>
            </a:extLst>
          </p:cNvPr>
          <p:cNvSpPr txBox="1"/>
          <p:nvPr/>
        </p:nvSpPr>
        <p:spPr>
          <a:xfrm>
            <a:off x="9219330" y="1901950"/>
            <a:ext cx="1908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Cap</a:t>
            </a:r>
            <a:r>
              <a:rPr lang="en-US" sz="2600" dirty="0"/>
              <a:t> </a:t>
            </a:r>
            <a:r>
              <a:rPr lang="en-US" sz="2000" b="1" dirty="0"/>
              <a:t>Material</a:t>
            </a:r>
          </a:p>
        </p:txBody>
      </p:sp>
      <p:pic>
        <p:nvPicPr>
          <p:cNvPr id="10" name="Picture 9" descr="A chart with numbers and colored dots&#10;&#10;AI-generated content may be incorrect.">
            <a:extLst>
              <a:ext uri="{FF2B5EF4-FFF2-40B4-BE49-F238E27FC236}">
                <a16:creationId xmlns:a16="http://schemas.microsoft.com/office/drawing/2014/main" id="{51FBF2BB-5CE3-E043-BED9-7B8E94377D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438" t="77634" r="15596" b="5591"/>
          <a:stretch/>
        </p:blipFill>
        <p:spPr>
          <a:xfrm>
            <a:off x="9359900" y="5705858"/>
            <a:ext cx="2447404" cy="725701"/>
          </a:xfrm>
          <a:prstGeom prst="rect">
            <a:avLst/>
          </a:prstGeom>
          <a:ln>
            <a:solidFill>
              <a:srgbClr val="1F1D1E"/>
            </a:solidFill>
          </a:ln>
        </p:spPr>
      </p:pic>
    </p:spTree>
    <p:extLst>
      <p:ext uri="{BB962C8B-B14F-4D97-AF65-F5344CB8AC3E}">
        <p14:creationId xmlns:p14="http://schemas.microsoft.com/office/powerpoint/2010/main" val="2140652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394C66A-1774-4EC6-AAB6-7137252014D0}"/>
              </a:ext>
            </a:extLst>
          </p:cNvPr>
          <p:cNvSpPr/>
          <p:nvPr/>
        </p:nvSpPr>
        <p:spPr>
          <a:xfrm>
            <a:off x="1524000" y="6081056"/>
            <a:ext cx="9144000" cy="776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CF7A6A-3017-4342-9B09-66C976E9A4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939" y="2065524"/>
            <a:ext cx="6164800" cy="4114800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dirty="0">
                <a:cs typeface="Segoe UI Light"/>
              </a:rPr>
              <a:t>Arsenic in cap similar to surface water and test material concentrations</a:t>
            </a:r>
          </a:p>
          <a:p>
            <a:pPr lvl="1"/>
            <a:r>
              <a:rPr lang="en-US" dirty="0">
                <a:cs typeface="Segoe UI Light"/>
              </a:rPr>
              <a:t>Dissolved-phase concentrations appropriate for evaluating cap performance</a:t>
            </a:r>
          </a:p>
          <a:p>
            <a:r>
              <a:rPr lang="en-US" dirty="0">
                <a:cs typeface="Segoe UI Light"/>
              </a:rPr>
              <a:t>Total porewater in year 1 much higher than other sample types</a:t>
            </a:r>
          </a:p>
          <a:p>
            <a:pPr lvl="1"/>
            <a:r>
              <a:rPr lang="en-US" dirty="0">
                <a:cs typeface="Segoe UI Light"/>
              </a:rPr>
              <a:t>Not indicative of breakthrough</a:t>
            </a:r>
          </a:p>
          <a:p>
            <a:pPr lvl="1"/>
            <a:r>
              <a:rPr lang="en-US" dirty="0">
                <a:cs typeface="Segoe UI Light"/>
              </a:rPr>
              <a:t>Potential presence of iron oxide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252C5F-9A24-407D-BDC9-AD478974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10673080" cy="685800"/>
          </a:xfrm>
        </p:spPr>
        <p:txBody>
          <a:bodyPr/>
          <a:lstStyle/>
          <a:p>
            <a:r>
              <a:rPr lang="en-US" sz="3600"/>
              <a:t>Porewater Sampling in Cap Surface: Arsenic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10633-3695-4AFE-AD89-CE0E4258E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104" y="2114458"/>
            <a:ext cx="4938188" cy="3414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D7633B-B5DC-4CF7-BC18-0D5E57C8E1B3}"/>
              </a:ext>
            </a:extLst>
          </p:cNvPr>
          <p:cNvSpPr txBox="1"/>
          <p:nvPr/>
        </p:nvSpPr>
        <p:spPr>
          <a:xfrm>
            <a:off x="7092104" y="5548175"/>
            <a:ext cx="2445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Note:</a:t>
            </a:r>
          </a:p>
          <a:p>
            <a:r>
              <a:rPr lang="en-US" sz="1200">
                <a:solidFill>
                  <a:schemeClr val="tx2"/>
                </a:solidFill>
              </a:rPr>
              <a:t>Dashed line represents WQG value.</a:t>
            </a:r>
          </a:p>
        </p:txBody>
      </p:sp>
    </p:spTree>
    <p:extLst>
      <p:ext uri="{BB962C8B-B14F-4D97-AF65-F5344CB8AC3E}">
        <p14:creationId xmlns:p14="http://schemas.microsoft.com/office/powerpoint/2010/main" val="2582300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E11C66-0783-486C-B48D-42C35796B6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305" y="2040835"/>
            <a:ext cx="4893695" cy="4114800"/>
          </a:xfrm>
        </p:spPr>
        <p:txBody>
          <a:bodyPr/>
          <a:lstStyle/>
          <a:p>
            <a:r>
              <a:rPr lang="en-US" dirty="0"/>
              <a:t>Iron in contact with oxygen produces iron oxide, which is a sink for arsenic</a:t>
            </a:r>
          </a:p>
          <a:p>
            <a:pPr lvl="1"/>
            <a:r>
              <a:rPr lang="en-US" dirty="0"/>
              <a:t>Visual evidence of orange/brown</a:t>
            </a:r>
            <a:br>
              <a:rPr lang="en-US" dirty="0"/>
            </a:br>
            <a:r>
              <a:rPr lang="en-US" dirty="0"/>
              <a:t>staining on SPME samplers</a:t>
            </a:r>
          </a:p>
          <a:p>
            <a:r>
              <a:rPr lang="en-US" dirty="0"/>
              <a:t>Total arsenic in porewater in future years all below water quality guidelines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24A394-ABC8-4370-977B-EE379C7E3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10673080" cy="685800"/>
          </a:xfrm>
        </p:spPr>
        <p:txBody>
          <a:bodyPr/>
          <a:lstStyle/>
          <a:p>
            <a:r>
              <a:rPr lang="en-US" sz="3600"/>
              <a:t>Elevated Arsenic in Total Porewater Samples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71122-220E-402F-AB01-17E4DC535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574" y="2040836"/>
            <a:ext cx="3144329" cy="356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68A157-2226-45F2-ACF4-27959828E9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99" b="5499"/>
          <a:stretch/>
        </p:blipFill>
        <p:spPr>
          <a:xfrm>
            <a:off x="9047671" y="2040835"/>
            <a:ext cx="3144329" cy="356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19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rocky beach with a body of water and a city in the background&#10;&#10;Description automatically generated">
            <a:extLst>
              <a:ext uri="{FF2B5EF4-FFF2-40B4-BE49-F238E27FC236}">
                <a16:creationId xmlns:a16="http://schemas.microsoft.com/office/drawing/2014/main" id="{A3C57DD5-31E2-791F-8A12-E698D4EACB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4" b="12504"/>
          <a:stretch/>
        </p:blipFill>
        <p:spPr/>
      </p:pic>
    </p:spTree>
    <p:extLst>
      <p:ext uri="{BB962C8B-B14F-4D97-AF65-F5344CB8AC3E}">
        <p14:creationId xmlns:p14="http://schemas.microsoft.com/office/powerpoint/2010/main" val="3462354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EC70-14F3-D690-CDF0-D4470044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E694F-C99D-3692-E283-AD7B6ABF6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6824134" cy="3657600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dirty="0">
                <a:cs typeface="Segoe UI Light"/>
              </a:rPr>
              <a:t>Cap is performing as expected </a:t>
            </a:r>
          </a:p>
          <a:p>
            <a:pPr lvl="1"/>
            <a:r>
              <a:rPr lang="en-US" dirty="0">
                <a:cs typeface="Segoe UI Light"/>
              </a:rPr>
              <a:t>Chemically </a:t>
            </a:r>
          </a:p>
          <a:p>
            <a:pPr lvl="1"/>
            <a:r>
              <a:rPr lang="en-US" dirty="0">
                <a:cs typeface="Segoe UI Light"/>
              </a:rPr>
              <a:t>Hydrodynamically</a:t>
            </a:r>
          </a:p>
          <a:p>
            <a:r>
              <a:rPr lang="en-US" dirty="0">
                <a:cs typeface="Segoe UI Light"/>
              </a:rPr>
              <a:t>Sampling for multiple media provided greater certainty</a:t>
            </a:r>
          </a:p>
          <a:p>
            <a:r>
              <a:rPr lang="en-US" dirty="0">
                <a:cs typeface="Segoe UI Light"/>
              </a:rPr>
              <a:t>Arsenic and sulfide investigations in area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F84A2-1BBD-B0EB-45EB-29E1F68319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AA28CB-9AEA-1A80-9EAD-31FCF23E6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6" r="1619"/>
          <a:stretch/>
        </p:blipFill>
        <p:spPr bwMode="auto">
          <a:xfrm>
            <a:off x="7269282" y="0"/>
            <a:ext cx="49227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101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person with blonde hair smiling&#10;&#10;Description automatically generated">
            <a:extLst>
              <a:ext uri="{FF2B5EF4-FFF2-40B4-BE49-F238E27FC236}">
                <a16:creationId xmlns:a16="http://schemas.microsoft.com/office/drawing/2014/main" id="{44634D2B-024E-2291-CE42-5EBA9A3B1A9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5" y="1534168"/>
            <a:ext cx="3657600" cy="3657600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86B47C0-C107-C7D9-6D8A-23602AF1CD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2730" y="1589086"/>
            <a:ext cx="3463290" cy="1305569"/>
          </a:xfrm>
        </p:spPr>
        <p:txBody>
          <a:bodyPr/>
          <a:lstStyle/>
          <a:p>
            <a:r>
              <a:rPr lang="en-US"/>
              <a:t>Amy Corp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B9B349-7DF9-A352-BEA3-399BD0B1A4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2730" y="3362968"/>
            <a:ext cx="3463290" cy="951123"/>
          </a:xfrm>
        </p:spPr>
        <p:txBody>
          <a:bodyPr/>
          <a:lstStyle/>
          <a:p>
            <a:r>
              <a:rPr lang="en-US"/>
              <a:t>Principal Scientist</a:t>
            </a:r>
            <a:br>
              <a:rPr lang="en-US"/>
            </a:br>
            <a:r>
              <a:rPr lang="en-US"/>
              <a:t>Anchor QEA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8B2ED0-CE5A-6201-D096-58A7E7A728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acorp@anchorqea.com</a:t>
            </a:r>
          </a:p>
          <a:p>
            <a:endParaRPr lang="en-US"/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9DC3ED6-7176-BC8E-81F5-B76E77CB2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62" y="1686568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erial view of a port&#10;&#10;Description automatically generated">
            <a:extLst>
              <a:ext uri="{FF2B5EF4-FFF2-40B4-BE49-F238E27FC236}">
                <a16:creationId xmlns:a16="http://schemas.microsoft.com/office/drawing/2014/main" id="{7CCF53BB-6BDD-2916-6A20-094F8682FA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5" b="124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4883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139FB-9C88-CCED-CABD-E7A371CB61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9069" y="2433188"/>
            <a:ext cx="11171132" cy="3163279"/>
          </a:xfrm>
        </p:spPr>
        <p:txBody>
          <a:bodyPr anchor="t"/>
          <a:lstStyle/>
          <a:p>
            <a:r>
              <a:rPr lang="en-US"/>
              <a:t>How can we demonstrate cap performance during the initial years following construction?</a:t>
            </a:r>
            <a:endParaRPr lang="en-US" sz="30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94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5D27-7502-BD61-49B1-7B72DF39A2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9" y="2057400"/>
            <a:ext cx="6483890" cy="3673990"/>
          </a:xfrm>
        </p:spPr>
        <p:txBody>
          <a:bodyPr/>
          <a:lstStyle/>
          <a:p>
            <a:r>
              <a:rPr lang="en-US"/>
              <a:t>Metals, PCBs, and PAH exceedances</a:t>
            </a:r>
          </a:p>
          <a:p>
            <a:pPr lvl="1"/>
            <a:r>
              <a:rPr lang="en-US"/>
              <a:t>Mercury up to 464 times the screening level</a:t>
            </a:r>
          </a:p>
          <a:p>
            <a:pPr lvl="1"/>
            <a:r>
              <a:rPr lang="en-US"/>
              <a:t>Phenanthrene up to 235 times the screening level</a:t>
            </a:r>
          </a:p>
          <a:p>
            <a:pPr lvl="1"/>
            <a:r>
              <a:rPr lang="en-US"/>
              <a:t>Total PCBs up to 109 times the screening level</a:t>
            </a:r>
          </a:p>
          <a:p>
            <a:r>
              <a:rPr lang="en-US"/>
              <a:t>In surface sediment and down to </a:t>
            </a:r>
            <a:r>
              <a:rPr lang="en-US" dirty="0"/>
              <a:t>3 metres</a:t>
            </a:r>
            <a:r>
              <a:rPr lang="en-US"/>
              <a:t> below mudline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B47E1-50BD-BD00-60F7-3B478C046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Pre-Construction Conditions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221DE-1584-6490-2AC7-61287B99BA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FE531B-9C49-E0F6-6878-E8F1BA413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257" y="0"/>
            <a:ext cx="491674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660E47-1C0F-1CC0-351A-E6D02CC74998}"/>
              </a:ext>
            </a:extLst>
          </p:cNvPr>
          <p:cNvSpPr/>
          <p:nvPr/>
        </p:nvSpPr>
        <p:spPr>
          <a:xfrm>
            <a:off x="11089020" y="4631635"/>
            <a:ext cx="980661" cy="609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71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1925B-5B63-E634-2CB6-CC62AC1B0E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9843" y="2057400"/>
            <a:ext cx="6128198" cy="3673990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dirty="0">
                <a:cs typeface="Segoe UI Light"/>
              </a:rPr>
              <a:t>Chemical isolation layer</a:t>
            </a:r>
          </a:p>
          <a:p>
            <a:pPr lvl="1"/>
            <a:r>
              <a:rPr lang="en-US" dirty="0">
                <a:cs typeface="Segoe UI Light"/>
              </a:rPr>
              <a:t>Amendments added to reduce cap layer thickness</a:t>
            </a:r>
          </a:p>
          <a:p>
            <a:r>
              <a:rPr lang="en-US" dirty="0">
                <a:cs typeface="Segoe UI Light"/>
              </a:rPr>
              <a:t>Armour layer </a:t>
            </a:r>
          </a:p>
          <a:p>
            <a:pPr lvl="1"/>
            <a:r>
              <a:rPr lang="en-US" dirty="0">
                <a:cs typeface="Segoe UI Light"/>
              </a:rPr>
              <a:t>Hydrodynamic forces</a:t>
            </a:r>
          </a:p>
          <a:p>
            <a:pPr lvl="1"/>
            <a:r>
              <a:rPr lang="en-US" dirty="0">
                <a:cs typeface="Segoe UI Light"/>
              </a:rPr>
              <a:t>Wind and vessel-generated waves</a:t>
            </a:r>
          </a:p>
          <a:p>
            <a:pPr lvl="1"/>
            <a:r>
              <a:rPr lang="en-US" dirty="0">
                <a:cs typeface="Segoe UI Light"/>
              </a:rPr>
              <a:t>Vessel-induced propeller wash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325E33-E459-5BDF-3B79-72F46B85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Cap 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8045B4-941C-F963-68D5-CD9FD22375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A diagram of a structure&#10;&#10;Description automatically generated">
            <a:extLst>
              <a:ext uri="{FF2B5EF4-FFF2-40B4-BE49-F238E27FC236}">
                <a16:creationId xmlns:a16="http://schemas.microsoft.com/office/drawing/2014/main" id="{052F8866-AAA5-35BE-10CC-70F8886ABF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8" r="1799"/>
          <a:stretch/>
        </p:blipFill>
        <p:spPr>
          <a:xfrm>
            <a:off x="6728041" y="1984472"/>
            <a:ext cx="4987636" cy="38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17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02051E-439D-DDCC-B3DB-6C2EB6F27B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9" y="2057400"/>
            <a:ext cx="6099578" cy="3673990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dirty="0">
                <a:cs typeface="Segoe UI Light"/>
              </a:rPr>
              <a:t>Conducted January 2019 to May 2020</a:t>
            </a:r>
          </a:p>
          <a:p>
            <a:pPr lvl="1"/>
            <a:r>
              <a:rPr lang="en-US" dirty="0">
                <a:cs typeface="Segoe UI Light"/>
              </a:rPr>
              <a:t>48,500 cubic meters dredged</a:t>
            </a:r>
          </a:p>
          <a:p>
            <a:pPr lvl="1"/>
            <a:r>
              <a:rPr lang="en-US" dirty="0">
                <a:cs typeface="Segoe UI Light"/>
              </a:rPr>
              <a:t>50,000 cubic meters cap/fill material placed</a:t>
            </a:r>
          </a:p>
          <a:p>
            <a:r>
              <a:rPr lang="en-US" dirty="0">
                <a:cs typeface="Segoe UI Light"/>
              </a:rPr>
              <a:t>Shoreline/intertidal area required night work around low-tide windows</a:t>
            </a:r>
          </a:p>
          <a:p>
            <a:r>
              <a:rPr lang="en-US" dirty="0">
                <a:cs typeface="Segoe UI Light"/>
              </a:rPr>
              <a:t>Shallow bedrock made dredging and material placement to full thickness challenging in some areas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AE0DD0-90E2-BACD-1490-8ECE8A5C2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Construction</a:t>
            </a:r>
          </a:p>
        </p:txBody>
      </p:sp>
      <p:pic>
        <p:nvPicPr>
          <p:cNvPr id="6" name="Picture 5" descr="A body of water with rocks and a building in the background&#10;&#10;Description automatically generated">
            <a:extLst>
              <a:ext uri="{FF2B5EF4-FFF2-40B4-BE49-F238E27FC236}">
                <a16:creationId xmlns:a16="http://schemas.microsoft.com/office/drawing/2014/main" id="{E5B92902-8E04-96E7-B6E3-3B4A2A0F56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5" r="14564"/>
          <a:stretch/>
        </p:blipFill>
        <p:spPr>
          <a:xfrm>
            <a:off x="7136297" y="0"/>
            <a:ext cx="5055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6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0E4EB-A998-A143-CC09-204F539CC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8537" y="6093069"/>
            <a:ext cx="5486400" cy="914400"/>
          </a:xfrm>
        </p:spPr>
        <p:txBody>
          <a:bodyPr/>
          <a:lstStyle/>
          <a:p>
            <a:r>
              <a:rPr lang="en-US" sz="1000">
                <a:solidFill>
                  <a:schemeClr val="accent4"/>
                </a:solidFill>
              </a:rPr>
              <a:t>Cap model references: </a:t>
            </a:r>
            <a:r>
              <a:rPr lang="en-US" sz="1000">
                <a:solidFill>
                  <a:schemeClr val="accent4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Reible 2012; Lampert and Reible 2009; Go et al. 2009; Appendix B of Palermo et al. 1998</a:t>
            </a:r>
            <a:endParaRPr lang="en-US" sz="1000">
              <a:solidFill>
                <a:schemeClr val="accent4"/>
              </a:solidFill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BC7120-2341-9D27-B5F1-BD3670913749}"/>
              </a:ext>
            </a:extLst>
          </p:cNvPr>
          <p:cNvSpPr txBox="1"/>
          <p:nvPr/>
        </p:nvSpPr>
        <p:spPr>
          <a:xfrm>
            <a:off x="85060" y="0"/>
            <a:ext cx="25730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/>
              <a:t>Cap Design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35DC76DE-C8E5-D599-6460-FA5EB75B78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0861" b="20861"/>
          <a:stretch/>
        </p:blipFill>
        <p:spPr>
          <a:xfrm>
            <a:off x="9003506" y="2764631"/>
            <a:ext cx="3257550" cy="31623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E445D1-0884-488A-40A9-E2606C3DAD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5" t="14000" r="57500" b="24000"/>
          <a:stretch/>
        </p:blipFill>
        <p:spPr>
          <a:xfrm>
            <a:off x="0" y="1"/>
            <a:ext cx="12258737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DAFA9D-6E29-20EF-43FB-F5F69C340CDB}"/>
              </a:ext>
            </a:extLst>
          </p:cNvPr>
          <p:cNvSpPr/>
          <p:nvPr/>
        </p:nvSpPr>
        <p:spPr>
          <a:xfrm>
            <a:off x="4164806" y="4507706"/>
            <a:ext cx="114300" cy="11668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30125EF-7312-248C-64E7-AC80F16758D2}"/>
              </a:ext>
            </a:extLst>
          </p:cNvPr>
          <p:cNvSpPr/>
          <p:nvPr/>
        </p:nvSpPr>
        <p:spPr>
          <a:xfrm>
            <a:off x="4663281" y="4164806"/>
            <a:ext cx="114300" cy="11668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EDB1EC-EDD6-922E-15DB-1F72C4273614}"/>
              </a:ext>
            </a:extLst>
          </p:cNvPr>
          <p:cNvSpPr/>
          <p:nvPr/>
        </p:nvSpPr>
        <p:spPr>
          <a:xfrm>
            <a:off x="5218906" y="3542506"/>
            <a:ext cx="114300" cy="11668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D1B6D66-0AF8-99D2-1068-FD02E03F66E3}"/>
              </a:ext>
            </a:extLst>
          </p:cNvPr>
          <p:cNvSpPr/>
          <p:nvPr/>
        </p:nvSpPr>
        <p:spPr>
          <a:xfrm>
            <a:off x="6641306" y="4048125"/>
            <a:ext cx="114300" cy="11668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2875962-F9FC-5EE8-C8F1-843B98182987}"/>
              </a:ext>
            </a:extLst>
          </p:cNvPr>
          <p:cNvSpPr/>
          <p:nvPr/>
        </p:nvSpPr>
        <p:spPr>
          <a:xfrm>
            <a:off x="6955631" y="4106465"/>
            <a:ext cx="114300" cy="11668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4AF82A-A3AC-E57E-C02F-11F4B4203E51}"/>
              </a:ext>
            </a:extLst>
          </p:cNvPr>
          <p:cNvSpPr/>
          <p:nvPr/>
        </p:nvSpPr>
        <p:spPr>
          <a:xfrm>
            <a:off x="6698456" y="4403960"/>
            <a:ext cx="114300" cy="11668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05BB18-7DDB-ABD6-3B1F-53B3D6694681}"/>
              </a:ext>
            </a:extLst>
          </p:cNvPr>
          <p:cNvSpPr/>
          <p:nvPr/>
        </p:nvSpPr>
        <p:spPr>
          <a:xfrm>
            <a:off x="7835106" y="4292041"/>
            <a:ext cx="114300" cy="11668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0D931FD-F72F-324D-37FA-C49F264879BF}"/>
              </a:ext>
            </a:extLst>
          </p:cNvPr>
          <p:cNvSpPr/>
          <p:nvPr/>
        </p:nvSpPr>
        <p:spPr>
          <a:xfrm>
            <a:off x="8365331" y="4340258"/>
            <a:ext cx="114300" cy="11668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434E39-7791-4029-6E9C-63D5A2925F9C}"/>
              </a:ext>
            </a:extLst>
          </p:cNvPr>
          <p:cNvSpPr/>
          <p:nvPr/>
        </p:nvSpPr>
        <p:spPr>
          <a:xfrm>
            <a:off x="8143081" y="4749800"/>
            <a:ext cx="114300" cy="11668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4C7C1B4-A793-0243-E83A-BC222B33C051}"/>
              </a:ext>
            </a:extLst>
          </p:cNvPr>
          <p:cNvSpPr/>
          <p:nvPr/>
        </p:nvSpPr>
        <p:spPr>
          <a:xfrm>
            <a:off x="4156766" y="6491928"/>
            <a:ext cx="114300" cy="11668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26E47D-0080-A0B4-4B6E-5D4A2859BF97}"/>
              </a:ext>
            </a:extLst>
          </p:cNvPr>
          <p:cNvSpPr txBox="1"/>
          <p:nvPr/>
        </p:nvSpPr>
        <p:spPr>
          <a:xfrm>
            <a:off x="4250636" y="6427157"/>
            <a:ext cx="3670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1F1D1E"/>
                </a:solidFill>
                <a:latin typeface="Abadi" panose="020F0502020204030204" pitchFamily="34" charset="0"/>
              </a:rPr>
              <a:t>Performance Monitoring Sampling Location</a:t>
            </a:r>
          </a:p>
        </p:txBody>
      </p:sp>
    </p:spTree>
    <p:extLst>
      <p:ext uri="{BB962C8B-B14F-4D97-AF65-F5344CB8AC3E}">
        <p14:creationId xmlns:p14="http://schemas.microsoft.com/office/powerpoint/2010/main" val="3334637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D3139-1F0C-C8DD-BCBE-8EDB319235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3152" y="949569"/>
            <a:ext cx="10058400" cy="1573823"/>
          </a:xfrm>
        </p:spPr>
        <p:txBody>
          <a:bodyPr anchor="t"/>
          <a:lstStyle/>
          <a:p>
            <a:r>
              <a:rPr lang="en-US" sz="3600"/>
              <a:t>Monitoring Approach</a:t>
            </a:r>
          </a:p>
          <a:p>
            <a:pPr algn="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D2F160-7D97-8F58-7E1B-EB7CE1CEC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136" t="24500" r="6865" b="31910"/>
          <a:stretch/>
        </p:blipFill>
        <p:spPr>
          <a:xfrm>
            <a:off x="1428098" y="1894555"/>
            <a:ext cx="9335803" cy="44883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21D34A-9417-6227-7F0E-F4F0CBEE4B2B}"/>
              </a:ext>
            </a:extLst>
          </p:cNvPr>
          <p:cNvSpPr txBox="1"/>
          <p:nvPr/>
        </p:nvSpPr>
        <p:spPr>
          <a:xfrm>
            <a:off x="1428098" y="5859702"/>
            <a:ext cx="3190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6"/>
                </a:solidFill>
              </a:rPr>
              <a:t>NMDS: </a:t>
            </a:r>
            <a:r>
              <a:rPr lang="en-US" sz="1400" dirty="0">
                <a:solidFill>
                  <a:schemeClr val="accent6"/>
                </a:solidFill>
              </a:rPr>
              <a:t>nylon mesh diffusion sampler</a:t>
            </a:r>
            <a:endParaRPr lang="en-US" sz="1400">
              <a:solidFill>
                <a:schemeClr val="accent6"/>
              </a:solidFill>
            </a:endParaRPr>
          </a:p>
          <a:p>
            <a:r>
              <a:rPr lang="en-US" sz="1400">
                <a:solidFill>
                  <a:schemeClr val="accent6"/>
                </a:solidFill>
              </a:rPr>
              <a:t>SPME: </a:t>
            </a:r>
            <a:r>
              <a:rPr lang="en-US" sz="1400" dirty="0">
                <a:solidFill>
                  <a:schemeClr val="accent6"/>
                </a:solidFill>
              </a:rPr>
              <a:t>solid-phase</a:t>
            </a:r>
            <a:r>
              <a:rPr lang="en-US" sz="1400">
                <a:solidFill>
                  <a:schemeClr val="accent6"/>
                </a:solidFill>
              </a:rPr>
              <a:t> microextraction</a:t>
            </a:r>
          </a:p>
        </p:txBody>
      </p:sp>
    </p:spTree>
    <p:extLst>
      <p:ext uri="{BB962C8B-B14F-4D97-AF65-F5344CB8AC3E}">
        <p14:creationId xmlns:p14="http://schemas.microsoft.com/office/powerpoint/2010/main" val="1121487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DFA9F69-44C5-FAF8-9965-0E5C9957B204}"/>
              </a:ext>
            </a:extLst>
          </p:cNvPr>
          <p:cNvSpPr txBox="1">
            <a:spLocks/>
          </p:cNvSpPr>
          <p:nvPr/>
        </p:nvSpPr>
        <p:spPr>
          <a:xfrm>
            <a:off x="612648" y="1078992"/>
            <a:ext cx="1067308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sz="3600"/>
              <a:t>Nylon Mesh Diffusion Samplers</a:t>
            </a:r>
          </a:p>
        </p:txBody>
      </p:sp>
      <p:pic>
        <p:nvPicPr>
          <p:cNvPr id="13" name="Content Placeholder 6" descr="A person holding a piece of paper next to a jar of water&#10;&#10;Description automatically generated">
            <a:extLst>
              <a:ext uri="{FF2B5EF4-FFF2-40B4-BE49-F238E27FC236}">
                <a16:creationId xmlns:a16="http://schemas.microsoft.com/office/drawing/2014/main" id="{49A6CAD6-B3CF-1B4A-72DD-B9F36255A8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3" r="9413"/>
          <a:stretch/>
        </p:blipFill>
        <p:spPr>
          <a:xfrm>
            <a:off x="6879338" y="1793631"/>
            <a:ext cx="4700016" cy="4343400"/>
          </a:xfrm>
          <a:prstGeom prst="rect">
            <a:avLst/>
          </a:prstGeom>
        </p:spPr>
      </p:pic>
      <p:pic>
        <p:nvPicPr>
          <p:cNvPr id="14" name="Picture Placeholder 7" descr="A person holding a piece of paper next to a jar&#10;&#10;Description automatically generated">
            <a:extLst>
              <a:ext uri="{FF2B5EF4-FFF2-40B4-BE49-F238E27FC236}">
                <a16:creationId xmlns:a16="http://schemas.microsoft.com/office/drawing/2014/main" id="{96F9AD38-4A3B-94E3-1E95-DB60272F75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r="9407"/>
          <a:stretch/>
        </p:blipFill>
        <p:spPr>
          <a:xfrm>
            <a:off x="612648" y="1793631"/>
            <a:ext cx="4700016" cy="43434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2F5168C-47BB-622B-3686-1BDCA3CB78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05A1FC-955D-9B45-25A5-CCD866F689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5146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Battelle 2022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2.xml><?xml version="1.0" encoding="utf-8"?>
<a:theme xmlns:a="http://schemas.openxmlformats.org/drawingml/2006/main" name="Project Background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3.xml><?xml version="1.0" encoding="utf-8"?>
<a:theme xmlns:a="http://schemas.openxmlformats.org/drawingml/2006/main" name="Challenge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4.xml><?xml version="1.0" encoding="utf-8"?>
<a:theme xmlns:a="http://schemas.openxmlformats.org/drawingml/2006/main" name="Methods &amp; Approach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5.xml><?xml version="1.0" encoding="utf-8"?>
<a:theme xmlns:a="http://schemas.openxmlformats.org/drawingml/2006/main" name="Conclusion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044e4b3c-d4ec-4737-9b71-7c7f9b19e5bf" ContentTypeId="0x01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BCD2CC9DC1DE4F8E2940ABC5354EF8" ma:contentTypeVersion="11" ma:contentTypeDescription="Create a new document." ma:contentTypeScope="" ma:versionID="642e617f596ce8dbd207408b8fa0a993">
  <xsd:schema xmlns:xsd="http://www.w3.org/2001/XMLSchema" xmlns:xs="http://www.w3.org/2001/XMLSchema" xmlns:p="http://schemas.microsoft.com/office/2006/metadata/properties" xmlns:ns2="a2698da2-da9c-47ea-a5b8-b239d344e65e" xmlns:ns3="00c87f25-2316-4e8e-aa34-2c74b3876b84" xmlns:ns4="05e77292-2eb1-4c19-8430-212c094da4de" targetNamespace="http://schemas.microsoft.com/office/2006/metadata/properties" ma:root="true" ma:fieldsID="a742ebb869ba3d04f62f67b4ea690775" ns2:_="" ns3:_="" ns4:_="">
    <xsd:import namespace="a2698da2-da9c-47ea-a5b8-b239d344e65e"/>
    <xsd:import namespace="00c87f25-2316-4e8e-aa34-2c74b3876b84"/>
    <xsd:import namespace="05e77292-2eb1-4c19-8430-212c094da4de"/>
    <xsd:element name="properties">
      <xsd:complexType>
        <xsd:sequence>
          <xsd:element name="documentManagement">
            <xsd:complexType>
              <xsd:all>
                <xsd:element ref="ns2:Data_x0020_Classification" minOccurs="0"/>
                <xsd:element ref="ns2:Client_x0020_Type" minOccurs="0"/>
                <xsd:element ref="ns3:MediaServiceSearchProperties" minOccurs="0"/>
                <xsd:element ref="ns3:MediaServiceObjectDetectorVersion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698da2-da9c-47ea-a5b8-b239d344e65e" elementFormDefault="qualified">
    <xsd:import namespace="http://schemas.microsoft.com/office/2006/documentManagement/types"/>
    <xsd:import namespace="http://schemas.microsoft.com/office/infopath/2007/PartnerControls"/>
    <xsd:element name="Data_x0020_Classification" ma:index="8" nillable="true" ma:displayName="Data Classification" ma:description="To be populated by Anchor QEA staff" ma:format="Dropdown" ma:internalName="Data_x0020_Classification">
      <xsd:simpleType>
        <xsd:restriction base="dms:Choice">
          <xsd:enumeration value="Internal"/>
          <xsd:enumeration value="Public"/>
          <xsd:enumeration value="Confidential"/>
          <xsd:enumeration value="CUI"/>
        </xsd:restriction>
      </xsd:simpleType>
    </xsd:element>
    <xsd:element name="Client_x0020_Type" ma:index="9" nillable="true" ma:displayName="Client Type" ma:description="To be populated by Anchor QEA staff" ma:format="Dropdown" ma:internalName="Client_x0020_Type">
      <xsd:simpleType>
        <xsd:restriction base="dms:Choice">
          <xsd:enumeration value="Internal"/>
          <xsd:enumeration value="Business/NGO"/>
          <xsd:enumeration value="Tribe"/>
          <xsd:enumeration value="Local Government"/>
          <xsd:enumeration value="State Government"/>
          <xsd:enumeration value="Federal Government"/>
          <xsd:enumeration value="Canadian Governmen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87f25-2316-4e8e-aa34-2c74b3876b84" elementFormDefault="qualified">
    <xsd:import namespace="http://schemas.microsoft.com/office/2006/documentManagement/types"/>
    <xsd:import namespace="http://schemas.microsoft.com/office/infopath/2007/PartnerControls"/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44e4b3c-d4ec-4737-9b71-7c7f9b19e5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77292-2eb1-4c19-8430-212c094da4d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f0bc20e7-6ca0-481e-afc5-3ba291a3d056}" ma:internalName="TaxCatchAll" ma:showField="CatchAllData" ma:web="05e77292-2eb1-4c19-8430-212c094da4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lient_x0020_Type xmlns="a2698da2-da9c-47ea-a5b8-b239d344e65e" xsi:nil="true"/>
    <Data_x0020_Classification xmlns="a2698da2-da9c-47ea-a5b8-b239d344e65e" xsi:nil="true"/>
    <TaxCatchAll xmlns="05e77292-2eb1-4c19-8430-212c094da4de" xsi:nil="true"/>
    <lcf76f155ced4ddcb4097134ff3c332f xmlns="00c87f25-2316-4e8e-aa34-2c74b3876b8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7EEA35-730C-49D0-A4DB-B373DF54F53D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4D5CD68F-E9F3-45F5-A47C-D231E37FC8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0465BE-AFE3-41C6-A404-E6803EDD9B0E}">
  <ds:schemaRefs>
    <ds:schemaRef ds:uri="00c87f25-2316-4e8e-aa34-2c74b3876b84"/>
    <ds:schemaRef ds:uri="05e77292-2eb1-4c19-8430-212c094da4de"/>
    <ds:schemaRef ds:uri="a2698da2-da9c-47ea-a5b8-b239d344e6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DEF12B0E-A422-4D0B-BE22-D8FD1F5FFB9F}">
  <ds:schemaRefs>
    <ds:schemaRef ds:uri="05e77292-2eb1-4c19-8430-212c094da4de"/>
    <ds:schemaRef ds:uri="http://purl.org/dc/terms/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00c87f25-2316-4e8e-aa34-2c74b3876b84"/>
    <ds:schemaRef ds:uri="a2698da2-da9c-47ea-a5b8-b239d344e65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446</Words>
  <Application>Microsoft Office PowerPoint</Application>
  <PresentationFormat>Widescreen</PresentationFormat>
  <Paragraphs>74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Abadi</vt:lpstr>
      <vt:lpstr>Arial</vt:lpstr>
      <vt:lpstr>Myriad Pro</vt:lpstr>
      <vt:lpstr>Segoe UI</vt:lpstr>
      <vt:lpstr>Segoe UI Light</vt:lpstr>
      <vt:lpstr>Times New Roman</vt:lpstr>
      <vt:lpstr>Title Page</vt:lpstr>
      <vt:lpstr>Project Background</vt:lpstr>
      <vt:lpstr>Challenge</vt:lpstr>
      <vt:lpstr>Methods &amp; Approach</vt:lpstr>
      <vt:lpstr>Conclusion</vt:lpstr>
      <vt:lpstr>Three Years of Cap Monitoring to Evaluate Remedy Effectiveness in Esquimalt Harbour, BC, Canada</vt:lpstr>
      <vt:lpstr>PowerPoint Presentation</vt:lpstr>
      <vt:lpstr>PowerPoint Presentation</vt:lpstr>
      <vt:lpstr>Pre-Construction Conditions</vt:lpstr>
      <vt:lpstr>Cap Design</vt:lpstr>
      <vt:lpstr>Construction</vt:lpstr>
      <vt:lpstr>PowerPoint Presentation</vt:lpstr>
      <vt:lpstr>PowerPoint Presentation</vt:lpstr>
      <vt:lpstr>PowerPoint Presentation</vt:lpstr>
      <vt:lpstr>SPME Samplers</vt:lpstr>
      <vt:lpstr>Cap Material Testing Results</vt:lpstr>
      <vt:lpstr>Chemical Trends: Mercury</vt:lpstr>
      <vt:lpstr>Chemical Trends: Phenanthrene</vt:lpstr>
      <vt:lpstr>Chemical Trends: PCBs</vt:lpstr>
      <vt:lpstr>Porewater Sampling in Cap Surface: Arsenic</vt:lpstr>
      <vt:lpstr>Elevated Arsenic in Total Porewater Samples</vt:lpstr>
      <vt:lpstr>PowerPoint Presentation</vt:lpstr>
      <vt:lpstr>Lessons Learned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 Meeting</dc:title>
  <dc:creator>Ally Chopic</dc:creator>
  <cp:lastModifiedBy>Amy Corp</cp:lastModifiedBy>
  <cp:revision>2</cp:revision>
  <dcterms:created xsi:type="dcterms:W3CDTF">2020-09-18T19:27:01Z</dcterms:created>
  <dcterms:modified xsi:type="dcterms:W3CDTF">2025-01-20T23:23:44Z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0x010100B0BCD2CC9DC1DE4F8E2940ABC5354EF8</vt:lpwstr>
  </property>
  <property fmtid="{D5CDD505-2E9C-101B-9397-08002B2CF9AE}" pid="3" name="MediaServiceImageTags">
    <vt:lpwstr/>
  </property>
</Properties>
</file>