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5"/>
    <p:sldMasterId id="2147483759" r:id="rId6"/>
    <p:sldMasterId id="2147483779" r:id="rId7"/>
    <p:sldMasterId id="2147483772" r:id="rId8"/>
    <p:sldMasterId id="2147483765" r:id="rId9"/>
  </p:sldMasterIdLst>
  <p:notesMasterIdLst>
    <p:notesMasterId r:id="rId26"/>
  </p:notesMasterIdLst>
  <p:handoutMasterIdLst>
    <p:handoutMasterId r:id="rId27"/>
  </p:handoutMasterIdLst>
  <p:sldIdLst>
    <p:sldId id="257" r:id="rId10"/>
    <p:sldId id="293" r:id="rId11"/>
    <p:sldId id="262" r:id="rId12"/>
    <p:sldId id="261" r:id="rId13"/>
    <p:sldId id="263" r:id="rId14"/>
    <p:sldId id="264" r:id="rId15"/>
    <p:sldId id="265" r:id="rId16"/>
    <p:sldId id="279" r:id="rId17"/>
    <p:sldId id="287" r:id="rId18"/>
    <p:sldId id="294" r:id="rId19"/>
    <p:sldId id="289" r:id="rId20"/>
    <p:sldId id="266" r:id="rId21"/>
    <p:sldId id="290" r:id="rId22"/>
    <p:sldId id="286" r:id="rId23"/>
    <p:sldId id="292" r:id="rId24"/>
    <p:sldId id="273" r:id="rId2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6CC2632-DF5B-B64D-A9F8-98793308F89C}" name="Carmen Oldham" initials="CO" userId="S::coldham@anchorqea.com::e9b03065-b838-4218-a68e-08a156544b48" providerId="AD"/>
  <p188:author id="{EB4A0068-9F52-F801-8362-D9C423E76C65}" name="Lee Freeland" initials="LF" userId="S::lfreeland@anchorqea.com::9e4d0517-53ca-4bc5-8315-a60c66c4bc7f" providerId="AD"/>
  <p188:author id="{5036907C-C62F-9159-80EF-139601F53A4E}" name="Rosalie Daggett" initials="RD" userId="S::rdaggett@anchorqea.com::b7970409-3f4b-4adb-8e89-5d01b332417e" providerId="AD"/>
  <p188:author id="{A9770C7F-C112-62A1-B6EC-B1D9AEC0A185}" name="Sydnee Knox" initials="SK" userId="S::sknox@anchorqea.com::f2d94736-b2f7-46e5-a0cc-9b30dfa67a90" providerId="AD"/>
  <p188:author id="{ACC6A3C4-4813-445B-A506-5BD9FE81E6D6}" name="Terri Scheumann" initials="TS" userId="Terri Scheumann" providerId="None"/>
  <p188:author id="{E70266CD-DAF3-2A50-D2B9-53EFF965D1EC}" name="Tessa M. Dennis" initials="TMD" userId="Tessa M. Dennis" providerId="None"/>
  <p188:author id="{59C7FBE4-A195-EF8E-E85C-4BDA82C4F469}" name="Amy Corp" initials="AC" userId="S::acorp@anchorqea.com::09f8d76a-6eff-40ab-9759-ce06bb9156c5" providerId="AD"/>
  <p188:author id="{A76029ED-207A-9EFE-06DB-1DFF290F58C7}" name="Sarah Currin" initials="SC" userId="S::scurrin@anchorqea.com::533e9ec4-3918-405c-af6b-22155e6f9c6f" providerId="AD"/>
  <p188:author id="{F4083DF5-4E96-0CBD-96D3-8ABD896F795E}" name="Joey Lane" initials="JL" userId="S::jlane@anchorqea.com::49ad2871-76d1-45fa-9c2f-50bc6827328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ydnee Knox" initials="SK" lastIdx="127" clrIdx="0">
    <p:extLst>
      <p:ext uri="{19B8F6BF-5375-455C-9EA6-DF929625EA0E}">
        <p15:presenceInfo xmlns:p15="http://schemas.microsoft.com/office/powerpoint/2012/main" userId="S-1-5-21-1295742510-17848028-1660491571-41863" providerId="AD"/>
      </p:ext>
    </p:extLst>
  </p:cmAuthor>
  <p:cmAuthor id="2" name="Betsy Yanasak" initials="BY" lastIdx="3" clrIdx="1">
    <p:extLst>
      <p:ext uri="{19B8F6BF-5375-455C-9EA6-DF929625EA0E}">
        <p15:presenceInfo xmlns:p15="http://schemas.microsoft.com/office/powerpoint/2012/main" userId="S-1-5-21-1295742510-17848028-1660491571-1094" providerId="AD"/>
      </p:ext>
    </p:extLst>
  </p:cmAuthor>
  <p:cmAuthor id="3" name="Rebecca Gardner" initials="RG" lastIdx="19" clrIdx="2">
    <p:extLst>
      <p:ext uri="{19B8F6BF-5375-455C-9EA6-DF929625EA0E}">
        <p15:presenceInfo xmlns:p15="http://schemas.microsoft.com/office/powerpoint/2012/main" userId="S-1-5-21-1295742510-17848028-1660491571-8384" providerId="AD"/>
      </p:ext>
    </p:extLst>
  </p:cmAuthor>
  <p:cmAuthor id="4" name="Ram K. Mohan" initials="RKM" lastIdx="4" clrIdx="3">
    <p:extLst>
      <p:ext uri="{19B8F6BF-5375-455C-9EA6-DF929625EA0E}">
        <p15:presenceInfo xmlns:p15="http://schemas.microsoft.com/office/powerpoint/2012/main" userId="Ram K. Mohan" providerId="None"/>
      </p:ext>
    </p:extLst>
  </p:cmAuthor>
  <p:cmAuthor id="5" name="Paul LaRosa" initials="PL" lastIdx="8" clrIdx="4">
    <p:extLst>
      <p:ext uri="{19B8F6BF-5375-455C-9EA6-DF929625EA0E}">
        <p15:presenceInfo xmlns:p15="http://schemas.microsoft.com/office/powerpoint/2012/main" userId="S::plarosa@anchorqea.com::bf926916-bd16-4f79-8894-6fefbd384580" providerId="AD"/>
      </p:ext>
    </p:extLst>
  </p:cmAuthor>
  <p:cmAuthor id="6" name="Hannah Garrison" initials="HG" lastIdx="36" clrIdx="5">
    <p:extLst>
      <p:ext uri="{19B8F6BF-5375-455C-9EA6-DF929625EA0E}">
        <p15:presenceInfo xmlns:p15="http://schemas.microsoft.com/office/powerpoint/2012/main" userId="S-1-5-21-1295742510-17848028-1660491571-30286" providerId="AD"/>
      </p:ext>
    </p:extLst>
  </p:cmAuthor>
  <p:cmAuthor id="7" name="Hans Adomeit" initials="HA" lastIdx="60" clrIdx="6">
    <p:extLst>
      <p:ext uri="{19B8F6BF-5375-455C-9EA6-DF929625EA0E}">
        <p15:presenceInfo xmlns:p15="http://schemas.microsoft.com/office/powerpoint/2012/main" userId="Hans Adomeit" providerId="None"/>
      </p:ext>
    </p:extLst>
  </p:cmAuthor>
  <p:cmAuthor id="8" name="Ally Chopic" initials="AC" lastIdx="33" clrIdx="7">
    <p:extLst>
      <p:ext uri="{19B8F6BF-5375-455C-9EA6-DF929625EA0E}">
        <p15:presenceInfo xmlns:p15="http://schemas.microsoft.com/office/powerpoint/2012/main" userId="S::achopic@anchorqea.com::b5d6bd82-def9-4887-b488-56b27aca6898" providerId="AD"/>
      </p:ext>
    </p:extLst>
  </p:cmAuthor>
  <p:cmAuthor id="9" name="Erin Hryciw" initials="EH" lastIdx="4" clrIdx="8">
    <p:extLst>
      <p:ext uri="{19B8F6BF-5375-455C-9EA6-DF929625EA0E}">
        <p15:presenceInfo xmlns:p15="http://schemas.microsoft.com/office/powerpoint/2012/main" userId="S::ehryciw@anchorqea.com::a723e2cb-e427-4209-9949-b7d59e947e19" providerId="AD"/>
      </p:ext>
    </p:extLst>
  </p:cmAuthor>
  <p:cmAuthor id="10" name="Sarah Becker" initials="SB" lastIdx="47" clrIdx="9">
    <p:extLst>
      <p:ext uri="{19B8F6BF-5375-455C-9EA6-DF929625EA0E}">
        <p15:presenceInfo xmlns:p15="http://schemas.microsoft.com/office/powerpoint/2012/main" userId="S::sbecker@anchorqea.com::bec27f7f-4a08-4805-aaad-894299599017" providerId="AD"/>
      </p:ext>
    </p:extLst>
  </p:cmAuthor>
  <p:cmAuthor id="11" name="Jennifer Holsinger" initials="JH" lastIdx="2" clrIdx="10">
    <p:extLst>
      <p:ext uri="{19B8F6BF-5375-455C-9EA6-DF929625EA0E}">
        <p15:presenceInfo xmlns:p15="http://schemas.microsoft.com/office/powerpoint/2012/main" userId="S::jholsinger@anchorqea.com::c092f541-fff4-4780-8cd0-675d22bdae3b" providerId="AD"/>
      </p:ext>
    </p:extLst>
  </p:cmAuthor>
  <p:cmAuthor id="12" name="Terri Scheumann" initials="TS" lastIdx="24" clrIdx="11">
    <p:extLst>
      <p:ext uri="{19B8F6BF-5375-455C-9EA6-DF929625EA0E}">
        <p15:presenceInfo xmlns:p15="http://schemas.microsoft.com/office/powerpoint/2012/main" userId="Terri Scheumann" providerId="None"/>
      </p:ext>
    </p:extLst>
  </p:cmAuthor>
  <p:cmAuthor id="13" name="Rosalie Daggett" initials="RD" lastIdx="1" clrIdx="12">
    <p:extLst>
      <p:ext uri="{19B8F6BF-5375-455C-9EA6-DF929625EA0E}">
        <p15:presenceInfo xmlns:p15="http://schemas.microsoft.com/office/powerpoint/2012/main" userId="S::rdaggett@anchorqea.com::b7970409-3f4b-4adb-8e89-5d01b332417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5A5A"/>
    <a:srgbClr val="553E19"/>
    <a:srgbClr val="1F1D1E"/>
    <a:srgbClr val="E0E7E7"/>
    <a:srgbClr val="4698A2"/>
    <a:srgbClr val="7CC0B7"/>
    <a:srgbClr val="3D7E76"/>
    <a:srgbClr val="F3CC54"/>
    <a:srgbClr val="FFFFFF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018" autoAdjust="0"/>
  </p:normalViewPr>
  <p:slideViewPr>
    <p:cSldViewPr snapToGrid="0">
      <p:cViewPr varScale="1">
        <p:scale>
          <a:sx n="139" d="100"/>
          <a:sy n="139" d="100"/>
        </p:scale>
        <p:origin x="3324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microsoft.com/office/2018/10/relationships/authors" Target="author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commentAuthors" Target="commentAuthor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Master" Target="slideMasters/slideMaster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y Corp" userId="09f8d76a-6eff-40ab-9759-ce06bb9156c5" providerId="ADAL" clId="{8D10A146-25AF-4DEB-B533-EB94269AF88A}"/>
    <pc:docChg chg="modSld sldOrd">
      <pc:chgData name="Amy Corp" userId="09f8d76a-6eff-40ab-9759-ce06bb9156c5" providerId="ADAL" clId="{8D10A146-25AF-4DEB-B533-EB94269AF88A}" dt="2025-01-19T23:52:36.472" v="9" actId="20577"/>
      <pc:docMkLst>
        <pc:docMk/>
      </pc:docMkLst>
      <pc:sldChg chg="modNotesTx">
        <pc:chgData name="Amy Corp" userId="09f8d76a-6eff-40ab-9759-ce06bb9156c5" providerId="ADAL" clId="{8D10A146-25AF-4DEB-B533-EB94269AF88A}" dt="2025-01-19T23:52:19.747" v="5" actId="20577"/>
        <pc:sldMkLst>
          <pc:docMk/>
          <pc:sldMk cId="812894478" sldId="261"/>
        </pc:sldMkLst>
      </pc:sldChg>
      <pc:sldChg chg="ord modNotesTx">
        <pc:chgData name="Amy Corp" userId="09f8d76a-6eff-40ab-9759-ce06bb9156c5" providerId="ADAL" clId="{8D10A146-25AF-4DEB-B533-EB94269AF88A}" dt="2025-01-19T23:52:17.601" v="4" actId="20577"/>
        <pc:sldMkLst>
          <pc:docMk/>
          <pc:sldMk cId="2374883161" sldId="262"/>
        </pc:sldMkLst>
      </pc:sldChg>
      <pc:sldChg chg="modNotesTx">
        <pc:chgData name="Amy Corp" userId="09f8d76a-6eff-40ab-9759-ce06bb9156c5" providerId="ADAL" clId="{8D10A146-25AF-4DEB-B533-EB94269AF88A}" dt="2025-01-19T23:52:36.472" v="9" actId="20577"/>
        <pc:sldMkLst>
          <pc:docMk/>
          <pc:sldMk cId="883418480" sldId="266"/>
        </pc:sldMkLst>
      </pc:sldChg>
      <pc:sldChg chg="modNotesTx">
        <pc:chgData name="Amy Corp" userId="09f8d76a-6eff-40ab-9759-ce06bb9156c5" providerId="ADAL" clId="{8D10A146-25AF-4DEB-B533-EB94269AF88A}" dt="2025-01-19T23:52:26.262" v="6" actId="20577"/>
        <pc:sldMkLst>
          <pc:docMk/>
          <pc:sldMk cId="132074123" sldId="279"/>
        </pc:sldMkLst>
      </pc:sldChg>
      <pc:sldChg chg="modNotesTx">
        <pc:chgData name="Amy Corp" userId="09f8d76a-6eff-40ab-9759-ce06bb9156c5" providerId="ADAL" clId="{8D10A146-25AF-4DEB-B533-EB94269AF88A}" dt="2025-01-19T23:52:29.612" v="8" actId="20577"/>
        <pc:sldMkLst>
          <pc:docMk/>
          <pc:sldMk cId="97409004" sldId="287"/>
        </pc:sldMkLst>
      </pc:sldChg>
      <pc:sldChg chg="modNotesTx">
        <pc:chgData name="Amy Corp" userId="09f8d76a-6eff-40ab-9759-ce06bb9156c5" providerId="ADAL" clId="{8D10A146-25AF-4DEB-B533-EB94269AF88A}" dt="2025-01-19T23:52:13.250" v="1" actId="5793"/>
        <pc:sldMkLst>
          <pc:docMk/>
          <pc:sldMk cId="2255851675" sldId="29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254" y="8754111"/>
            <a:ext cx="1012613" cy="27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30908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80988" y="698500"/>
            <a:ext cx="7572376" cy="4260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1" tIns="46580" rIns="93161" bIns="4658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2094" y="5035550"/>
            <a:ext cx="5686213" cy="3486150"/>
          </a:xfrm>
          <a:prstGeom prst="rect">
            <a:avLst/>
          </a:prstGeom>
        </p:spPr>
        <p:txBody>
          <a:bodyPr vert="horz" lIns="93161" tIns="46580" rIns="93161" bIns="465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54" y="8754111"/>
            <a:ext cx="1012613" cy="27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44882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Segoe UI" panose="020B0502040204020203" pitchFamily="34" charset="0"/>
        <a:cs typeface="Segoe UI" panose="020B0502040204020203" pitchFamily="34" charset="0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100" kern="1200">
        <a:solidFill>
          <a:schemeClr val="tx1"/>
        </a:solidFill>
        <a:latin typeface="Segoe UI" panose="020B0502040204020203" pitchFamily="34" charset="0"/>
        <a:ea typeface="Segoe UI" panose="020B0502040204020203" pitchFamily="34" charset="0"/>
        <a:cs typeface="Segoe UI" panose="020B0502040204020203" pitchFamily="34" charset="0"/>
      </a:defRPr>
    </a:lvl2pPr>
    <a:lvl3pPr marL="914400" algn="l" defTabSz="914400" rtl="0" eaLnBrk="1" latinLnBrk="0" hangingPunct="1">
      <a:defRPr sz="1050" kern="1200">
        <a:solidFill>
          <a:schemeClr val="tx1"/>
        </a:solidFill>
        <a:latin typeface="Segoe UI" panose="020B0502040204020203" pitchFamily="34" charset="0"/>
        <a:ea typeface="Segoe UI" panose="020B0502040204020203" pitchFamily="34" charset="0"/>
        <a:cs typeface="Segoe UI" panose="020B0502040204020203" pitchFamily="34" charset="0"/>
      </a:defRPr>
    </a:lvl3pPr>
    <a:lvl4pPr marL="1371600" algn="l" defTabSz="914400" rtl="0" eaLnBrk="1" latinLnBrk="0" hangingPunct="1">
      <a:defRPr sz="1050" kern="1200">
        <a:solidFill>
          <a:schemeClr val="tx1"/>
        </a:solidFill>
        <a:latin typeface="Segoe UI" panose="020B0502040204020203" pitchFamily="34" charset="0"/>
        <a:ea typeface="Segoe UI" panose="020B0502040204020203" pitchFamily="34" charset="0"/>
        <a:cs typeface="Segoe UI" panose="020B0502040204020203" pitchFamily="34" charset="0"/>
      </a:defRPr>
    </a:lvl4pPr>
    <a:lvl5pPr marL="1828800" algn="l" defTabSz="914400" rtl="0" eaLnBrk="1" latinLnBrk="0" hangingPunct="1">
      <a:defRPr sz="1050" kern="1200">
        <a:solidFill>
          <a:schemeClr val="tx1"/>
        </a:solidFill>
        <a:latin typeface="Segoe UI" panose="020B0502040204020203" pitchFamily="34" charset="0"/>
        <a:ea typeface="Segoe UI" panose="020B0502040204020203" pitchFamily="34" charset="0"/>
        <a:cs typeface="Segoe UI" panose="020B0502040204020203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623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39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163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76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706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898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270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756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98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165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444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94F56FCE-ABD2-4693-B1C1-9184B079C9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057400"/>
            <a:ext cx="10972800" cy="2880360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lvl1pPr algn="l">
              <a:defRPr sz="4800" cap="none" spc="0" baseline="0">
                <a:solidFill>
                  <a:schemeClr val="bg1"/>
                </a:solidFill>
                <a:latin typeface="+mj-lt"/>
                <a:cs typeface="Segoe UI Light" panose="020B0502040204020203" pitchFamily="34" charset="0"/>
              </a:defRPr>
            </a:lvl1pPr>
          </a:lstStyle>
          <a:p>
            <a:r>
              <a:rPr lang="en-US" sz="4800" cap="none" spc="0">
                <a:solidFill>
                  <a:schemeClr val="bg1">
                    <a:lumMod val="95000"/>
                  </a:schemeClr>
                </a:solidFill>
              </a:rPr>
              <a:t>Title of Presentation: </a:t>
            </a:r>
            <a:br>
              <a:rPr lang="en-US" sz="4800" cap="none" spc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4800" cap="none" spc="0">
                <a:solidFill>
                  <a:schemeClr val="bg1">
                    <a:lumMod val="95000"/>
                  </a:schemeClr>
                </a:solidFill>
              </a:rPr>
              <a:t>Example of Three-Line Title Page Showing Collaborator Logo Placement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815E33-4003-4AC2-B2AA-82043B81921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56814" y="5712321"/>
            <a:ext cx="1828800" cy="5029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000" b="1"/>
            </a:lvl1pPr>
          </a:lstStyle>
          <a:p>
            <a:r>
              <a:rPr lang="en-US"/>
              <a:t>Click to Insert White PNG/Vector Collaborator Logo Here 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C01635C4-99F9-9722-076B-360C9AB2B6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3725" y="5303520"/>
            <a:ext cx="5486400" cy="9144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spcAft>
                <a:spcPts val="0"/>
              </a:spcAft>
              <a:buNone/>
              <a:defRPr sz="1800"/>
            </a:lvl1pPr>
            <a:lvl2pPr marL="457200" indent="0">
              <a:buNone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Presented by: First Last, Credentials, Company</a:t>
            </a:r>
            <a:br>
              <a:rPr lang="en-US"/>
            </a:br>
            <a:r>
              <a:rPr lang="en-US"/>
              <a:t>Collaborators: First Last, Credentials, Company</a:t>
            </a:r>
          </a:p>
        </p:txBody>
      </p:sp>
      <p:pic>
        <p:nvPicPr>
          <p:cNvPr id="2" name="Picture 1" descr="Anchor QEA Logo">
            <a:extLst>
              <a:ext uri="{FF2B5EF4-FFF2-40B4-BE49-F238E27FC236}">
                <a16:creationId xmlns:a16="http://schemas.microsoft.com/office/drawing/2014/main" id="{46748611-7E04-2D93-90DE-DE7FD31D70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8360" y="5715000"/>
            <a:ext cx="1828800" cy="50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66202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95025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688F4049-70D5-70FE-CF3A-444EBD7A6723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98487" y="2030184"/>
            <a:ext cx="10995025" cy="402113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6A8155DB-5DCC-2939-88CF-945238BA09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274476322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llenge_Statement or Ques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23D3910-56F7-4479-49B3-4FEF7062A138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bg1"/>
                </a:solidFill>
                <a:latin typeface="+mj-lt"/>
                <a:ea typeface="+mn-lt"/>
                <a:cs typeface="Segoe UI Light"/>
              </a:rPr>
              <a:t>challenge</a:t>
            </a:r>
            <a:endParaRPr lang="en-US">
              <a:latin typeface="+mj-lt"/>
            </a:endParaRP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A04245E-57EC-ADBE-8171-DD6912F99C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360" y="1143000"/>
            <a:ext cx="10058400" cy="4572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181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llenge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D28293-B9F5-4E2E-A543-5121573CB3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8360" y="5715000"/>
            <a:ext cx="1828800" cy="504277"/>
          </a:xfrm>
          <a:prstGeom prst="rect">
            <a:avLst/>
          </a:prstGeom>
        </p:spPr>
      </p:pic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641046FF-9C35-58AF-1747-EDFCE03A7B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48315991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llenge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12648" y="2057400"/>
            <a:ext cx="10972165" cy="3673990"/>
          </a:xfrm>
          <a:prstGeom prst="rect">
            <a:avLst/>
          </a:prstGeom>
        </p:spPr>
        <p:txBody>
          <a:bodyPr rIns="0"/>
          <a:lstStyle>
            <a:lvl1pPr>
              <a:defRPr>
                <a:solidFill>
                  <a:srgbClr val="5A5A5A"/>
                </a:solidFill>
              </a:defRPr>
            </a:lvl1pPr>
            <a:lvl2pPr>
              <a:defRPr>
                <a:solidFill>
                  <a:srgbClr val="5A5A5A"/>
                </a:solidFill>
              </a:defRPr>
            </a:lvl2pPr>
            <a:lvl3pPr>
              <a:defRPr>
                <a:solidFill>
                  <a:srgbClr val="5A5A5A"/>
                </a:solidFill>
              </a:defRPr>
            </a:lvl3pPr>
            <a:lvl4pPr>
              <a:defRPr>
                <a:solidFill>
                  <a:srgbClr val="1C1C1C"/>
                </a:solidFill>
              </a:defRPr>
            </a:lvl4pPr>
            <a:lvl5pPr>
              <a:defRPr>
                <a:solidFill>
                  <a:srgbClr val="1C1C1C"/>
                </a:solidFill>
              </a:defRPr>
            </a:lvl5pPr>
          </a:lstStyle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CB6FB9BB-0DBA-3089-6471-721D1493D6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31384253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llenge_Text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1280" y="2057400"/>
            <a:ext cx="5166360" cy="39319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84992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50F8AC7-6C24-4E4B-739B-73BCAA076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7400"/>
            <a:ext cx="5262976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05C08D24-FA43-F133-8626-0247CC38C5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280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6B771CBF-ACBD-CF77-74E2-48B27614EE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</p:spTree>
    <p:extLst>
      <p:ext uri="{BB962C8B-B14F-4D97-AF65-F5344CB8AC3E}">
        <p14:creationId xmlns:p14="http://schemas.microsoft.com/office/powerpoint/2010/main" val="377941100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image_full ble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71784" y="0"/>
            <a:ext cx="562021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5262976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4C2632D-012E-E87B-AFEB-F14A0F278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7400"/>
            <a:ext cx="5262976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CA9AB089-2E18-3D10-014D-1C38453B05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429174025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llenge_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BA17028-5A52-4EF0-9D71-72455353E3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4360" y="2057400"/>
            <a:ext cx="5166360" cy="40224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1280" y="2057400"/>
            <a:ext cx="5166360" cy="40224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84992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79F2E0C2-2CCE-9917-A226-1DC65262D7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280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892741A-6773-F444-6457-C4B4AF4826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</p:spTree>
    <p:extLst>
      <p:ext uri="{BB962C8B-B14F-4D97-AF65-F5344CB8AC3E}">
        <p14:creationId xmlns:p14="http://schemas.microsoft.com/office/powerpoint/2010/main" val="2918785911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95024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688F4049-70D5-70FE-CF3A-444EBD7A6723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98487" y="2030184"/>
            <a:ext cx="10995025" cy="40211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DF266DE8-8961-FEAF-58C4-66D1D1AD8F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2323705166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hods &amp; Approach_Statement or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23D3910-56F7-4479-49B3-4FEF7062A138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 dirty="0">
                <a:solidFill>
                  <a:schemeClr val="tx1"/>
                </a:solidFill>
                <a:latin typeface="+mj-lt"/>
                <a:ea typeface="+mn-lt"/>
                <a:cs typeface="Segoe UI Light"/>
              </a:rPr>
              <a:t>Methods and Approach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4051B5B5-DCF9-012B-B8D2-BF28237866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360" y="1143000"/>
            <a:ext cx="10058400" cy="4572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64267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thods &amp; Approach_Statement or Ques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23D3910-56F7-4479-49B3-4FEF7062A138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 dirty="0">
                <a:solidFill>
                  <a:schemeClr val="bg1"/>
                </a:solidFill>
                <a:latin typeface="+mj-lt"/>
                <a:ea typeface="+mn-lt"/>
                <a:cs typeface="Segoe UI Light"/>
              </a:rPr>
              <a:t>Methods and Approach</a:t>
            </a:r>
            <a:endParaRPr lang="en-US" dirty="0">
              <a:latin typeface="+mj-lt"/>
            </a:endParaRP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4051B5B5-DCF9-012B-B8D2-BF28237866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360" y="1143000"/>
            <a:ext cx="10058400" cy="4572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07660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ject Background_Statement or Ques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5066A5E-6F74-1326-F446-97EE82BBF5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360" y="1143000"/>
            <a:ext cx="10058400" cy="4572000"/>
          </a:xfrm>
        </p:spPr>
        <p:txBody>
          <a:bodyPr anchor="ctr" anchorCtr="0"/>
          <a:lstStyle>
            <a:lvl1pPr marL="0" indent="0">
              <a:buNone/>
              <a:defRPr sz="42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3D3910-56F7-4479-49B3-4FEF7062A138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bg1"/>
                </a:solidFill>
                <a:latin typeface="+mj-lt"/>
                <a:ea typeface="+mn-lt"/>
                <a:cs typeface="Segoe UI Light"/>
              </a:rPr>
              <a:t>Project Background</a:t>
            </a:r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36198396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hods &amp; Approach_Line -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D28293-B9F5-4E2E-A543-5121573CB3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8360" y="5715000"/>
            <a:ext cx="1828800" cy="504277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42A1C82C-24C8-B44D-24C5-01E9FB5E46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461257455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hods &amp; Approach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12648" y="2057400"/>
            <a:ext cx="10972165" cy="3673990"/>
          </a:xfrm>
          <a:prstGeom prst="rect">
            <a:avLst/>
          </a:prstGeom>
        </p:spPr>
        <p:txBody>
          <a:bodyPr rIns="0"/>
          <a:lstStyle>
            <a:lvl1pPr>
              <a:defRPr>
                <a:solidFill>
                  <a:srgbClr val="5A5A5A"/>
                </a:solidFill>
              </a:defRPr>
            </a:lvl1pPr>
            <a:lvl2pPr>
              <a:defRPr>
                <a:solidFill>
                  <a:srgbClr val="5A5A5A"/>
                </a:solidFill>
              </a:defRPr>
            </a:lvl2pPr>
            <a:lvl3pPr>
              <a:defRPr>
                <a:solidFill>
                  <a:srgbClr val="5A5A5A"/>
                </a:solidFill>
              </a:defRPr>
            </a:lvl3pPr>
            <a:lvl4pPr>
              <a:defRPr>
                <a:solidFill>
                  <a:srgbClr val="1C1C1C"/>
                </a:solidFill>
              </a:defRPr>
            </a:lvl4pPr>
            <a:lvl5pPr>
              <a:defRPr>
                <a:solidFill>
                  <a:srgbClr val="1C1C1C"/>
                </a:solidFill>
              </a:defRPr>
            </a:lvl5pPr>
          </a:lstStyle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0FB0F866-08B7-CAF4-D4C2-F324F1C50B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746164969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thods &amp; Approach_Ico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792555" y="1777551"/>
            <a:ext cx="8937843" cy="685800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Method/Point/Icon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2C2F2C-9D48-FE41-0E22-E8BB67223B87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bg1"/>
                </a:solidFill>
                <a:latin typeface="+mj-lt"/>
                <a:ea typeface="+mn-lt"/>
                <a:cs typeface="Segoe UI Light"/>
              </a:rPr>
              <a:t>Methods and Approach</a:t>
            </a:r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0823665-3AE5-14EC-CF97-D31A0DDC5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2555" y="2712813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Method/Point/Icon 2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5C9528A-089B-EA1E-9A55-622E309978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2555" y="3648075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Method/Point/Icon 3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29597F6-54D5-0DD6-5134-88B7D90AEF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2555" y="4583337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Method/Point/Icon 4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FF985BA-4BBC-2B06-225A-A15C306AC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92555" y="5518599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Method/Point/Icon 5</a:t>
            </a:r>
          </a:p>
        </p:txBody>
      </p:sp>
      <p:sp>
        <p:nvSpPr>
          <p:cNvPr id="16" name="Online Image Placeholder 15">
            <a:extLst>
              <a:ext uri="{FF2B5EF4-FFF2-40B4-BE49-F238E27FC236}">
                <a16:creationId xmlns:a16="http://schemas.microsoft.com/office/drawing/2014/main" id="{F487F09C-56CD-9BBA-004F-817D345395AC}"/>
              </a:ext>
            </a:extLst>
          </p:cNvPr>
          <p:cNvSpPr>
            <a:spLocks noGrp="1"/>
          </p:cNvSpPr>
          <p:nvPr>
            <p:ph type="clipArt" sz="quarter" idx="14" hasCustomPrompt="1"/>
          </p:nvPr>
        </p:nvSpPr>
        <p:spPr>
          <a:xfrm>
            <a:off x="594360" y="1777551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7" name="Online Image Placeholder 15">
            <a:extLst>
              <a:ext uri="{FF2B5EF4-FFF2-40B4-BE49-F238E27FC236}">
                <a16:creationId xmlns:a16="http://schemas.microsoft.com/office/drawing/2014/main" id="{45711949-1B2C-BFDB-8D72-3AC4532AED2E}"/>
              </a:ext>
            </a:extLst>
          </p:cNvPr>
          <p:cNvSpPr>
            <a:spLocks noGrp="1"/>
          </p:cNvSpPr>
          <p:nvPr>
            <p:ph type="clipArt" sz="quarter" idx="15" hasCustomPrompt="1"/>
          </p:nvPr>
        </p:nvSpPr>
        <p:spPr>
          <a:xfrm>
            <a:off x="594360" y="2712813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8" name="Online Image Placeholder 15">
            <a:extLst>
              <a:ext uri="{FF2B5EF4-FFF2-40B4-BE49-F238E27FC236}">
                <a16:creationId xmlns:a16="http://schemas.microsoft.com/office/drawing/2014/main" id="{53270371-36F6-7AF3-2501-743467CC0842}"/>
              </a:ext>
            </a:extLst>
          </p:cNvPr>
          <p:cNvSpPr>
            <a:spLocks noGrp="1"/>
          </p:cNvSpPr>
          <p:nvPr>
            <p:ph type="clipArt" sz="quarter" idx="16" hasCustomPrompt="1"/>
          </p:nvPr>
        </p:nvSpPr>
        <p:spPr>
          <a:xfrm>
            <a:off x="594360" y="3656195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9" name="Online Image Placeholder 15">
            <a:extLst>
              <a:ext uri="{FF2B5EF4-FFF2-40B4-BE49-F238E27FC236}">
                <a16:creationId xmlns:a16="http://schemas.microsoft.com/office/drawing/2014/main" id="{510FD7E5-1897-304A-AD55-F3645159C0B9}"/>
              </a:ext>
            </a:extLst>
          </p:cNvPr>
          <p:cNvSpPr>
            <a:spLocks noGrp="1"/>
          </p:cNvSpPr>
          <p:nvPr>
            <p:ph type="clipArt" sz="quarter" idx="17" hasCustomPrompt="1"/>
          </p:nvPr>
        </p:nvSpPr>
        <p:spPr>
          <a:xfrm>
            <a:off x="594360" y="4591457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20" name="Online Image Placeholder 15">
            <a:extLst>
              <a:ext uri="{FF2B5EF4-FFF2-40B4-BE49-F238E27FC236}">
                <a16:creationId xmlns:a16="http://schemas.microsoft.com/office/drawing/2014/main" id="{118DE7F0-8B24-E52C-37C5-D737240C6CAA}"/>
              </a:ext>
            </a:extLst>
          </p:cNvPr>
          <p:cNvSpPr>
            <a:spLocks noGrp="1"/>
          </p:cNvSpPr>
          <p:nvPr>
            <p:ph type="clipArt" sz="quarter" idx="18" hasCustomPrompt="1"/>
          </p:nvPr>
        </p:nvSpPr>
        <p:spPr>
          <a:xfrm>
            <a:off x="594360" y="5518599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6C0197D-0F1F-54EE-29C1-DAAD9AE3FD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3725" y="906463"/>
            <a:ext cx="10136188" cy="685800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heading</a:t>
            </a:r>
          </a:p>
        </p:txBody>
      </p:sp>
    </p:spTree>
    <p:extLst>
      <p:ext uri="{BB962C8B-B14F-4D97-AF65-F5344CB8AC3E}">
        <p14:creationId xmlns:p14="http://schemas.microsoft.com/office/powerpoint/2010/main" val="1131238854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hods&amp;Approach_Text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1280" y="2057400"/>
            <a:ext cx="5166360" cy="39319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84992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705E066-6C79-D292-41A2-B08DED65F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7400"/>
            <a:ext cx="5262976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39F86BF1-AE09-B757-40D8-8930F6FC88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280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710CC20-922A-13DC-5FA6-10AF5D5423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2322022820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+ image_full ble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71784" y="0"/>
            <a:ext cx="562021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5262976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C6B673-B966-B055-F282-9742C2E0C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057400"/>
            <a:ext cx="5262977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5619AB5A-97C8-64D8-D906-078F1731F7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3026598290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hods &amp; Approach_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BA17028-5A52-4EF0-9D71-72455353E3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4360" y="2057400"/>
            <a:ext cx="5166360" cy="40224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1280" y="2057400"/>
            <a:ext cx="5166360" cy="40224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75848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1B9B9F68-ABA8-3B6A-D45C-45E0F1019B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280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8DBA8C0D-B1D1-DA70-CCD2-4D0BC440D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</p:spTree>
    <p:extLst>
      <p:ext uri="{BB962C8B-B14F-4D97-AF65-F5344CB8AC3E}">
        <p14:creationId xmlns:p14="http://schemas.microsoft.com/office/powerpoint/2010/main" val="1817755646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95024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688F4049-70D5-70FE-CF3A-444EBD7A6723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98487" y="2030184"/>
            <a:ext cx="10995025" cy="40211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46D369DF-E822-C66B-374E-9B3EDF0A27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4081538973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_Statement or Ques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23D3910-56F7-4479-49B3-4FEF7062A138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bg1"/>
                </a:solidFill>
                <a:latin typeface="+mj-lt"/>
                <a:ea typeface="+mn-lt"/>
                <a:cs typeface="Segoe UI Light"/>
              </a:rPr>
              <a:t>Conclusion</a:t>
            </a:r>
            <a:endParaRPr lang="en-US">
              <a:latin typeface="+mj-lt"/>
            </a:endParaRP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40B03B5A-A9A8-A0F2-33E9-D12CC04C71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360" y="1143000"/>
            <a:ext cx="10058400" cy="4572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8671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_Line -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D28293-B9F5-4E2E-A543-5121573CB3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8360" y="5715000"/>
            <a:ext cx="1828800" cy="504277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996DCBB-AB67-0121-2017-BE7892AD46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034959173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D57B4-AD39-513A-F58D-6EB89AE1C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057400"/>
            <a:ext cx="10972799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B8ECE3D-FBFC-C078-237E-457047ED9C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59019601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Background_Statement or Ques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5066A5E-6F74-1326-F446-97EE82BBF5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360" y="1143000"/>
            <a:ext cx="10058400" cy="4572000"/>
          </a:xfrm>
        </p:spPr>
        <p:txBody>
          <a:bodyPr anchor="ctr" anchorCtr="0"/>
          <a:lstStyle>
            <a:lvl1pPr marL="0" indent="0">
              <a:buNone/>
              <a:defRPr sz="42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3D3910-56F7-4479-49B3-4FEF7062A138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bg1"/>
                </a:solidFill>
                <a:latin typeface="+mj-lt"/>
                <a:ea typeface="+mn-lt"/>
                <a:cs typeface="Segoe UI Light"/>
              </a:rPr>
              <a:t>Project Background</a:t>
            </a:r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2750951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clusion_Ico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792555" y="1777551"/>
            <a:ext cx="8937843" cy="685800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Lesson Learned/Point/Icon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2C2F2C-9D48-FE41-0E22-E8BB67223B87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bg1"/>
                </a:solidFill>
                <a:latin typeface="+mj-lt"/>
                <a:ea typeface="+mn-lt"/>
                <a:cs typeface="Segoe UI Light"/>
              </a:rPr>
              <a:t>Conclusion</a:t>
            </a:r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0823665-3AE5-14EC-CF97-D31A0DDC5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2555" y="2712813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Lesson Learned/Point/Icon 2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5C9528A-089B-EA1E-9A55-622E309978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2555" y="3648075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Lesson Learned/Point/Icon 3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29597F6-54D5-0DD6-5134-88B7D90AEF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2555" y="4583337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Lesson Learned/Point/Icon 4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FF985BA-4BBC-2B06-225A-A15C306AC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92555" y="5518599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Lesson Learned/Point/Icon 5</a:t>
            </a:r>
          </a:p>
        </p:txBody>
      </p:sp>
      <p:sp>
        <p:nvSpPr>
          <p:cNvPr id="16" name="Online Image Placeholder 15">
            <a:extLst>
              <a:ext uri="{FF2B5EF4-FFF2-40B4-BE49-F238E27FC236}">
                <a16:creationId xmlns:a16="http://schemas.microsoft.com/office/drawing/2014/main" id="{F487F09C-56CD-9BBA-004F-817D345395AC}"/>
              </a:ext>
            </a:extLst>
          </p:cNvPr>
          <p:cNvSpPr>
            <a:spLocks noGrp="1"/>
          </p:cNvSpPr>
          <p:nvPr>
            <p:ph type="clipArt" sz="quarter" idx="14" hasCustomPrompt="1"/>
          </p:nvPr>
        </p:nvSpPr>
        <p:spPr>
          <a:xfrm>
            <a:off x="594360" y="1777551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7" name="Online Image Placeholder 15">
            <a:extLst>
              <a:ext uri="{FF2B5EF4-FFF2-40B4-BE49-F238E27FC236}">
                <a16:creationId xmlns:a16="http://schemas.microsoft.com/office/drawing/2014/main" id="{45711949-1B2C-BFDB-8D72-3AC4532AED2E}"/>
              </a:ext>
            </a:extLst>
          </p:cNvPr>
          <p:cNvSpPr>
            <a:spLocks noGrp="1"/>
          </p:cNvSpPr>
          <p:nvPr>
            <p:ph type="clipArt" sz="quarter" idx="15" hasCustomPrompt="1"/>
          </p:nvPr>
        </p:nvSpPr>
        <p:spPr>
          <a:xfrm>
            <a:off x="594360" y="2712813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8" name="Online Image Placeholder 15">
            <a:extLst>
              <a:ext uri="{FF2B5EF4-FFF2-40B4-BE49-F238E27FC236}">
                <a16:creationId xmlns:a16="http://schemas.microsoft.com/office/drawing/2014/main" id="{53270371-36F6-7AF3-2501-743467CC0842}"/>
              </a:ext>
            </a:extLst>
          </p:cNvPr>
          <p:cNvSpPr>
            <a:spLocks noGrp="1"/>
          </p:cNvSpPr>
          <p:nvPr>
            <p:ph type="clipArt" sz="quarter" idx="16" hasCustomPrompt="1"/>
          </p:nvPr>
        </p:nvSpPr>
        <p:spPr>
          <a:xfrm>
            <a:off x="594360" y="3656195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9" name="Online Image Placeholder 15">
            <a:extLst>
              <a:ext uri="{FF2B5EF4-FFF2-40B4-BE49-F238E27FC236}">
                <a16:creationId xmlns:a16="http://schemas.microsoft.com/office/drawing/2014/main" id="{510FD7E5-1897-304A-AD55-F3645159C0B9}"/>
              </a:ext>
            </a:extLst>
          </p:cNvPr>
          <p:cNvSpPr>
            <a:spLocks noGrp="1"/>
          </p:cNvSpPr>
          <p:nvPr>
            <p:ph type="clipArt" sz="quarter" idx="17" hasCustomPrompt="1"/>
          </p:nvPr>
        </p:nvSpPr>
        <p:spPr>
          <a:xfrm>
            <a:off x="594360" y="4591457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20" name="Online Image Placeholder 15">
            <a:extLst>
              <a:ext uri="{FF2B5EF4-FFF2-40B4-BE49-F238E27FC236}">
                <a16:creationId xmlns:a16="http://schemas.microsoft.com/office/drawing/2014/main" id="{118DE7F0-8B24-E52C-37C5-D737240C6CAA}"/>
              </a:ext>
            </a:extLst>
          </p:cNvPr>
          <p:cNvSpPr>
            <a:spLocks noGrp="1"/>
          </p:cNvSpPr>
          <p:nvPr>
            <p:ph type="clipArt" sz="quarter" idx="18" hasCustomPrompt="1"/>
          </p:nvPr>
        </p:nvSpPr>
        <p:spPr>
          <a:xfrm>
            <a:off x="594360" y="5518599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69CEB25-DF5A-C59F-7CD6-49E432269D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3725" y="906463"/>
            <a:ext cx="10136188" cy="685800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heading</a:t>
            </a:r>
          </a:p>
        </p:txBody>
      </p:sp>
    </p:spTree>
    <p:extLst>
      <p:ext uri="{BB962C8B-B14F-4D97-AF65-F5344CB8AC3E}">
        <p14:creationId xmlns:p14="http://schemas.microsoft.com/office/powerpoint/2010/main" val="196113753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_Text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1280" y="2057400"/>
            <a:ext cx="5166360" cy="39319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84992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A33D757-EDE5-612B-9047-140CE8472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057400"/>
            <a:ext cx="5262977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DA88CFC-C455-1609-0C55-7C3CC0624D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280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790B5106-8657-1214-ACA3-D349FDB2E5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771070403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+ image_full ble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71784" y="0"/>
            <a:ext cx="562021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5262976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A9AAC1-FEA5-7C28-B019-254A1A08A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7400"/>
            <a:ext cx="5262976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90A286C-E4C4-160F-C74C-E449CF8ECA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2241701456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BA17028-5A52-4EF0-9D71-72455353E3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4360" y="2057400"/>
            <a:ext cx="5166360" cy="40224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1280" y="2057400"/>
            <a:ext cx="5166360" cy="40224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75848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7B95F6D-2311-2F3E-5F22-86BF6E5711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280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F87A760C-B193-07C2-CE6E-CAEBCD81E2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</p:spTree>
    <p:extLst>
      <p:ext uri="{BB962C8B-B14F-4D97-AF65-F5344CB8AC3E}">
        <p14:creationId xmlns:p14="http://schemas.microsoft.com/office/powerpoint/2010/main" val="1414163080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95025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688F4049-70D5-70FE-CF3A-444EBD7A6723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98487" y="2030184"/>
            <a:ext cx="10995025" cy="40211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8C069C1-65CB-D4D0-74D0-0E1EAD09ED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794028081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roject Background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D28293-B9F5-4E2E-A543-5121573CB3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8360" y="5715000"/>
            <a:ext cx="1828800" cy="5042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2EB986-FD6D-A336-597E-EDF339C9FBDC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accent1"/>
                </a:solidFill>
                <a:latin typeface="+mj-lt"/>
                <a:ea typeface="+mn-lt"/>
                <a:cs typeface="Segoe UI Light"/>
              </a:rPr>
              <a:t>Contact</a:t>
            </a:r>
            <a:endParaRPr lang="en-US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ABDE5-F0BA-4168-4FD7-53B7F0027F3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388545" y="1589086"/>
            <a:ext cx="3657600" cy="3657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3pPr marL="914400" indent="0">
              <a:buNone/>
              <a:defRPr/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QR code (virtual business card) 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505E5414-CFBF-1C73-C3B8-7E9D72D1ED1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94360" y="1589086"/>
            <a:ext cx="3657600" cy="3657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3pPr marL="914400" indent="0">
              <a:buNone/>
              <a:defRPr/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Headshot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2CB3836-64A0-F134-5530-7AC1A14BF4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82730" y="1589086"/>
            <a:ext cx="3463290" cy="13055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Last Name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DAEAC14-DD47-5BA4-72C7-0C4FA0FBFB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82730" y="3362968"/>
            <a:ext cx="3463290" cy="9511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8EC77595-D83F-E0FD-A07A-44B664FD7E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82730" y="4407877"/>
            <a:ext cx="3463290" cy="8388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Additional contact info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CB88110-516B-9B9B-B3BF-5E43AF44DBC7}"/>
              </a:ext>
            </a:extLst>
          </p:cNvPr>
          <p:cNvCxnSpPr>
            <a:cxnSpLocks/>
          </p:cNvCxnSpPr>
          <p:nvPr userDrawn="1"/>
        </p:nvCxnSpPr>
        <p:spPr>
          <a:xfrm>
            <a:off x="593725" y="1024890"/>
            <a:ext cx="2743200" cy="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871547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ferenc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716BB6C-D033-4020-B4E4-F9FFA87AD87E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accent1"/>
                </a:solidFill>
                <a:latin typeface="+mj-lt"/>
                <a:ea typeface="+mn-lt"/>
                <a:cs typeface="Segoe UI Light"/>
              </a:rPr>
              <a:t>References</a:t>
            </a:r>
            <a:endParaRPr lang="en-US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64729A7-D453-52B8-B685-1A57D57469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4360" y="1395662"/>
            <a:ext cx="5262976" cy="4246855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000">
                <a:solidFill>
                  <a:srgbClr val="5A5A5A"/>
                </a:solidFill>
              </a:defRPr>
            </a:lvl1pPr>
            <a:lvl2pPr>
              <a:defRPr>
                <a:solidFill>
                  <a:srgbClr val="5A5A5A"/>
                </a:solidFill>
              </a:defRPr>
            </a:lvl2pPr>
            <a:lvl3pPr>
              <a:defRPr>
                <a:solidFill>
                  <a:srgbClr val="5A5A5A"/>
                </a:solidFill>
              </a:defRPr>
            </a:lvl3pPr>
            <a:lvl4pPr>
              <a:defRPr>
                <a:solidFill>
                  <a:srgbClr val="5A5A5A"/>
                </a:solidFill>
              </a:defRPr>
            </a:lvl4pPr>
            <a:lvl5pPr>
              <a:defRPr>
                <a:solidFill>
                  <a:srgbClr val="5A5A5A"/>
                </a:solidFill>
              </a:defRPr>
            </a:lvl5pPr>
          </a:lstStyle>
          <a:p>
            <a:pPr lvl="0"/>
            <a:r>
              <a:rPr lang="en-US"/>
              <a:t>Click to add references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2F8A7D5-4EB0-EC2C-8D99-557811A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34666" y="1395662"/>
            <a:ext cx="5244688" cy="4246855"/>
          </a:xfrm>
          <a:prstGeom prst="rect">
            <a:avLst/>
          </a:prstGeom>
        </p:spPr>
        <p:txBody>
          <a:bodyPr rIns="0"/>
          <a:lstStyle>
            <a:lvl1pPr marL="0" indent="0">
              <a:buNone/>
              <a:defRPr sz="2000">
                <a:solidFill>
                  <a:srgbClr val="5A5A5A"/>
                </a:solidFill>
              </a:defRPr>
            </a:lvl1pPr>
            <a:lvl2pPr>
              <a:defRPr>
                <a:solidFill>
                  <a:srgbClr val="5A5A5A"/>
                </a:solidFill>
              </a:defRPr>
            </a:lvl2pPr>
            <a:lvl3pPr>
              <a:defRPr>
                <a:solidFill>
                  <a:srgbClr val="5A5A5A"/>
                </a:solidFill>
              </a:defRPr>
            </a:lvl3pPr>
            <a:lvl4pPr>
              <a:defRPr>
                <a:solidFill>
                  <a:srgbClr val="5A5A5A"/>
                </a:solidFill>
              </a:defRPr>
            </a:lvl4pPr>
            <a:lvl5pPr>
              <a:defRPr>
                <a:solidFill>
                  <a:srgbClr val="5A5A5A"/>
                </a:solidFill>
              </a:defRPr>
            </a:lvl5pPr>
          </a:lstStyle>
          <a:p>
            <a:pPr lvl="0"/>
            <a:r>
              <a:rPr lang="en-US"/>
              <a:t>Click to add references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54F8005-0E6E-6192-140A-E31690639FFC}"/>
              </a:ext>
            </a:extLst>
          </p:cNvPr>
          <p:cNvCxnSpPr>
            <a:cxnSpLocks/>
          </p:cNvCxnSpPr>
          <p:nvPr userDrawn="1"/>
        </p:nvCxnSpPr>
        <p:spPr>
          <a:xfrm>
            <a:off x="593725" y="1024890"/>
            <a:ext cx="2743200" cy="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053923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Background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E89A147-3859-BA18-0490-EF6D30865E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6304400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cinity Map or Full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BA17028-5A52-4EF0-9D71-72455353E3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rgbClr val="1F1D1E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rgbClr val="5A5A5A"/>
                </a:solidFill>
              </a:defRPr>
            </a:lvl1pPr>
          </a:lstStyle>
          <a:p>
            <a:r>
              <a:rPr lang="en-US"/>
              <a:t>Click to insert vicinity map or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175FF5C-A03A-44A9-8230-3B61B5FE65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5486400"/>
            <a:ext cx="5486400" cy="914400"/>
          </a:xfrm>
        </p:spPr>
        <p:txBody>
          <a:bodyPr anchor="b" anchorCtr="0"/>
          <a:lstStyle>
            <a:lvl1pPr marL="0" indent="0">
              <a:buNone/>
              <a:defRPr sz="1500">
                <a:solidFill>
                  <a:schemeClr val="bg1"/>
                </a:solidFill>
                <a:latin typeface="+mj-lt"/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</p:spTree>
    <p:extLst>
      <p:ext uri="{BB962C8B-B14F-4D97-AF65-F5344CB8AC3E}">
        <p14:creationId xmlns:p14="http://schemas.microsoft.com/office/powerpoint/2010/main" val="51889629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Background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1EED116-9C90-732A-AA71-3A6A37D3C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057400"/>
            <a:ext cx="10972799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70B950D-A2AF-C2E0-974F-E44B7C9B12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373260206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Background_text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22136" y="2057400"/>
            <a:ext cx="5166360" cy="3931919"/>
          </a:xfr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75848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865C02E-03F1-A11B-B728-17290DD1C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7400"/>
            <a:ext cx="5262976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09F475E3-794F-169F-3FDD-CC6EB7E6E9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280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EBE77FD0-B5CC-5948-21E2-58A2BF53C8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230758634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_full ble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71784" y="0"/>
            <a:ext cx="5620215" cy="6858000"/>
          </a:xfr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5262976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08A1F-5B48-8573-E99D-11D799FAB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7400"/>
            <a:ext cx="5262976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750CCB7-968D-9F84-AA3B-71B55D6577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333148208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Background_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BA17028-5A52-4EF0-9D71-72455353E3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4360" y="2057400"/>
            <a:ext cx="5166360" cy="4022497"/>
          </a:xfr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1280" y="2057400"/>
            <a:ext cx="5166360" cy="4022497"/>
          </a:xfr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84992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C6B64D-DA9B-9587-3EF6-D04DCA4F3A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280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AD48C214-BD33-E523-9456-997205A18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</p:spTree>
    <p:extLst>
      <p:ext uri="{BB962C8B-B14F-4D97-AF65-F5344CB8AC3E}">
        <p14:creationId xmlns:p14="http://schemas.microsoft.com/office/powerpoint/2010/main" val="88912914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C513944-5072-3EBA-2C91-5B54F87FB59B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bg1"/>
                </a:solidFill>
                <a:latin typeface="+mj-lt"/>
                <a:ea typeface="+mn-lt"/>
                <a:cs typeface="Segoe UI Light"/>
              </a:rPr>
              <a:t>Battelle 2025 Sediments conference</a:t>
            </a:r>
            <a:endParaRPr lang="en-US">
              <a:latin typeface="+mj-lt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488F3E-7A72-7F06-C4E2-33CEA93941F0}"/>
              </a:ext>
            </a:extLst>
          </p:cNvPr>
          <p:cNvCxnSpPr>
            <a:cxnSpLocks/>
          </p:cNvCxnSpPr>
          <p:nvPr userDrawn="1"/>
        </p:nvCxnSpPr>
        <p:spPr>
          <a:xfrm>
            <a:off x="593725" y="1024890"/>
            <a:ext cx="27432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02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802" r:id="rId2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 cap="none" spc="0" baseline="0">
          <a:solidFill>
            <a:schemeClr val="bg1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defRPr sz="2600" kern="1200" spc="0" baseline="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742950" indent="-28575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Myriad Pro" pitchFamily="34" charset="0"/>
        <a:buChar char="–"/>
        <a:defRPr sz="2200" kern="1200" spc="0" baseline="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2000" kern="1200" spc="0" baseline="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spcBef>
          <a:spcPts val="300"/>
        </a:spcBef>
        <a:spcAft>
          <a:spcPts val="300"/>
        </a:spcAft>
        <a:buFont typeface="Myriad Pro" pitchFamily="34" charset="0"/>
        <a:buChar char="›"/>
        <a:defRPr sz="1800" kern="1200" spc="0" baseline="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»"/>
        <a:defRPr sz="1800" kern="1200" spc="0" baseline="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078992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/>
              <a:t>Click to edit heading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057400"/>
            <a:ext cx="10972799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AC4B0E-9992-D6CB-C0DA-7EA0FE7CBA58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tx1"/>
                </a:solidFill>
                <a:latin typeface="+mj-lt"/>
                <a:ea typeface="+mn-lt"/>
                <a:cs typeface="Segoe UI Light"/>
              </a:rPr>
              <a:t>Project Background</a:t>
            </a:r>
            <a:endParaRPr lang="en-US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2969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60" r:id="rId2"/>
    <p:sldLayoutId id="2147483801" r:id="rId3"/>
    <p:sldLayoutId id="2147483761" r:id="rId4"/>
    <p:sldLayoutId id="2147483764" r:id="rId5"/>
    <p:sldLayoutId id="2147483797" r:id="rId6"/>
    <p:sldLayoutId id="2147483763" r:id="rId7"/>
    <p:sldLayoutId id="2147483792" r:id="rId8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</p:titleStyle>
    <p:bodyStyle>
      <a:lvl1pPr marL="457200" indent="-4572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•"/>
        <a:defRPr sz="26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  <a:lvl2pPr marL="742950" indent="-285750" algn="l" defTabSz="914400" rtl="0" eaLnBrk="1" latinLnBrk="0" hangingPunct="1">
        <a:spcBef>
          <a:spcPts val="300"/>
        </a:spcBef>
        <a:spcAft>
          <a:spcPts val="1200"/>
        </a:spcAft>
        <a:buSzPct val="100000"/>
        <a:buFont typeface="Myriad Pro" pitchFamily="34" charset="0"/>
        <a:buChar char="–"/>
        <a:defRPr sz="22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•"/>
        <a:defRPr sz="22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spcBef>
          <a:spcPts val="300"/>
        </a:spcBef>
        <a:spcAft>
          <a:spcPts val="1200"/>
        </a:spcAft>
        <a:buFont typeface="Myriad Pro" pitchFamily="34" charset="0"/>
        <a:buChar char="›"/>
        <a:defRPr sz="1800" b="0" kern="1200" spc="0" baseline="0">
          <a:solidFill>
            <a:srgbClr val="1C1C1C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»"/>
        <a:defRPr sz="1800" b="0" kern="1200" spc="0" baseline="0">
          <a:solidFill>
            <a:srgbClr val="1C1C1C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078992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/>
              <a:t>Click to edit heading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AC4B0E-9992-D6CB-C0DA-7EA0FE7CBA58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tx1"/>
                </a:solidFill>
                <a:latin typeface="+mj-lt"/>
                <a:ea typeface="+mn-lt"/>
                <a:cs typeface="Segoe UI Light"/>
              </a:rPr>
              <a:t>Challenge</a:t>
            </a: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867706A-1909-88AF-E149-7614AD7F5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2057400"/>
            <a:ext cx="10972799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18136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5" r:id="rId4"/>
    <p:sldLayoutId id="2147483798" r:id="rId5"/>
    <p:sldLayoutId id="2147483784" r:id="rId6"/>
    <p:sldLayoutId id="2147483793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</p:titleStyle>
    <p:bodyStyle>
      <a:lvl1pPr marL="457200" indent="-4572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•"/>
        <a:defRPr sz="26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  <a:lvl2pPr marL="742950" indent="-285750" algn="l" defTabSz="914400" rtl="0" eaLnBrk="1" latinLnBrk="0" hangingPunct="1">
        <a:spcBef>
          <a:spcPts val="300"/>
        </a:spcBef>
        <a:spcAft>
          <a:spcPts val="1200"/>
        </a:spcAft>
        <a:buSzPct val="100000"/>
        <a:buFont typeface="Myriad Pro" pitchFamily="34" charset="0"/>
        <a:buChar char="–"/>
        <a:defRPr sz="22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•"/>
        <a:defRPr sz="22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spcBef>
          <a:spcPts val="300"/>
        </a:spcBef>
        <a:spcAft>
          <a:spcPts val="1200"/>
        </a:spcAft>
        <a:buFont typeface="Myriad Pro" pitchFamily="34" charset="0"/>
        <a:buChar char="›"/>
        <a:defRPr sz="1800" b="0" kern="1200" spc="0" baseline="0">
          <a:solidFill>
            <a:srgbClr val="1C1C1C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»"/>
        <a:defRPr sz="1800" b="0" kern="1200" spc="0" baseline="0">
          <a:solidFill>
            <a:srgbClr val="1C1C1C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078992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/>
              <a:t>Click to edit heading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AC4B0E-9992-D6CB-C0DA-7EA0FE7CBA58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tx1"/>
                </a:solidFill>
                <a:latin typeface="+mj-lt"/>
                <a:ea typeface="+mn-lt"/>
                <a:cs typeface="Segoe UI Light"/>
              </a:rPr>
              <a:t>Methods and Approach</a:t>
            </a: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BBDB616-F4CF-0100-729A-223A456959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2057400"/>
            <a:ext cx="10972799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53454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803" r:id="rId2"/>
    <p:sldLayoutId id="2147483773" r:id="rId3"/>
    <p:sldLayoutId id="2147483774" r:id="rId4"/>
    <p:sldLayoutId id="2147483775" r:id="rId5"/>
    <p:sldLayoutId id="2147483786" r:id="rId6"/>
    <p:sldLayoutId id="2147483799" r:id="rId7"/>
    <p:sldLayoutId id="2147483777" r:id="rId8"/>
    <p:sldLayoutId id="2147483794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</p:titleStyle>
    <p:bodyStyle>
      <a:lvl1pPr marL="457200" indent="-4572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•"/>
        <a:defRPr sz="26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  <a:lvl2pPr marL="742950" indent="-285750" algn="l" defTabSz="914400" rtl="0" eaLnBrk="1" latinLnBrk="0" hangingPunct="1">
        <a:spcBef>
          <a:spcPts val="300"/>
        </a:spcBef>
        <a:spcAft>
          <a:spcPts val="1200"/>
        </a:spcAft>
        <a:buSzPct val="100000"/>
        <a:buFont typeface="Myriad Pro" pitchFamily="34" charset="0"/>
        <a:buChar char="–"/>
        <a:defRPr sz="22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•"/>
        <a:defRPr sz="22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spcBef>
          <a:spcPts val="300"/>
        </a:spcBef>
        <a:spcAft>
          <a:spcPts val="1200"/>
        </a:spcAft>
        <a:buFont typeface="Myriad Pro" pitchFamily="34" charset="0"/>
        <a:buChar char="›"/>
        <a:defRPr sz="1800" b="0" kern="1200" spc="0" baseline="0">
          <a:solidFill>
            <a:srgbClr val="1C1C1C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»"/>
        <a:defRPr sz="1800" b="0" kern="1200" spc="0" baseline="0">
          <a:solidFill>
            <a:srgbClr val="1C1C1C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078992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/>
              <a:t>Click to edit heading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AC4B0E-9992-D6CB-C0DA-7EA0FE7CBA58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tx1"/>
                </a:solidFill>
                <a:latin typeface="+mj-lt"/>
                <a:ea typeface="+mn-lt"/>
                <a:cs typeface="Segoe UI Light"/>
              </a:rPr>
              <a:t>Conclusion</a:t>
            </a: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926ABAC-8BDB-1147-150B-60A8F0669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2057400"/>
            <a:ext cx="10972799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64997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67" r:id="rId2"/>
    <p:sldLayoutId id="2147483768" r:id="rId3"/>
    <p:sldLayoutId id="2147483771" r:id="rId4"/>
    <p:sldLayoutId id="2147483787" r:id="rId5"/>
    <p:sldLayoutId id="2147483800" r:id="rId6"/>
    <p:sldLayoutId id="2147483770" r:id="rId7"/>
    <p:sldLayoutId id="2147483795" r:id="rId8"/>
    <p:sldLayoutId id="2147483788" r:id="rId9"/>
    <p:sldLayoutId id="2147483796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</p:titleStyle>
    <p:bodyStyle>
      <a:lvl1pPr marL="457200" indent="-4572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•"/>
        <a:defRPr sz="26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  <a:lvl2pPr marL="742950" indent="-285750" algn="l" defTabSz="914400" rtl="0" eaLnBrk="1" latinLnBrk="0" hangingPunct="1">
        <a:spcBef>
          <a:spcPts val="300"/>
        </a:spcBef>
        <a:spcAft>
          <a:spcPts val="1200"/>
        </a:spcAft>
        <a:buSzPct val="100000"/>
        <a:buFont typeface="Myriad Pro" pitchFamily="34" charset="0"/>
        <a:buChar char="–"/>
        <a:defRPr sz="22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•"/>
        <a:defRPr sz="22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spcBef>
          <a:spcPts val="300"/>
        </a:spcBef>
        <a:spcAft>
          <a:spcPts val="1200"/>
        </a:spcAft>
        <a:buFont typeface="Myriad Pro" pitchFamily="34" charset="0"/>
        <a:buChar char="›"/>
        <a:defRPr sz="1800" b="0" kern="1200" spc="0" baseline="0">
          <a:solidFill>
            <a:srgbClr val="1C1C1C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»"/>
        <a:defRPr sz="1800" b="0" kern="1200" spc="0" baseline="0">
          <a:solidFill>
            <a:srgbClr val="1C1C1C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270823F-8C11-EB1B-0512-15A7428D1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Remediation and Restoration of an Indigenous Shoreline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8AC2328-33D1-31ED-18AD-85CE5F0673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3725" y="5303520"/>
            <a:ext cx="5783926" cy="914400"/>
          </a:xfrm>
        </p:spPr>
        <p:txBody>
          <a:bodyPr/>
          <a:lstStyle/>
          <a:p>
            <a:r>
              <a:rPr lang="en-US" dirty="0"/>
              <a:t>Presented by: Amy Corp, P. Chem, EP, Anchor QEA</a:t>
            </a:r>
          </a:p>
          <a:p>
            <a:r>
              <a:rPr lang="en-US" sz="1400" dirty="0"/>
              <a:t>Collaborators: Michael Bodman, Department of National </a:t>
            </a:r>
            <a:r>
              <a:rPr lang="en-US" sz="1400" dirty="0" err="1"/>
              <a:t>Defence</a:t>
            </a:r>
            <a:endParaRPr lang="en-US" sz="1400" dirty="0"/>
          </a:p>
          <a:p>
            <a:r>
              <a:rPr lang="en-US" sz="1400" dirty="0"/>
              <a:t>Rob Thomas</a:t>
            </a:r>
            <a:r>
              <a:rPr lang="en-US" sz="1400"/>
              <a:t> and </a:t>
            </a:r>
            <a:r>
              <a:rPr lang="en-US" sz="1400" dirty="0"/>
              <a:t>Kristen Ritchot, Public Services and Procurement Canada </a:t>
            </a:r>
          </a:p>
          <a:p>
            <a:r>
              <a:rPr lang="en-US" sz="1400" dirty="0"/>
              <a:t>Derek Ormerod, Anchor QEA</a:t>
            </a:r>
          </a:p>
        </p:txBody>
      </p:sp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678C56B7-543F-D177-CDBF-AAB03DC83E5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66" r="266"/>
          <a:stretch>
            <a:fillRect/>
          </a:stretch>
        </p:blipFill>
        <p:spPr>
          <a:xfrm>
            <a:off x="7656513" y="5711825"/>
            <a:ext cx="1828800" cy="50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580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C557A1-46CF-7724-B2EB-AAA59DCC16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24" b="9493"/>
          <a:stretch/>
        </p:blipFill>
        <p:spPr>
          <a:xfrm>
            <a:off x="650191" y="3223206"/>
            <a:ext cx="8065183" cy="3235778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BC67526-0674-439E-7847-0A17F46BCD2B}"/>
              </a:ext>
            </a:extLst>
          </p:cNvPr>
          <p:cNvSpPr txBox="1">
            <a:spLocks/>
          </p:cNvSpPr>
          <p:nvPr/>
        </p:nvSpPr>
        <p:spPr>
          <a:xfrm>
            <a:off x="598932" y="877559"/>
            <a:ext cx="10058400" cy="4572000"/>
          </a:xfrm>
          <a:prstGeom prst="rect">
            <a:avLst/>
          </a:prstGeom>
        </p:spPr>
        <p:txBody>
          <a:bodyPr anchor="t"/>
          <a:lstStyle>
            <a:lvl1pPr marL="457200" indent="-45720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600" b="0" kern="1200" spc="0" baseline="0">
                <a:solidFill>
                  <a:srgbClr val="5A5A5A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SzPct val="100000"/>
              <a:buFont typeface="Myriad Pro" pitchFamily="34" charset="0"/>
              <a:buChar char="–"/>
              <a:defRPr sz="2200" b="0" kern="1200" spc="0" baseline="0">
                <a:solidFill>
                  <a:srgbClr val="5A5A5A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200" b="0" kern="1200" spc="0" baseline="0">
                <a:solidFill>
                  <a:srgbClr val="5A5A5A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Font typeface="Myriad Pro" pitchFamily="34" charset="0"/>
              <a:buChar char="›"/>
              <a:defRPr sz="1800" b="0" kern="1200" spc="0" baseline="0">
                <a:solidFill>
                  <a:srgbClr val="1C1C1C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Char char="»"/>
              <a:defRPr sz="1800" b="0" kern="1200" spc="0" baseline="0">
                <a:solidFill>
                  <a:srgbClr val="1C1C1C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        </a:t>
            </a:r>
            <a:r>
              <a:rPr lang="en-US" sz="3600" dirty="0"/>
              <a:t>Habitat Restoration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Graphic 3" descr="Fish outline">
            <a:extLst>
              <a:ext uri="{FF2B5EF4-FFF2-40B4-BE49-F238E27FC236}">
                <a16:creationId xmlns:a16="http://schemas.microsoft.com/office/drawing/2014/main" id="{9E27A879-3E58-5A21-F6AB-2A090BD417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9640" y="877559"/>
            <a:ext cx="780072" cy="7800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B0AC17-42DE-3042-CE2D-4374F53BAE39}"/>
              </a:ext>
            </a:extLst>
          </p:cNvPr>
          <p:cNvSpPr txBox="1"/>
          <p:nvPr/>
        </p:nvSpPr>
        <p:spPr>
          <a:xfrm>
            <a:off x="598932" y="1692368"/>
            <a:ext cx="837361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5A5A5A"/>
                </a:solidFill>
              </a:rPr>
              <a:t>Enhanced forage fish and clam habitat supports Traditional Use, local ecology, and natural resources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3BB66F-2DFB-7380-4B1D-137DB29CE0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562" t="8160" r="1950" b="4340"/>
          <a:stretch/>
        </p:blipFill>
        <p:spPr>
          <a:xfrm>
            <a:off x="7286624" y="2428876"/>
            <a:ext cx="4306443" cy="21887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8DC7A47-4AEA-207A-4563-BBECA398330E}"/>
              </a:ext>
            </a:extLst>
          </p:cNvPr>
          <p:cNvSpPr/>
          <p:nvPr/>
        </p:nvSpPr>
        <p:spPr>
          <a:xfrm>
            <a:off x="5934074" y="4188843"/>
            <a:ext cx="1131829" cy="711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03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BC67526-0674-439E-7847-0A17F46BCD2B}"/>
              </a:ext>
            </a:extLst>
          </p:cNvPr>
          <p:cNvSpPr txBox="1">
            <a:spLocks/>
          </p:cNvSpPr>
          <p:nvPr/>
        </p:nvSpPr>
        <p:spPr>
          <a:xfrm>
            <a:off x="598932" y="877559"/>
            <a:ext cx="10058400" cy="4572000"/>
          </a:xfrm>
          <a:prstGeom prst="rect">
            <a:avLst/>
          </a:prstGeom>
        </p:spPr>
        <p:txBody>
          <a:bodyPr anchor="t"/>
          <a:lstStyle>
            <a:lvl1pPr marL="457200" indent="-45720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600" b="0" kern="1200" spc="0" baseline="0">
                <a:solidFill>
                  <a:srgbClr val="5A5A5A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SzPct val="100000"/>
              <a:buFont typeface="Myriad Pro" pitchFamily="34" charset="0"/>
              <a:buChar char="–"/>
              <a:defRPr sz="2200" b="0" kern="1200" spc="0" baseline="0">
                <a:solidFill>
                  <a:srgbClr val="5A5A5A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200" b="0" kern="1200" spc="0" baseline="0">
                <a:solidFill>
                  <a:srgbClr val="5A5A5A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Font typeface="Myriad Pro" pitchFamily="34" charset="0"/>
              <a:buChar char="›"/>
              <a:defRPr sz="1800" b="0" kern="1200" spc="0" baseline="0">
                <a:solidFill>
                  <a:srgbClr val="1C1C1C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Char char="»"/>
              <a:defRPr sz="1800" b="0" kern="1200" spc="0" baseline="0">
                <a:solidFill>
                  <a:srgbClr val="1C1C1C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        </a:t>
            </a:r>
            <a:r>
              <a:rPr lang="en-US" sz="3600" dirty="0"/>
              <a:t>Stormwater Enhancement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Graphic 3" descr="Leaky Tap outline">
            <a:extLst>
              <a:ext uri="{FF2B5EF4-FFF2-40B4-BE49-F238E27FC236}">
                <a16:creationId xmlns:a16="http://schemas.microsoft.com/office/drawing/2014/main" id="{9E27A879-3E58-5A21-F6AB-2A090BD41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29640" y="877559"/>
            <a:ext cx="780072" cy="7800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B0AC17-42DE-3042-CE2D-4374F53BAE39}"/>
              </a:ext>
            </a:extLst>
          </p:cNvPr>
          <p:cNvSpPr txBox="1"/>
          <p:nvPr/>
        </p:nvSpPr>
        <p:spPr>
          <a:xfrm>
            <a:off x="598932" y="1692368"/>
            <a:ext cx="109239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5A5A5A"/>
                </a:solidFill>
              </a:rPr>
              <a:t>Bioretention treatment areas improve stormwater runoff quality</a:t>
            </a:r>
          </a:p>
        </p:txBody>
      </p:sp>
      <p:pic>
        <p:nvPicPr>
          <p:cNvPr id="2" name="Picture 13" descr="A landscape with rocks and trees&#10;&#10;Description automatically generated">
            <a:extLst>
              <a:ext uri="{FF2B5EF4-FFF2-40B4-BE49-F238E27FC236}">
                <a16:creationId xmlns:a16="http://schemas.microsoft.com/office/drawing/2014/main" id="{2C50913C-6902-3726-1F28-2C91865A9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175" y="2472440"/>
            <a:ext cx="5207893" cy="3255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 dirt road with trees and bushes&#10;&#10;Description automatically generated">
            <a:extLst>
              <a:ext uri="{FF2B5EF4-FFF2-40B4-BE49-F238E27FC236}">
                <a16:creationId xmlns:a16="http://schemas.microsoft.com/office/drawing/2014/main" id="{F69B36B9-045D-D154-C378-088B7646D5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31" y="2472441"/>
            <a:ext cx="5208913" cy="32555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6B9365-00EB-3346-AE46-7B5056703397}"/>
              </a:ext>
            </a:extLst>
          </p:cNvPr>
          <p:cNvSpPr txBox="1"/>
          <p:nvPr/>
        </p:nvSpPr>
        <p:spPr>
          <a:xfrm>
            <a:off x="598931" y="5728011"/>
            <a:ext cx="52078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5A5A5A"/>
                </a:solidFill>
                <a:latin typeface="+mj-lt"/>
              </a:rPr>
              <a:t>Current Conditions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0E4156-3E94-612C-BC12-9B5CCDC4B4D5}"/>
              </a:ext>
            </a:extLst>
          </p:cNvPr>
          <p:cNvSpPr txBox="1"/>
          <p:nvPr/>
        </p:nvSpPr>
        <p:spPr>
          <a:xfrm>
            <a:off x="6385176" y="5728011"/>
            <a:ext cx="52078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5A5A5A"/>
                </a:solidFill>
                <a:latin typeface="+mj-lt"/>
              </a:rPr>
              <a:t>Rendering of Post-Construction</a:t>
            </a:r>
          </a:p>
        </p:txBody>
      </p:sp>
    </p:spTree>
    <p:extLst>
      <p:ext uri="{BB962C8B-B14F-4D97-AF65-F5344CB8AC3E}">
        <p14:creationId xmlns:p14="http://schemas.microsoft.com/office/powerpoint/2010/main" val="1794710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3C82B1-3032-A69B-9B09-7A9A5CD61D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3504" y="877824"/>
            <a:ext cx="10058400" cy="4572000"/>
          </a:xfrm>
        </p:spPr>
        <p:txBody>
          <a:bodyPr anchor="t"/>
          <a:lstStyle/>
          <a:p>
            <a:r>
              <a:rPr lang="en-US" dirty="0">
                <a:solidFill>
                  <a:srgbClr val="5A5A5A"/>
                </a:solidFill>
              </a:rPr>
              <a:t>	</a:t>
            </a:r>
            <a:r>
              <a:rPr lang="en-US" sz="3600" dirty="0">
                <a:solidFill>
                  <a:srgbClr val="5A5A5A"/>
                </a:solidFill>
              </a:rPr>
              <a:t>Continued Engagement</a:t>
            </a:r>
          </a:p>
          <a:p>
            <a:endParaRPr lang="en-US" sz="600" dirty="0">
              <a:solidFill>
                <a:srgbClr val="5A5A5A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5A5A5A"/>
                </a:solidFill>
              </a:rPr>
              <a:t>First Nations support during permitting process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5A5A5A"/>
                </a:solidFill>
              </a:rPr>
              <a:t>Economic benefit during construction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5A5A5A"/>
                </a:solidFill>
              </a:rPr>
              <a:t>Hiring on-site liaisons during construction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5A5A5A"/>
                </a:solidFill>
              </a:rPr>
              <a:t>Construction communication plan development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solidFill>
                <a:srgbClr val="5A5A5A"/>
              </a:solidFill>
            </a:endParaRPr>
          </a:p>
          <a:p>
            <a:endParaRPr lang="en-US" sz="2600" dirty="0"/>
          </a:p>
        </p:txBody>
      </p:sp>
      <p:pic>
        <p:nvPicPr>
          <p:cNvPr id="3" name="Graphic 2" descr="Handshake outline">
            <a:extLst>
              <a:ext uri="{FF2B5EF4-FFF2-40B4-BE49-F238E27FC236}">
                <a16:creationId xmlns:a16="http://schemas.microsoft.com/office/drawing/2014/main" id="{00EA9368-5FB7-B9C2-7817-DD8DAB3AF0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47521" y="82145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18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A3F4DD-D9F8-FDAB-E334-237DC1959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10984992" cy="685800"/>
          </a:xfrm>
        </p:spPr>
        <p:txBody>
          <a:bodyPr/>
          <a:lstStyle/>
          <a:p>
            <a:r>
              <a:rPr lang="en-US" sz="3600" dirty="0"/>
              <a:t>Construction Communication Plan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6735607-103B-D268-D5BA-B57E73EA6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7400"/>
            <a:ext cx="5564084" cy="3657600"/>
          </a:xfrm>
        </p:spPr>
        <p:txBody>
          <a:bodyPr/>
          <a:lstStyle/>
          <a:p>
            <a:r>
              <a:rPr lang="en-US" dirty="0"/>
              <a:t>Identifies roles and responsibilities including on-site liaisons</a:t>
            </a:r>
          </a:p>
          <a:p>
            <a:r>
              <a:rPr lang="en-US" dirty="0"/>
              <a:t>Includes key events such as </a:t>
            </a:r>
            <a:br>
              <a:rPr lang="en-US" dirty="0"/>
            </a:br>
            <a:r>
              <a:rPr lang="en-US" dirty="0"/>
              <a:t>pre-construction blessing and community events</a:t>
            </a:r>
          </a:p>
          <a:p>
            <a:r>
              <a:rPr lang="en-US" dirty="0"/>
              <a:t>Stipulates frequency of community updates (newsletter postings)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1C93AEA0-F765-35BB-5DBD-7E6B21C52B7B}"/>
              </a:ext>
            </a:extLst>
          </p:cNvPr>
          <p:cNvGrpSpPr/>
          <p:nvPr/>
        </p:nvGrpSpPr>
        <p:grpSpPr>
          <a:xfrm>
            <a:off x="6415340" y="2146519"/>
            <a:ext cx="4939289" cy="3364083"/>
            <a:chOff x="6253415" y="2146519"/>
            <a:chExt cx="4939289" cy="336408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A9FC136-BC05-C037-90C1-DE2DB95C677A}"/>
                </a:ext>
              </a:extLst>
            </p:cNvPr>
            <p:cNvSpPr/>
            <p:nvPr/>
          </p:nvSpPr>
          <p:spPr>
            <a:xfrm>
              <a:off x="7619735" y="2146519"/>
              <a:ext cx="1638300" cy="82540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kern="1200" dirty="0">
                  <a:latin typeface="+mj-lt"/>
                </a:rPr>
                <a:t>Department of National Defence </a:t>
              </a:r>
            </a:p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kern="1200" dirty="0">
                  <a:latin typeface="+mj-lt"/>
                </a:rPr>
                <a:t>Project Manager/Project Director and Team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EDBA110-81D0-BDB5-2137-CF973819AC4E}"/>
                </a:ext>
              </a:extLst>
            </p:cNvPr>
            <p:cNvSpPr/>
            <p:nvPr/>
          </p:nvSpPr>
          <p:spPr>
            <a:xfrm>
              <a:off x="7619735" y="3261121"/>
              <a:ext cx="1638300" cy="114326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kern="1200" dirty="0">
                  <a:latin typeface="+mj-lt"/>
                </a:rPr>
                <a:t>Public Services and Procurement Canada </a:t>
              </a:r>
            </a:p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kern="1200" dirty="0">
                  <a:latin typeface="+mj-lt"/>
                </a:rPr>
                <a:t>Program Manager/Department Representative and Team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1A55E3A-F1AD-18B6-E51E-BBB6BC078A7D}"/>
                </a:ext>
              </a:extLst>
            </p:cNvPr>
            <p:cNvSpPr/>
            <p:nvPr/>
          </p:nvSpPr>
          <p:spPr>
            <a:xfrm>
              <a:off x="7417742" y="4859033"/>
              <a:ext cx="914400" cy="65156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000" kern="1200" dirty="0">
                  <a:latin typeface="+mj-lt"/>
                </a:rPr>
                <a:t>Consultants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E6C06AC-1AC0-0B60-F0A8-2251D0CC6A74}"/>
                </a:ext>
              </a:extLst>
            </p:cNvPr>
            <p:cNvSpPr/>
            <p:nvPr/>
          </p:nvSpPr>
          <p:spPr>
            <a:xfrm>
              <a:off x="8536291" y="4859033"/>
              <a:ext cx="914400" cy="65156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000" kern="1200" dirty="0">
                  <a:latin typeface="+mj-lt"/>
                </a:rPr>
                <a:t>Contractor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2A6BCCA-42A1-8DE1-7417-036257CDFA03}"/>
                </a:ext>
              </a:extLst>
            </p:cNvPr>
            <p:cNvSpPr/>
            <p:nvPr/>
          </p:nvSpPr>
          <p:spPr>
            <a:xfrm>
              <a:off x="6253415" y="3261121"/>
              <a:ext cx="1016034" cy="65156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000" kern="1200" dirty="0">
                  <a:latin typeface="+mj-lt"/>
                </a:rPr>
                <a:t>External Stakeholders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D05A1EE-B4BE-D584-D3EA-C54A089E34C6}"/>
                </a:ext>
              </a:extLst>
            </p:cNvPr>
            <p:cNvSpPr/>
            <p:nvPr/>
          </p:nvSpPr>
          <p:spPr>
            <a:xfrm>
              <a:off x="10156915" y="2231547"/>
              <a:ext cx="1035789" cy="65156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000" kern="1200" dirty="0">
                  <a:latin typeface="+mj-lt"/>
                </a:rPr>
                <a:t>First Nations Chief and Council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9477B6A-9204-98B4-1CF9-B88C37BBDCCB}"/>
                </a:ext>
              </a:extLst>
            </p:cNvPr>
            <p:cNvSpPr/>
            <p:nvPr/>
          </p:nvSpPr>
          <p:spPr>
            <a:xfrm>
              <a:off x="10156915" y="3107376"/>
              <a:ext cx="1035789" cy="65156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000" kern="1200" dirty="0">
                  <a:latin typeface="+mj-lt"/>
                </a:rPr>
                <a:t>Key First Nation Contacts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7BDA65B-EA76-897F-D836-084AF0C32C78}"/>
                </a:ext>
              </a:extLst>
            </p:cNvPr>
            <p:cNvSpPr/>
            <p:nvPr/>
          </p:nvSpPr>
          <p:spPr>
            <a:xfrm>
              <a:off x="10156915" y="3983205"/>
              <a:ext cx="1035789" cy="65156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000" kern="1200" dirty="0">
                  <a:latin typeface="+mj-lt"/>
                </a:rPr>
                <a:t>On-Site </a:t>
              </a:r>
              <a:r>
                <a:rPr lang="en-US" sz="1000" dirty="0">
                  <a:latin typeface="+mj-lt"/>
                </a:rPr>
                <a:t>F</a:t>
              </a:r>
              <a:r>
                <a:rPr lang="en-US" sz="1000" kern="1200" dirty="0">
                  <a:latin typeface="+mj-lt"/>
                </a:rPr>
                <a:t>irst Nations Liaisons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9BE2271-CA48-8105-211D-63B813B34D96}"/>
                </a:ext>
              </a:extLst>
            </p:cNvPr>
            <p:cNvSpPr/>
            <p:nvPr/>
          </p:nvSpPr>
          <p:spPr>
            <a:xfrm>
              <a:off x="10156915" y="4859033"/>
              <a:ext cx="1035789" cy="65156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000" kern="1200" dirty="0">
                  <a:latin typeface="+mj-lt"/>
                </a:rPr>
                <a:t>First Nations Community</a:t>
              </a:r>
            </a:p>
          </p:txBody>
        </p:sp>
        <p:cxnSp>
          <p:nvCxnSpPr>
            <p:cNvPr id="32" name="Connector: Elbow 31">
              <a:extLst>
                <a:ext uri="{FF2B5EF4-FFF2-40B4-BE49-F238E27FC236}">
                  <a16:creationId xmlns:a16="http://schemas.microsoft.com/office/drawing/2014/main" id="{D990BA2A-2AEE-A240-6FAB-3FA0DF6FDB6C}"/>
                </a:ext>
              </a:extLst>
            </p:cNvPr>
            <p:cNvCxnSpPr>
              <a:cxnSpLocks/>
              <a:stCxn id="16" idx="1"/>
              <a:endCxn id="20" idx="0"/>
            </p:cNvCxnSpPr>
            <p:nvPr/>
          </p:nvCxnSpPr>
          <p:spPr>
            <a:xfrm rot="10800000" flipV="1">
              <a:off x="6761433" y="2559223"/>
              <a:ext cx="858303" cy="701898"/>
            </a:xfrm>
            <a:prstGeom prst="bentConnector2">
              <a:avLst/>
            </a:prstGeom>
            <a:ln w="190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E3B85C45-9914-0288-B607-EA8F9FA55901}"/>
                </a:ext>
              </a:extLst>
            </p:cNvPr>
            <p:cNvCxnSpPr>
              <a:cxnSpLocks/>
              <a:stCxn id="16" idx="2"/>
              <a:endCxn id="17" idx="0"/>
            </p:cNvCxnSpPr>
            <p:nvPr/>
          </p:nvCxnSpPr>
          <p:spPr>
            <a:xfrm>
              <a:off x="8438885" y="2971927"/>
              <a:ext cx="0" cy="289194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or: Elbow 37">
              <a:extLst>
                <a:ext uri="{FF2B5EF4-FFF2-40B4-BE49-F238E27FC236}">
                  <a16:creationId xmlns:a16="http://schemas.microsoft.com/office/drawing/2014/main" id="{2462971D-2AF2-48F6-1571-7C2EB570D0FB}"/>
                </a:ext>
              </a:extLst>
            </p:cNvPr>
            <p:cNvCxnSpPr>
              <a:cxnSpLocks/>
              <a:stCxn id="17" idx="2"/>
              <a:endCxn id="18" idx="0"/>
            </p:cNvCxnSpPr>
            <p:nvPr/>
          </p:nvCxnSpPr>
          <p:spPr>
            <a:xfrm rot="5400000">
              <a:off x="7929590" y="4349737"/>
              <a:ext cx="454649" cy="563943"/>
            </a:xfrm>
            <a:prstGeom prst="bentConnector3">
              <a:avLst/>
            </a:prstGeom>
            <a:ln w="190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or: Elbow 39">
              <a:extLst>
                <a:ext uri="{FF2B5EF4-FFF2-40B4-BE49-F238E27FC236}">
                  <a16:creationId xmlns:a16="http://schemas.microsoft.com/office/drawing/2014/main" id="{B28A4484-287F-F583-C5A7-403B06D61A32}"/>
                </a:ext>
              </a:extLst>
            </p:cNvPr>
            <p:cNvCxnSpPr>
              <a:cxnSpLocks/>
              <a:stCxn id="17" idx="2"/>
              <a:endCxn id="19" idx="0"/>
            </p:cNvCxnSpPr>
            <p:nvPr/>
          </p:nvCxnSpPr>
          <p:spPr>
            <a:xfrm rot="16200000" flipH="1">
              <a:off x="8488864" y="4354405"/>
              <a:ext cx="454649" cy="554606"/>
            </a:xfrm>
            <a:prstGeom prst="bentConnector3">
              <a:avLst/>
            </a:prstGeom>
            <a:ln w="190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A7E9234F-8346-7645-0464-6324604145B2}"/>
                </a:ext>
              </a:extLst>
            </p:cNvPr>
            <p:cNvCxnSpPr>
              <a:cxnSpLocks/>
            </p:cNvCxnSpPr>
            <p:nvPr/>
          </p:nvCxnSpPr>
          <p:spPr>
            <a:xfrm>
              <a:off x="9295363" y="2619999"/>
              <a:ext cx="781821" cy="729723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1EA9C2E2-D6D7-5438-2E21-9613CFE458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95363" y="3480757"/>
              <a:ext cx="781821" cy="265748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C5C8A8B-DB26-77C7-68B7-14057B81D5B0}"/>
                </a:ext>
              </a:extLst>
            </p:cNvPr>
            <p:cNvCxnSpPr>
              <a:cxnSpLocks/>
            </p:cNvCxnSpPr>
            <p:nvPr/>
          </p:nvCxnSpPr>
          <p:spPr>
            <a:xfrm>
              <a:off x="9310926" y="3864753"/>
              <a:ext cx="766258" cy="479249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C81CC479-2A35-70F4-A1F3-AFF7545656CA}"/>
                </a:ext>
              </a:extLst>
            </p:cNvPr>
            <p:cNvCxnSpPr>
              <a:cxnSpLocks/>
              <a:stCxn id="21" idx="2"/>
              <a:endCxn id="22" idx="0"/>
            </p:cNvCxnSpPr>
            <p:nvPr/>
          </p:nvCxnSpPr>
          <p:spPr>
            <a:xfrm>
              <a:off x="10674810" y="2883116"/>
              <a:ext cx="0" cy="224260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C1478B13-59F7-D7F5-A340-4762BC3BA70A}"/>
                </a:ext>
              </a:extLst>
            </p:cNvPr>
            <p:cNvCxnSpPr>
              <a:cxnSpLocks/>
              <a:stCxn id="23" idx="2"/>
              <a:endCxn id="24" idx="0"/>
            </p:cNvCxnSpPr>
            <p:nvPr/>
          </p:nvCxnSpPr>
          <p:spPr>
            <a:xfrm>
              <a:off x="10674810" y="4634774"/>
              <a:ext cx="0" cy="224259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B702B9E-DC22-5A79-6DA7-6F7FD8BA491B}"/>
                </a:ext>
              </a:extLst>
            </p:cNvPr>
            <p:cNvCxnSpPr>
              <a:cxnSpLocks/>
              <a:stCxn id="22" idx="2"/>
              <a:endCxn id="23" idx="0"/>
            </p:cNvCxnSpPr>
            <p:nvPr/>
          </p:nvCxnSpPr>
          <p:spPr>
            <a:xfrm>
              <a:off x="10674810" y="3758945"/>
              <a:ext cx="0" cy="224260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E5DB034A-67FA-EBE9-39F3-BDBA4C086FF6}"/>
                </a:ext>
              </a:extLst>
            </p:cNvPr>
            <p:cNvCxnSpPr>
              <a:cxnSpLocks/>
              <a:stCxn id="16" idx="3"/>
              <a:endCxn id="21" idx="1"/>
            </p:cNvCxnSpPr>
            <p:nvPr/>
          </p:nvCxnSpPr>
          <p:spPr>
            <a:xfrm flipV="1">
              <a:off x="9258035" y="2557332"/>
              <a:ext cx="898880" cy="1891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62624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1951EC-F895-7D43-D727-45D853F31E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FD3DE2-A7C1-ABA6-91F8-AD2B57177DE3}"/>
              </a:ext>
            </a:extLst>
          </p:cNvPr>
          <p:cNvSpPr txBox="1"/>
          <p:nvPr/>
        </p:nvSpPr>
        <p:spPr>
          <a:xfrm>
            <a:off x="513997" y="993530"/>
            <a:ext cx="85948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5A5A5A"/>
                </a:solidFill>
                <a:latin typeface="+mj-lt"/>
              </a:rPr>
              <a:t>Next Steps:</a:t>
            </a:r>
          </a:p>
          <a:p>
            <a:r>
              <a:rPr lang="en-US" sz="3600" dirty="0">
                <a:solidFill>
                  <a:srgbClr val="5A5A5A"/>
                </a:solidFill>
                <a:latin typeface="+mj-lt"/>
              </a:rPr>
              <a:t>Construction to Begin Spring 2025</a:t>
            </a:r>
          </a:p>
        </p:txBody>
      </p:sp>
      <p:pic>
        <p:nvPicPr>
          <p:cNvPr id="5" name="Picture 4" descr="A person in a reflective vest walking along a rocky shore&#10;&#10;Description automatically generated">
            <a:extLst>
              <a:ext uri="{FF2B5EF4-FFF2-40B4-BE49-F238E27FC236}">
                <a16:creationId xmlns:a16="http://schemas.microsoft.com/office/drawing/2014/main" id="{D401A752-454C-5470-EA26-FF6467F82F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2" b="43437"/>
          <a:stretch/>
        </p:blipFill>
        <p:spPr>
          <a:xfrm>
            <a:off x="0" y="3207351"/>
            <a:ext cx="12192000" cy="365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42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28FEA9C-2507-9BD5-BE75-D7AC8A27A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Lessons Learned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E853B17-1138-3EC5-EAD4-2DAAB15F0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057400"/>
            <a:ext cx="10972799" cy="2389213"/>
          </a:xfrm>
        </p:spPr>
        <p:txBody>
          <a:bodyPr/>
          <a:lstStyle/>
          <a:p>
            <a:r>
              <a:rPr lang="en-US" sz="2600" dirty="0"/>
              <a:t>Prioritize First Nations goals for future use and ecological function</a:t>
            </a:r>
          </a:p>
          <a:p>
            <a:r>
              <a:rPr lang="en-US" sz="2600" dirty="0"/>
              <a:t>Facilitate </a:t>
            </a:r>
            <a:r>
              <a:rPr lang="en-US" dirty="0"/>
              <a:t>early, </a:t>
            </a:r>
            <a:r>
              <a:rPr lang="en-US" sz="2600" dirty="0"/>
              <a:t>open, and frequent communication</a:t>
            </a:r>
          </a:p>
          <a:p>
            <a:r>
              <a:rPr lang="en-US" sz="2600" dirty="0"/>
              <a:t>Bring together multiple </a:t>
            </a:r>
            <a:r>
              <a:rPr lang="en-US" dirty="0"/>
              <a:t>disciplines </a:t>
            </a:r>
            <a:r>
              <a:rPr lang="en-US" sz="2600" dirty="0"/>
              <a:t>to enhance cleanup, habitat, access, and resilience</a:t>
            </a: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96120BD-CDB6-BA7D-2DC8-B0C736914D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reflection of a tree in water&#10;&#10;Description automatically generated">
            <a:extLst>
              <a:ext uri="{FF2B5EF4-FFF2-40B4-BE49-F238E27FC236}">
                <a16:creationId xmlns:a16="http://schemas.microsoft.com/office/drawing/2014/main" id="{2825988A-2A2A-E889-7C1A-F6E4918C21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35" b="21654"/>
          <a:stretch/>
        </p:blipFill>
        <p:spPr>
          <a:xfrm rot="10800000">
            <a:off x="1" y="4945934"/>
            <a:ext cx="12191999" cy="191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94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A person with blonde hair smiling&#10;&#10;Description automatically generated">
            <a:extLst>
              <a:ext uri="{FF2B5EF4-FFF2-40B4-BE49-F238E27FC236}">
                <a16:creationId xmlns:a16="http://schemas.microsoft.com/office/drawing/2014/main" id="{44634D2B-024E-2291-CE42-5EBA9A3B1A90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95" y="1534168"/>
            <a:ext cx="3657600" cy="3657600"/>
          </a:xfr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86B47C0-C107-C7D9-6D8A-23602AF1CD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82730" y="1589086"/>
            <a:ext cx="3463290" cy="1305569"/>
          </a:xfrm>
        </p:spPr>
        <p:txBody>
          <a:bodyPr/>
          <a:lstStyle/>
          <a:p>
            <a:r>
              <a:rPr lang="en-US" dirty="0"/>
              <a:t>Amy Corp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8B9B349-7DF9-A352-BEA3-399BD0B1A4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82730" y="3362968"/>
            <a:ext cx="3463290" cy="951123"/>
          </a:xfrm>
        </p:spPr>
        <p:txBody>
          <a:bodyPr/>
          <a:lstStyle/>
          <a:p>
            <a:r>
              <a:rPr lang="en-US" dirty="0"/>
              <a:t>Principal Scientist</a:t>
            </a:r>
            <a:br>
              <a:rPr lang="en-US" dirty="0"/>
            </a:br>
            <a:r>
              <a:rPr lang="en-US" dirty="0"/>
              <a:t>Anchor QEA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48B2ED0-CE5A-6201-D096-58A7E7A728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acorp@anchorqea.com</a:t>
            </a:r>
          </a:p>
          <a:p>
            <a:endParaRPr lang="en-US" dirty="0"/>
          </a:p>
        </p:txBody>
      </p:sp>
      <p:pic>
        <p:nvPicPr>
          <p:cNvPr id="4" name="Picture 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A9DC3ED6-7176-BC8E-81F5-B76E77CB2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262" y="1686568"/>
            <a:ext cx="33528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09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B0C6B1-A097-2C05-C990-86D670AC10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1577627E-27D4-5FCC-C976-4D99F3B72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0976"/>
            <a:ext cx="12192000" cy="690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51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F492C724-15FE-0953-4C9D-AAAC33318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State of the Bay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7BFA6A8-6E6E-3112-059F-92A008578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892396"/>
            <a:ext cx="6035287" cy="3657600"/>
          </a:xfrm>
        </p:spPr>
        <p:txBody>
          <a:bodyPr/>
          <a:lstStyle/>
          <a:p>
            <a:r>
              <a:rPr lang="en-US" dirty="0"/>
              <a:t>Marine resource closures</a:t>
            </a:r>
          </a:p>
          <a:p>
            <a:pPr lvl="1"/>
            <a:r>
              <a:rPr lang="en-US" dirty="0"/>
              <a:t>Seafood harvesting closed</a:t>
            </a:r>
          </a:p>
          <a:p>
            <a:r>
              <a:rPr lang="en-US" dirty="0"/>
              <a:t>Limited habitat</a:t>
            </a:r>
          </a:p>
          <a:p>
            <a:pPr lvl="1"/>
            <a:r>
              <a:rPr lang="en-US" dirty="0"/>
              <a:t>Forage fish and clam substrate loss due to shoreline modifications and wood waste</a:t>
            </a:r>
          </a:p>
          <a:p>
            <a:r>
              <a:rPr lang="en-US" dirty="0"/>
              <a:t>Human health hazards</a:t>
            </a:r>
          </a:p>
          <a:p>
            <a:pPr lvl="1"/>
            <a:r>
              <a:rPr lang="en-US" dirty="0"/>
              <a:t>Beach closures due to spills and elevated contaminant levels</a:t>
            </a:r>
          </a:p>
          <a:p>
            <a:endParaRPr lang="en-US" sz="2000" dirty="0"/>
          </a:p>
        </p:txBody>
      </p:sp>
      <p:pic>
        <p:nvPicPr>
          <p:cNvPr id="5" name="Picture 4" descr="An aerial view of a city&#10;&#10;Description automatically generated">
            <a:extLst>
              <a:ext uri="{FF2B5EF4-FFF2-40B4-BE49-F238E27FC236}">
                <a16:creationId xmlns:a16="http://schemas.microsoft.com/office/drawing/2014/main" id="{7BDF1396-6C8D-6789-ABAC-88D52CFB88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7" t="10981" r="30941" b="54532"/>
          <a:stretch/>
        </p:blipFill>
        <p:spPr>
          <a:xfrm rot="10800000">
            <a:off x="7710612" y="491963"/>
            <a:ext cx="3759489" cy="26855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E4054D-DAAE-F0FC-B20F-937973F33C8D}"/>
              </a:ext>
            </a:extLst>
          </p:cNvPr>
          <p:cNvSpPr txBox="1"/>
          <p:nvPr/>
        </p:nvSpPr>
        <p:spPr>
          <a:xfrm>
            <a:off x="7710610" y="3145818"/>
            <a:ext cx="3759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5A5A5A"/>
                </a:solidFill>
                <a:latin typeface="+mj-lt"/>
              </a:rPr>
              <a:t>Historical industrial shoreline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898188-B812-E588-65F3-9BCCFF43806B}"/>
              </a:ext>
            </a:extLst>
          </p:cNvPr>
          <p:cNvSpPr txBox="1"/>
          <p:nvPr/>
        </p:nvSpPr>
        <p:spPr>
          <a:xfrm>
            <a:off x="7710612" y="6196760"/>
            <a:ext cx="3759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5A5A5A"/>
                </a:solidFill>
                <a:latin typeface="+mj-lt"/>
              </a:rPr>
              <a:t>Modern shoreline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09E5FE-A510-8E1C-2C8E-E91E6972A4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0613" y="3604575"/>
            <a:ext cx="3759492" cy="260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883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2139FB-9C88-CCED-CABD-E7A371CB61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359" y="2178205"/>
            <a:ext cx="6189213" cy="4125879"/>
          </a:xfrm>
        </p:spPr>
        <p:txBody>
          <a:bodyPr anchor="t"/>
          <a:lstStyle/>
          <a:p>
            <a:r>
              <a:rPr lang="en-US" dirty="0">
                <a:cs typeface="Segoe UI Light"/>
              </a:rPr>
              <a:t>How to work with local </a:t>
            </a:r>
            <a:br>
              <a:rPr lang="en-US" dirty="0">
                <a:cs typeface="Segoe UI Light"/>
              </a:rPr>
            </a:br>
            <a:r>
              <a:rPr lang="en-US" dirty="0">
                <a:cs typeface="Segoe UI Light"/>
              </a:rPr>
              <a:t>First Nations to align remedial objectives with Community expectations?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06FCE9-869E-AFC2-0FF7-D16EBCB707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8975" y="0"/>
            <a:ext cx="5153025" cy="686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94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D3139-1F0C-C8DD-BCBE-8EDB319235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360" y="1143000"/>
            <a:ext cx="9894863" cy="817685"/>
          </a:xfrm>
        </p:spPr>
        <p:txBody>
          <a:bodyPr anchor="t"/>
          <a:lstStyle/>
          <a:p>
            <a:r>
              <a:rPr lang="en-US" sz="3600" dirty="0">
                <a:solidFill>
                  <a:srgbClr val="5A5A5A"/>
                </a:solidFill>
              </a:rPr>
              <a:t>Start with Engagement</a:t>
            </a:r>
          </a:p>
          <a:p>
            <a:endParaRPr lang="en-US" sz="2600" dirty="0">
              <a:solidFill>
                <a:srgbClr val="5A5A5A"/>
              </a:solidFill>
            </a:endParaRPr>
          </a:p>
          <a:p>
            <a:endParaRPr lang="en-US" sz="2600" dirty="0">
              <a:solidFill>
                <a:srgbClr val="5A5A5A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DC212E-7A76-D230-906C-1C135A4DDEAE}"/>
              </a:ext>
            </a:extLst>
          </p:cNvPr>
          <p:cNvSpPr txBox="1"/>
          <p:nvPr/>
        </p:nvSpPr>
        <p:spPr>
          <a:xfrm>
            <a:off x="528427" y="2072665"/>
            <a:ext cx="5152292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dirty="0">
              <a:solidFill>
                <a:srgbClr val="5A5A5A"/>
              </a:solidFill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5A5A5A"/>
                </a:solidFill>
                <a:latin typeface="+mj-lt"/>
              </a:rPr>
              <a:t>First Nations beach use survey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5A5A5A"/>
                </a:solidFill>
                <a:latin typeface="+mj-lt"/>
              </a:rPr>
              <a:t>Chief and Council meetings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5A5A5A"/>
                </a:solidFill>
                <a:latin typeface="+mj-lt"/>
              </a:rPr>
              <a:t>First Nations Working Group workshops and shoreline walks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5A5A5A"/>
                </a:solidFill>
                <a:latin typeface="+mj-lt"/>
              </a:rPr>
              <a:t>Community open houses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5A5A5A"/>
                </a:solidFill>
                <a:latin typeface="+mj-lt"/>
              </a:rPr>
              <a:t>Community feedback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52A4A60-F2B0-544B-60DA-589A5C2128DC}"/>
              </a:ext>
            </a:extLst>
          </p:cNvPr>
          <p:cNvGrpSpPr/>
          <p:nvPr/>
        </p:nvGrpSpPr>
        <p:grpSpPr>
          <a:xfrm>
            <a:off x="5844359" y="1256570"/>
            <a:ext cx="5819214" cy="4458430"/>
            <a:chOff x="5844359" y="1637414"/>
            <a:chExt cx="5819214" cy="445843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568C138-9C64-409A-9ECA-AE6CCFFA7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630"/>
            <a:stretch/>
          </p:blipFill>
          <p:spPr>
            <a:xfrm>
              <a:off x="5844359" y="1637414"/>
              <a:ext cx="5819214" cy="44584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3F08EE3-C566-52AD-DC21-EDAE408D49A0}"/>
                </a:ext>
              </a:extLst>
            </p:cNvPr>
            <p:cNvSpPr txBox="1"/>
            <p:nvPr/>
          </p:nvSpPr>
          <p:spPr>
            <a:xfrm>
              <a:off x="10526346" y="2857433"/>
              <a:ext cx="85252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tx2"/>
                  </a:solidFill>
                </a:rPr>
                <a:t>Esquimalt Long House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35E703D-353E-7311-7DCE-40213F062AD5}"/>
                </a:ext>
              </a:extLst>
            </p:cNvPr>
            <p:cNvSpPr txBox="1"/>
            <p:nvPr/>
          </p:nvSpPr>
          <p:spPr>
            <a:xfrm>
              <a:off x="10489223" y="5035015"/>
              <a:ext cx="85252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tx2"/>
                  </a:solidFill>
                </a:rPr>
                <a:t>Songhees Wellness Center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A58150F-F0E9-BCF0-35CA-F5853AD424AA}"/>
                </a:ext>
              </a:extLst>
            </p:cNvPr>
            <p:cNvSpPr txBox="1"/>
            <p:nvPr/>
          </p:nvSpPr>
          <p:spPr>
            <a:xfrm>
              <a:off x="6488732" y="2097773"/>
              <a:ext cx="109487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tx2"/>
                  </a:solidFill>
                </a:rPr>
                <a:t>Work Area 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1294241-E97D-1B9A-01F0-EA46792F5599}"/>
                </a:ext>
              </a:extLst>
            </p:cNvPr>
            <p:cNvSpPr txBox="1"/>
            <p:nvPr/>
          </p:nvSpPr>
          <p:spPr>
            <a:xfrm>
              <a:off x="8021391" y="2857433"/>
              <a:ext cx="109487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tx2"/>
                  </a:solidFill>
                </a:rPr>
                <a:t>Work Area 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B794A35-C49E-71A8-FC2A-D82E883F1C85}"/>
                </a:ext>
              </a:extLst>
            </p:cNvPr>
            <p:cNvSpPr txBox="1"/>
            <p:nvPr/>
          </p:nvSpPr>
          <p:spPr>
            <a:xfrm>
              <a:off x="9184021" y="3629218"/>
              <a:ext cx="109487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tx2"/>
                  </a:solidFill>
                </a:rPr>
                <a:t>Work Area 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3F53C3B-6433-FA02-10A4-301596EAAC51}"/>
                </a:ext>
              </a:extLst>
            </p:cNvPr>
            <p:cNvSpPr txBox="1"/>
            <p:nvPr/>
          </p:nvSpPr>
          <p:spPr>
            <a:xfrm>
              <a:off x="8751631" y="4662613"/>
              <a:ext cx="109487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tx2"/>
                  </a:solidFill>
                </a:rPr>
                <a:t>Work Area 5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A75E375-D2AF-644D-0AE9-0CFDFD140CE5}"/>
                </a:ext>
              </a:extLst>
            </p:cNvPr>
            <p:cNvSpPr txBox="1"/>
            <p:nvPr/>
          </p:nvSpPr>
          <p:spPr>
            <a:xfrm>
              <a:off x="7252212" y="4476638"/>
              <a:ext cx="109487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tx2"/>
                  </a:solidFill>
                </a:rPr>
                <a:t>Work Area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1487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5FAC5D-52C2-2E7E-4989-2D8C73A01E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A9C913-E84C-2B5A-A0C2-980BAA7D8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" t="19388" r="14443" b="46639"/>
          <a:stretch/>
        </p:blipFill>
        <p:spPr>
          <a:xfrm>
            <a:off x="-18377" y="1642189"/>
            <a:ext cx="12210377" cy="381000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FF53ECA-517A-3250-5E98-F9475022F7BE}"/>
              </a:ext>
            </a:extLst>
          </p:cNvPr>
          <p:cNvSpPr txBox="1">
            <a:spLocks/>
          </p:cNvSpPr>
          <p:nvPr/>
        </p:nvSpPr>
        <p:spPr>
          <a:xfrm>
            <a:off x="594360" y="951504"/>
            <a:ext cx="9894863" cy="817685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 indent="0"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3600" b="0" spc="0" baseline="0">
                <a:solidFill>
                  <a:srgbClr val="5A5A5A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  <a:lvl2pPr marL="742950" indent="-285750">
              <a:spcBef>
                <a:spcPts val="300"/>
              </a:spcBef>
              <a:spcAft>
                <a:spcPts val="1200"/>
              </a:spcAft>
              <a:buSzPct val="100000"/>
              <a:buFont typeface="Myriad Pro" pitchFamily="34" charset="0"/>
              <a:buChar char="–"/>
              <a:defRPr sz="2200" b="0" spc="0" baseline="0">
                <a:solidFill>
                  <a:srgbClr val="5A5A5A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2pPr>
            <a:lvl3pPr marL="1143000" indent="-228600"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200" b="0" spc="0" baseline="0">
                <a:solidFill>
                  <a:srgbClr val="5A5A5A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3pPr>
            <a:lvl4pPr marL="1600200" indent="-228600">
              <a:spcBef>
                <a:spcPts val="300"/>
              </a:spcBef>
              <a:spcAft>
                <a:spcPts val="1200"/>
              </a:spcAft>
              <a:buFont typeface="Myriad Pro" pitchFamily="34" charset="0"/>
              <a:buChar char="›"/>
              <a:defRPr b="0" spc="0" baseline="0">
                <a:solidFill>
                  <a:srgbClr val="1C1C1C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4pPr>
            <a:lvl5pPr marL="2057400" indent="-228600"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Char char="»"/>
              <a:defRPr b="0" spc="0" baseline="0">
                <a:solidFill>
                  <a:srgbClr val="1C1C1C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 dirty="0"/>
              <a:t>Engagement Timeline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502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CD584-DF8E-DFC8-E020-F5F12D4A3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555" y="1976438"/>
            <a:ext cx="8937843" cy="685800"/>
          </a:xfrm>
        </p:spPr>
        <p:txBody>
          <a:bodyPr/>
          <a:lstStyle/>
          <a:p>
            <a:r>
              <a:rPr lang="en-US" dirty="0"/>
              <a:t>Removal and capping of contaminated material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87057-84B0-7C97-D22E-E2C8A1B2D9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92555" y="3012526"/>
            <a:ext cx="8877300" cy="685800"/>
          </a:xfrm>
        </p:spPr>
        <p:txBody>
          <a:bodyPr/>
          <a:lstStyle/>
          <a:p>
            <a:r>
              <a:rPr lang="en-US" dirty="0"/>
              <a:t>Green shores soft armouring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76C94F-AA2C-99AB-4D8C-31C475298E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92555" y="5084702"/>
            <a:ext cx="8877300" cy="685800"/>
          </a:xfrm>
        </p:spPr>
        <p:txBody>
          <a:bodyPr/>
          <a:lstStyle/>
          <a:p>
            <a:r>
              <a:rPr lang="en-US" dirty="0"/>
              <a:t>Stormwater enhancement</a:t>
            </a:r>
          </a:p>
        </p:txBody>
      </p:sp>
      <p:pic>
        <p:nvPicPr>
          <p:cNvPr id="13" name="Online Image Placeholder 12" descr="Bulldozer outline">
            <a:extLst>
              <a:ext uri="{FF2B5EF4-FFF2-40B4-BE49-F238E27FC236}">
                <a16:creationId xmlns:a16="http://schemas.microsoft.com/office/drawing/2014/main" id="{DE084FEA-DEF0-E177-23F1-F40BFDF072A6}"/>
              </a:ext>
            </a:extLst>
          </p:cNvPr>
          <p:cNvPicPr>
            <a:picLocks noGrp="1" noChangeAspect="1"/>
          </p:cNvPicPr>
          <p:nvPr>
            <p:ph type="clipArt" sz="quarter" idx="14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2300" y="1984375"/>
            <a:ext cx="677863" cy="677863"/>
          </a:xfrm>
        </p:spPr>
      </p:pic>
      <p:pic>
        <p:nvPicPr>
          <p:cNvPr id="17" name="Online Image Placeholder 16" descr="Plant With Roots outline">
            <a:extLst>
              <a:ext uri="{FF2B5EF4-FFF2-40B4-BE49-F238E27FC236}">
                <a16:creationId xmlns:a16="http://schemas.microsoft.com/office/drawing/2014/main" id="{DA17C17C-8EE8-EF5D-B3A6-9573030478DD}"/>
              </a:ext>
            </a:extLst>
          </p:cNvPr>
          <p:cNvPicPr>
            <a:picLocks noGrp="1" noChangeAspect="1"/>
          </p:cNvPicPr>
          <p:nvPr>
            <p:ph type="clipArt" sz="quarter" idx="16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2301" y="2986394"/>
            <a:ext cx="677862" cy="677862"/>
          </a:xfr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D5228A3-8E3A-A08D-D354-855557B1711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sz="3600" dirty="0"/>
              <a:t>Project Features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D52B305C-0C5F-B62A-29A5-2B87C750AAD3}"/>
              </a:ext>
            </a:extLst>
          </p:cNvPr>
          <p:cNvSpPr txBox="1">
            <a:spLocks/>
          </p:cNvSpPr>
          <p:nvPr/>
        </p:nvSpPr>
        <p:spPr>
          <a:xfrm>
            <a:off x="1792555" y="4048614"/>
            <a:ext cx="8877300" cy="6858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3200" b="0" kern="1200" spc="0" baseline="0">
                <a:solidFill>
                  <a:schemeClr val="bg1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SzPct val="100000"/>
              <a:buFont typeface="Myriad Pro" pitchFamily="34" charset="0"/>
              <a:buChar char="–"/>
              <a:defRPr sz="2200" b="0" kern="1200" spc="0" baseline="0">
                <a:solidFill>
                  <a:srgbClr val="5A5A5A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200" b="0" kern="1200" spc="0" baseline="0">
                <a:solidFill>
                  <a:srgbClr val="5A5A5A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Font typeface="Myriad Pro" pitchFamily="34" charset="0"/>
              <a:buChar char="›"/>
              <a:defRPr sz="1800" b="0" kern="1200" spc="0" baseline="0">
                <a:solidFill>
                  <a:srgbClr val="1C1C1C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Char char="»"/>
              <a:defRPr sz="1800" b="0" kern="1200" spc="0" baseline="0">
                <a:solidFill>
                  <a:srgbClr val="1C1C1C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Habitat restoration</a:t>
            </a:r>
          </a:p>
        </p:txBody>
      </p:sp>
      <p:pic>
        <p:nvPicPr>
          <p:cNvPr id="27" name="Online Image Placeholder 26" descr="Leaky Tap outline">
            <a:extLst>
              <a:ext uri="{FF2B5EF4-FFF2-40B4-BE49-F238E27FC236}">
                <a16:creationId xmlns:a16="http://schemas.microsoft.com/office/drawing/2014/main" id="{70079A0C-5AEB-DE3A-F7F4-C7A62F1C67C4}"/>
              </a:ext>
            </a:extLst>
          </p:cNvPr>
          <p:cNvPicPr>
            <a:picLocks noGrp="1" noChangeAspect="1"/>
          </p:cNvPicPr>
          <p:nvPr>
            <p:ph type="clipArt" sz="quarter" idx="17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300" y="5092639"/>
            <a:ext cx="677863" cy="677863"/>
          </a:xfrm>
        </p:spPr>
      </p:pic>
      <p:pic>
        <p:nvPicPr>
          <p:cNvPr id="34" name="Graphic 33" descr="Fish outline">
            <a:extLst>
              <a:ext uri="{FF2B5EF4-FFF2-40B4-BE49-F238E27FC236}">
                <a16:creationId xmlns:a16="http://schemas.microsoft.com/office/drawing/2014/main" id="{E7E919AB-C76C-1244-EFC7-0DE4936944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3725" y="3988412"/>
            <a:ext cx="780072" cy="78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872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CA60068D-3E0F-B721-28CB-B4432100A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71" y="877779"/>
            <a:ext cx="8526469" cy="685800"/>
          </a:xfrm>
        </p:spPr>
        <p:txBody>
          <a:bodyPr/>
          <a:lstStyle/>
          <a:p>
            <a:r>
              <a:rPr lang="en-US" sz="3600" dirty="0"/>
              <a:t>Contaminant Removal and Capping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2E3F8F-D0A3-0AC8-BDC1-0F93BEA435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96" t="8332" r="768" b="12008"/>
          <a:stretch/>
        </p:blipFill>
        <p:spPr>
          <a:xfrm>
            <a:off x="4387532" y="2340502"/>
            <a:ext cx="7332947" cy="2967236"/>
          </a:xfrm>
          <a:prstGeom prst="rect">
            <a:avLst/>
          </a:prstGeom>
        </p:spPr>
      </p:pic>
      <p:pic>
        <p:nvPicPr>
          <p:cNvPr id="8" name="Online Image Placeholder 12" descr="Bulldozer outline">
            <a:extLst>
              <a:ext uri="{FF2B5EF4-FFF2-40B4-BE49-F238E27FC236}">
                <a16:creationId xmlns:a16="http://schemas.microsoft.com/office/drawing/2014/main" id="{6E8FAC97-865D-AE7F-ED4A-01EF33047B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4589" y="910486"/>
            <a:ext cx="677863" cy="677863"/>
          </a:xfrm>
          <a:prstGeom prst="rect">
            <a:avLst/>
          </a:prstGeom>
        </p:spPr>
      </p:pic>
      <p:pic>
        <p:nvPicPr>
          <p:cNvPr id="2" name="Picture 1" descr="A close-up of a dirt pit&#10;&#10;Description automatically generated">
            <a:extLst>
              <a:ext uri="{FF2B5EF4-FFF2-40B4-BE49-F238E27FC236}">
                <a16:creationId xmlns:a16="http://schemas.microsoft.com/office/drawing/2014/main" id="{3A7EE227-B07C-A2EE-5CDE-652E4C1048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50"/>
          <a:stretch/>
        </p:blipFill>
        <p:spPr>
          <a:xfrm>
            <a:off x="591685" y="4090057"/>
            <a:ext cx="3546311" cy="1983191"/>
          </a:xfrm>
          <a:prstGeom prst="rect">
            <a:avLst/>
          </a:prstGeom>
        </p:spPr>
      </p:pic>
      <p:pic>
        <p:nvPicPr>
          <p:cNvPr id="3" name="Picture 2" descr="A close up of rocks&#10;&#10;Description automatically generated">
            <a:extLst>
              <a:ext uri="{FF2B5EF4-FFF2-40B4-BE49-F238E27FC236}">
                <a16:creationId xmlns:a16="http://schemas.microsoft.com/office/drawing/2014/main" id="{C835567B-60A0-DCB7-1D86-C58EA902D03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3" b="9677"/>
          <a:stretch/>
        </p:blipFill>
        <p:spPr>
          <a:xfrm>
            <a:off x="590124" y="1718045"/>
            <a:ext cx="3547872" cy="198319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CA3B1C7-B322-9F5F-6EB9-7D24D98CE715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4137996" y="4497872"/>
            <a:ext cx="1167429" cy="583781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5502FD5-9C83-9F79-13B8-ADC9B273C3E8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4137996" y="2709641"/>
            <a:ext cx="1786554" cy="1285575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8427290-8830-86F0-267D-C06043F93E42}"/>
              </a:ext>
            </a:extLst>
          </p:cNvPr>
          <p:cNvSpPr txBox="1"/>
          <p:nvPr/>
        </p:nvSpPr>
        <p:spPr>
          <a:xfrm>
            <a:off x="590123" y="3656662"/>
            <a:ext cx="35463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5A5A5A"/>
                </a:solidFill>
                <a:latin typeface="+mj-lt"/>
              </a:rPr>
              <a:t>Slag present on shoreline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3DDBA7-39F3-65BE-B333-0B54483B4C54}"/>
              </a:ext>
            </a:extLst>
          </p:cNvPr>
          <p:cNvSpPr txBox="1"/>
          <p:nvPr/>
        </p:nvSpPr>
        <p:spPr>
          <a:xfrm>
            <a:off x="590124" y="6051615"/>
            <a:ext cx="3546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5A5A5A"/>
                </a:solidFill>
                <a:latin typeface="+mj-lt"/>
              </a:rPr>
              <a:t>Contaminant “wedge” between upland and in-water remediations</a:t>
            </a:r>
          </a:p>
        </p:txBody>
      </p:sp>
    </p:spTree>
    <p:extLst>
      <p:ext uri="{BB962C8B-B14F-4D97-AF65-F5344CB8AC3E}">
        <p14:creationId xmlns:p14="http://schemas.microsoft.com/office/powerpoint/2010/main" val="132074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118D51-A983-FC7D-1CE2-30861941A0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3504" y="877824"/>
            <a:ext cx="10058400" cy="4572000"/>
          </a:xfrm>
        </p:spPr>
        <p:txBody>
          <a:bodyPr anchor="t"/>
          <a:lstStyle/>
          <a:p>
            <a:r>
              <a:rPr lang="en-US" dirty="0"/>
              <a:t>     </a:t>
            </a:r>
            <a:r>
              <a:rPr lang="en-US" sz="3600" dirty="0">
                <a:solidFill>
                  <a:srgbClr val="5A5A5A"/>
                </a:solidFill>
              </a:rPr>
              <a:t>Green Shores Soft Armouring</a:t>
            </a:r>
          </a:p>
          <a:p>
            <a:endParaRPr lang="en-US" sz="2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20435B-452D-5F6C-A176-3F82B5F0FE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21" t="28949"/>
          <a:stretch/>
        </p:blipFill>
        <p:spPr>
          <a:xfrm>
            <a:off x="800100" y="2814338"/>
            <a:ext cx="8631982" cy="34500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DCF469-8610-AB15-25B9-A9AC4E344A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84" t="10317" r="10505" b="4629"/>
          <a:stretch/>
        </p:blipFill>
        <p:spPr>
          <a:xfrm>
            <a:off x="7128941" y="1857375"/>
            <a:ext cx="4262959" cy="2427075"/>
          </a:xfrm>
          <a:prstGeom prst="rect">
            <a:avLst/>
          </a:prstGeom>
        </p:spPr>
      </p:pic>
      <p:pic>
        <p:nvPicPr>
          <p:cNvPr id="21" name="Online Image Placeholder 16" descr="Plant With Roots outline">
            <a:extLst>
              <a:ext uri="{FF2B5EF4-FFF2-40B4-BE49-F238E27FC236}">
                <a16:creationId xmlns:a16="http://schemas.microsoft.com/office/drawing/2014/main" id="{FF725987-9511-C010-34C0-5A79E14BBB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2411" y="927973"/>
            <a:ext cx="677862" cy="6778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BA43D7-0642-2809-0C9E-13B7A8525578}"/>
              </a:ext>
            </a:extLst>
          </p:cNvPr>
          <p:cNvSpPr txBox="1"/>
          <p:nvPr/>
        </p:nvSpPr>
        <p:spPr>
          <a:xfrm>
            <a:off x="598932" y="1692368"/>
            <a:ext cx="111172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5A5A5A"/>
                </a:solidFill>
              </a:rPr>
              <a:t>Melding habitat, access, and resilience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0B81A7-49E1-BE96-8046-FCAB5EB6070E}"/>
              </a:ext>
            </a:extLst>
          </p:cNvPr>
          <p:cNvSpPr/>
          <p:nvPr/>
        </p:nvSpPr>
        <p:spPr>
          <a:xfrm>
            <a:off x="860542" y="2781300"/>
            <a:ext cx="1958858" cy="711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9004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Page">
  <a:themeElements>
    <a:clrScheme name="Battelle 2025">
      <a:dk1>
        <a:srgbClr val="0C5568"/>
      </a:dk1>
      <a:lt1>
        <a:sysClr val="window" lastClr="FFFFFF"/>
      </a:lt1>
      <a:dk2>
        <a:srgbClr val="00343D"/>
      </a:dk2>
      <a:lt2>
        <a:srgbClr val="FFFFFF"/>
      </a:lt2>
      <a:accent1>
        <a:srgbClr val="035568"/>
      </a:accent1>
      <a:accent2>
        <a:srgbClr val="589BBF"/>
      </a:accent2>
      <a:accent3>
        <a:srgbClr val="90B13E"/>
      </a:accent3>
      <a:accent4>
        <a:srgbClr val="3F7E76"/>
      </a:accent4>
      <a:accent5>
        <a:srgbClr val="6899A4"/>
      </a:accent5>
      <a:accent6>
        <a:srgbClr val="01343D"/>
      </a:accent6>
      <a:hlink>
        <a:srgbClr val="2C9AC5"/>
      </a:hlink>
      <a:folHlink>
        <a:srgbClr val="035568"/>
      </a:folHlink>
    </a:clrScheme>
    <a:fontScheme name="Battelle 2022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FINAL" id="{882FF867-4CB6-47EB-8903-66A27CE175CC}" vid="{E2D7911B-7E3F-436F-902B-AA9A20F5D88D}"/>
    </a:ext>
  </a:extLst>
</a:theme>
</file>

<file path=ppt/theme/theme2.xml><?xml version="1.0" encoding="utf-8"?>
<a:theme xmlns:a="http://schemas.openxmlformats.org/drawingml/2006/main" name="Project Background">
  <a:themeElements>
    <a:clrScheme name="Battelle 2025">
      <a:dk1>
        <a:srgbClr val="0C5568"/>
      </a:dk1>
      <a:lt1>
        <a:sysClr val="window" lastClr="FFFFFF"/>
      </a:lt1>
      <a:dk2>
        <a:srgbClr val="00343D"/>
      </a:dk2>
      <a:lt2>
        <a:srgbClr val="FFFFFF"/>
      </a:lt2>
      <a:accent1>
        <a:srgbClr val="035568"/>
      </a:accent1>
      <a:accent2>
        <a:srgbClr val="589BBF"/>
      </a:accent2>
      <a:accent3>
        <a:srgbClr val="90B13E"/>
      </a:accent3>
      <a:accent4>
        <a:srgbClr val="3F7E76"/>
      </a:accent4>
      <a:accent5>
        <a:srgbClr val="6899A4"/>
      </a:accent5>
      <a:accent6>
        <a:srgbClr val="01343D"/>
      </a:accent6>
      <a:hlink>
        <a:srgbClr val="2C9AC5"/>
      </a:hlink>
      <a:folHlink>
        <a:srgbClr val="035568"/>
      </a:folHlink>
    </a:clrScheme>
    <a:fontScheme name="Custom 1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FINAL" id="{882FF867-4CB6-47EB-8903-66A27CE175CC}" vid="{E2D7911B-7E3F-436F-902B-AA9A20F5D88D}"/>
    </a:ext>
  </a:extLst>
</a:theme>
</file>

<file path=ppt/theme/theme3.xml><?xml version="1.0" encoding="utf-8"?>
<a:theme xmlns:a="http://schemas.openxmlformats.org/drawingml/2006/main" name="Challenge">
  <a:themeElements>
    <a:clrScheme name="Battelle 2025">
      <a:dk1>
        <a:srgbClr val="0C5568"/>
      </a:dk1>
      <a:lt1>
        <a:sysClr val="window" lastClr="FFFFFF"/>
      </a:lt1>
      <a:dk2>
        <a:srgbClr val="00343D"/>
      </a:dk2>
      <a:lt2>
        <a:srgbClr val="FFFFFF"/>
      </a:lt2>
      <a:accent1>
        <a:srgbClr val="035568"/>
      </a:accent1>
      <a:accent2>
        <a:srgbClr val="589BBF"/>
      </a:accent2>
      <a:accent3>
        <a:srgbClr val="90B13E"/>
      </a:accent3>
      <a:accent4>
        <a:srgbClr val="3F7E76"/>
      </a:accent4>
      <a:accent5>
        <a:srgbClr val="6899A4"/>
      </a:accent5>
      <a:accent6>
        <a:srgbClr val="01343D"/>
      </a:accent6>
      <a:hlink>
        <a:srgbClr val="2C9AC5"/>
      </a:hlink>
      <a:folHlink>
        <a:srgbClr val="035568"/>
      </a:folHlink>
    </a:clrScheme>
    <a:fontScheme name="Custom 1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FINAL" id="{882FF867-4CB6-47EB-8903-66A27CE175CC}" vid="{E2D7911B-7E3F-436F-902B-AA9A20F5D88D}"/>
    </a:ext>
  </a:extLst>
</a:theme>
</file>

<file path=ppt/theme/theme4.xml><?xml version="1.0" encoding="utf-8"?>
<a:theme xmlns:a="http://schemas.openxmlformats.org/drawingml/2006/main" name="Methods &amp; Approach">
  <a:themeElements>
    <a:clrScheme name="Battelle 2025">
      <a:dk1>
        <a:srgbClr val="0C5568"/>
      </a:dk1>
      <a:lt1>
        <a:sysClr val="window" lastClr="FFFFFF"/>
      </a:lt1>
      <a:dk2>
        <a:srgbClr val="00343D"/>
      </a:dk2>
      <a:lt2>
        <a:srgbClr val="FFFFFF"/>
      </a:lt2>
      <a:accent1>
        <a:srgbClr val="035568"/>
      </a:accent1>
      <a:accent2>
        <a:srgbClr val="589BBF"/>
      </a:accent2>
      <a:accent3>
        <a:srgbClr val="90B13E"/>
      </a:accent3>
      <a:accent4>
        <a:srgbClr val="3F7E76"/>
      </a:accent4>
      <a:accent5>
        <a:srgbClr val="6899A4"/>
      </a:accent5>
      <a:accent6>
        <a:srgbClr val="01343D"/>
      </a:accent6>
      <a:hlink>
        <a:srgbClr val="2C9AC5"/>
      </a:hlink>
      <a:folHlink>
        <a:srgbClr val="035568"/>
      </a:folHlink>
    </a:clrScheme>
    <a:fontScheme name="Custom 1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FINAL" id="{882FF867-4CB6-47EB-8903-66A27CE175CC}" vid="{E2D7911B-7E3F-436F-902B-AA9A20F5D88D}"/>
    </a:ext>
  </a:extLst>
</a:theme>
</file>

<file path=ppt/theme/theme5.xml><?xml version="1.0" encoding="utf-8"?>
<a:theme xmlns:a="http://schemas.openxmlformats.org/drawingml/2006/main" name="Conclusion">
  <a:themeElements>
    <a:clrScheme name="Battelle 2025">
      <a:dk1>
        <a:srgbClr val="0C5568"/>
      </a:dk1>
      <a:lt1>
        <a:sysClr val="window" lastClr="FFFFFF"/>
      </a:lt1>
      <a:dk2>
        <a:srgbClr val="00343D"/>
      </a:dk2>
      <a:lt2>
        <a:srgbClr val="FFFFFF"/>
      </a:lt2>
      <a:accent1>
        <a:srgbClr val="035568"/>
      </a:accent1>
      <a:accent2>
        <a:srgbClr val="589BBF"/>
      </a:accent2>
      <a:accent3>
        <a:srgbClr val="90B13E"/>
      </a:accent3>
      <a:accent4>
        <a:srgbClr val="3F7E76"/>
      </a:accent4>
      <a:accent5>
        <a:srgbClr val="6899A4"/>
      </a:accent5>
      <a:accent6>
        <a:srgbClr val="01343D"/>
      </a:accent6>
      <a:hlink>
        <a:srgbClr val="2C9AC5"/>
      </a:hlink>
      <a:folHlink>
        <a:srgbClr val="035568"/>
      </a:folHlink>
    </a:clrScheme>
    <a:fontScheme name="Custom 1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FINAL" id="{882FF867-4CB6-47EB-8903-66A27CE175CC}" vid="{E2D7911B-7E3F-436F-902B-AA9A20F5D88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lient_x0020_Type xmlns="a2698da2-da9c-47ea-a5b8-b239d344e65e" xsi:nil="true"/>
    <Data_x0020_Classification xmlns="a2698da2-da9c-47ea-a5b8-b239d344e65e" xsi:nil="true"/>
    <TaxCatchAll xmlns="05e77292-2eb1-4c19-8430-212c094da4de" xsi:nil="true"/>
    <lcf76f155ced4ddcb4097134ff3c332f xmlns="00c87f25-2316-4e8e-aa34-2c74b3876b84">
      <Terms xmlns="http://schemas.microsoft.com/office/infopath/2007/PartnerControls"/>
    </lcf76f155ced4ddcb4097134ff3c332f>
  </documentManagement>
</p:properties>
</file>

<file path=customXml/item2.xml><?xml version="1.0" encoding="utf-8"?>
<?mso-contentType ?>
<SharedContentType xmlns="Microsoft.SharePoint.Taxonomy.ContentTypeSync" SourceId="044e4b3c-d4ec-4737-9b71-7c7f9b19e5bf" ContentTypeId="0x0101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BCD2CC9DC1DE4F8E2940ABC5354EF8" ma:contentTypeVersion="11" ma:contentTypeDescription="Create a new document." ma:contentTypeScope="" ma:versionID="642e617f596ce8dbd207408b8fa0a993">
  <xsd:schema xmlns:xsd="http://www.w3.org/2001/XMLSchema" xmlns:xs="http://www.w3.org/2001/XMLSchema" xmlns:p="http://schemas.microsoft.com/office/2006/metadata/properties" xmlns:ns2="a2698da2-da9c-47ea-a5b8-b239d344e65e" xmlns:ns3="00c87f25-2316-4e8e-aa34-2c74b3876b84" xmlns:ns4="05e77292-2eb1-4c19-8430-212c094da4de" targetNamespace="http://schemas.microsoft.com/office/2006/metadata/properties" ma:root="true" ma:fieldsID="a742ebb869ba3d04f62f67b4ea690775" ns2:_="" ns3:_="" ns4:_="">
    <xsd:import namespace="a2698da2-da9c-47ea-a5b8-b239d344e65e"/>
    <xsd:import namespace="00c87f25-2316-4e8e-aa34-2c74b3876b84"/>
    <xsd:import namespace="05e77292-2eb1-4c19-8430-212c094da4de"/>
    <xsd:element name="properties">
      <xsd:complexType>
        <xsd:sequence>
          <xsd:element name="documentManagement">
            <xsd:complexType>
              <xsd:all>
                <xsd:element ref="ns2:Data_x0020_Classification" minOccurs="0"/>
                <xsd:element ref="ns2:Client_x0020_Type" minOccurs="0"/>
                <xsd:element ref="ns3:MediaServiceSearchProperties" minOccurs="0"/>
                <xsd:element ref="ns3:MediaServiceObjectDetectorVersion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4:TaxCatchAll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698da2-da9c-47ea-a5b8-b239d344e65e" elementFormDefault="qualified">
    <xsd:import namespace="http://schemas.microsoft.com/office/2006/documentManagement/types"/>
    <xsd:import namespace="http://schemas.microsoft.com/office/infopath/2007/PartnerControls"/>
    <xsd:element name="Data_x0020_Classification" ma:index="8" nillable="true" ma:displayName="Data Classification" ma:description="To be populated by Anchor QEA staff" ma:format="Dropdown" ma:internalName="Data_x0020_Classification">
      <xsd:simpleType>
        <xsd:restriction base="dms:Choice">
          <xsd:enumeration value="Internal"/>
          <xsd:enumeration value="Public"/>
          <xsd:enumeration value="Confidential"/>
          <xsd:enumeration value="CUI"/>
        </xsd:restriction>
      </xsd:simpleType>
    </xsd:element>
    <xsd:element name="Client_x0020_Type" ma:index="9" nillable="true" ma:displayName="Client Type" ma:description="To be populated by Anchor QEA staff" ma:format="Dropdown" ma:internalName="Client_x0020_Type">
      <xsd:simpleType>
        <xsd:restriction base="dms:Choice">
          <xsd:enumeration value="Internal"/>
          <xsd:enumeration value="Business/NGO"/>
          <xsd:enumeration value="Tribe"/>
          <xsd:enumeration value="Local Government"/>
          <xsd:enumeration value="State Government"/>
          <xsd:enumeration value="Federal Government"/>
          <xsd:enumeration value="Canadian Government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c87f25-2316-4e8e-aa34-2c74b3876b84" elementFormDefault="qualified">
    <xsd:import namespace="http://schemas.microsoft.com/office/2006/documentManagement/types"/>
    <xsd:import namespace="http://schemas.microsoft.com/office/infopath/2007/PartnerControls"/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044e4b3c-d4ec-4737-9b71-7c7f9b19e5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77292-2eb1-4c19-8430-212c094da4de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f0bc20e7-6ca0-481e-afc5-3ba291a3d056}" ma:internalName="TaxCatchAll" ma:showField="CatchAllData" ma:web="05e77292-2eb1-4c19-8430-212c094da4d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EF12B0E-A422-4D0B-BE22-D8FD1F5FFB9F}">
  <ds:schemaRefs>
    <ds:schemaRef ds:uri="http://schemas.microsoft.com/office/2006/documentManagement/types"/>
    <ds:schemaRef ds:uri="http://schemas.microsoft.com/office/infopath/2007/PartnerControls"/>
    <ds:schemaRef ds:uri="00c87f25-2316-4e8e-aa34-2c74b3876b84"/>
    <ds:schemaRef ds:uri="http://www.w3.org/XML/1998/namespace"/>
    <ds:schemaRef ds:uri="a2698da2-da9c-47ea-a5b8-b239d344e65e"/>
    <ds:schemaRef ds:uri="http://schemas.microsoft.com/office/2006/metadata/properties"/>
    <ds:schemaRef ds:uri="http://purl.org/dc/terms/"/>
    <ds:schemaRef ds:uri="http://purl.org/dc/elements/1.1/"/>
    <ds:schemaRef ds:uri="http://schemas.openxmlformats.org/package/2006/metadata/core-properties"/>
    <ds:schemaRef ds:uri="05e77292-2eb1-4c19-8430-212c094da4d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006025A-4A18-433D-8098-675334F02BD4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4D5CD68F-E9F3-45F5-A47C-D231E37FC88A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4F03EB6D-EE4A-4E00-B53D-D793CC4791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698da2-da9c-47ea-a5b8-b239d344e65e"/>
    <ds:schemaRef ds:uri="00c87f25-2316-4e8e-aa34-2c74b3876b84"/>
    <ds:schemaRef ds:uri="05e77292-2eb1-4c19-8430-212c094da4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679</TotalTime>
  <Words>380</Words>
  <Application>Microsoft Office PowerPoint</Application>
  <PresentationFormat>Widescreen</PresentationFormat>
  <Paragraphs>77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Myriad Pro</vt:lpstr>
      <vt:lpstr>Segoe UI</vt:lpstr>
      <vt:lpstr>Segoe UI Light</vt:lpstr>
      <vt:lpstr>Title Page</vt:lpstr>
      <vt:lpstr>Project Background</vt:lpstr>
      <vt:lpstr>Challenge</vt:lpstr>
      <vt:lpstr>Methods &amp; Approach</vt:lpstr>
      <vt:lpstr>Conclusion</vt:lpstr>
      <vt:lpstr>Remediation and Restoration of an Indigenous Shoreline</vt:lpstr>
      <vt:lpstr>PowerPoint Presentation</vt:lpstr>
      <vt:lpstr>State of the Bay</vt:lpstr>
      <vt:lpstr>PowerPoint Presentation</vt:lpstr>
      <vt:lpstr>PowerPoint Presentation</vt:lpstr>
      <vt:lpstr>PowerPoint Presentation</vt:lpstr>
      <vt:lpstr>Removal and capping of contaminated material</vt:lpstr>
      <vt:lpstr>Contaminant Removal and Capping</vt:lpstr>
      <vt:lpstr>PowerPoint Presentation</vt:lpstr>
      <vt:lpstr>PowerPoint Presentation</vt:lpstr>
      <vt:lpstr>PowerPoint Presentation</vt:lpstr>
      <vt:lpstr>PowerPoint Presentation</vt:lpstr>
      <vt:lpstr>Construction Communication Plan</vt:lpstr>
      <vt:lpstr>PowerPoint Presentation</vt:lpstr>
      <vt:lpstr>Lessons Learned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Staff Meeting</dc:title>
  <dc:creator>Ally Chopic</dc:creator>
  <cp:lastModifiedBy>Amy Corp</cp:lastModifiedBy>
  <cp:revision>30</cp:revision>
  <dcterms:created xsi:type="dcterms:W3CDTF">2020-09-18T19:27:01Z</dcterms:created>
  <dcterms:modified xsi:type="dcterms:W3CDTF">2025-01-19T23:52:40Z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0x010100B0BCD2CC9DC1DE4F8E2940ABC5354EF8</vt:lpwstr>
  </property>
  <property fmtid="{D5CDD505-2E9C-101B-9397-08002B2CF9AE}" pid="3" name="MediaServiceImageTags">
    <vt:lpwstr/>
  </property>
</Properties>
</file>