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5"/>
    <p:sldMasterId id="2147483759" r:id="rId6"/>
    <p:sldMasterId id="2147483779" r:id="rId7"/>
    <p:sldMasterId id="2147483772" r:id="rId8"/>
    <p:sldMasterId id="2147483765" r:id="rId9"/>
  </p:sldMasterIdLst>
  <p:notesMasterIdLst>
    <p:notesMasterId r:id="rId29"/>
  </p:notesMasterIdLst>
  <p:handoutMasterIdLst>
    <p:handoutMasterId r:id="rId30"/>
  </p:handoutMasterIdLst>
  <p:sldIdLst>
    <p:sldId id="257" r:id="rId10"/>
    <p:sldId id="259" r:id="rId11"/>
    <p:sldId id="276" r:id="rId12"/>
    <p:sldId id="270" r:id="rId13"/>
    <p:sldId id="262" r:id="rId14"/>
    <p:sldId id="1437" r:id="rId15"/>
    <p:sldId id="1435" r:id="rId16"/>
    <p:sldId id="264" r:id="rId17"/>
    <p:sldId id="1436" r:id="rId18"/>
    <p:sldId id="261" r:id="rId19"/>
    <p:sldId id="278" r:id="rId20"/>
    <p:sldId id="1407" r:id="rId21"/>
    <p:sldId id="287" r:id="rId22"/>
    <p:sldId id="280" r:id="rId23"/>
    <p:sldId id="1403" r:id="rId24"/>
    <p:sldId id="1449" r:id="rId25"/>
    <p:sldId id="1450" r:id="rId26"/>
    <p:sldId id="1441" r:id="rId27"/>
    <p:sldId id="273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6CC2632-DF5B-B64D-A9F8-98793308F89C}" name="Carmen Oldham" initials="CO" userId="S::coldham@anchorqea.com::e9b03065-b838-4218-a68e-08a156544b48" providerId="AD"/>
  <p188:author id="{EB4A0068-9F52-F801-8362-D9C423E76C65}" name="Lee Freeland" initials="LF" userId="S::lfreeland@anchorqea.com::9e4d0517-53ca-4bc5-8315-a60c66c4bc7f" providerId="AD"/>
  <p188:author id="{5036907C-C62F-9159-80EF-139601F53A4E}" name="Rosalie Daggett" initials="RD" userId="S::rdaggett@anchorqea.com::b7970409-3f4b-4adb-8e89-5d01b332417e" providerId="AD"/>
  <p188:author id="{A9770C7F-C112-62A1-B6EC-B1D9AEC0A185}" name="Sydnee Knox" initials="SK" userId="S::sknox@anchorqea.com::f2d94736-b2f7-46e5-a0cc-9b30dfa67a90" providerId="AD"/>
  <p188:author id="{65215AB7-0849-66D8-66CA-39689DC1391E}" name="Ariel Blanc" initials="AB" userId="S::ablanc@anchorqea.com::4feca5b3-72d1-47dd-8d44-9c319b9438c7" providerId="AD"/>
  <p188:author id="{ACC6A3C4-4813-445B-A506-5BD9FE81E6D6}" name="Terri Scheumann" initials="TS" userId="Terri Scheumann" providerId="None"/>
  <p188:author id="{E70266CD-DAF3-2A50-D2B9-53EFF965D1EC}" name="Tessa M. Dennis" initials="TMD" userId="Tessa M. Dennis" providerId="None"/>
  <p188:author id="{59C7FBE4-A195-EF8E-E85C-4BDA82C4F469}" name="Amy Corp" initials="AC" userId="S::acorp@anchorqea.com::09f8d76a-6eff-40ab-9759-ce06bb9156c5" providerId="AD"/>
  <p188:author id="{A76029ED-207A-9EFE-06DB-1DFF290F58C7}" name="Sarah Currin" initials="SC" userId="S::scurrin@anchorqea.com::533e9ec4-3918-405c-af6b-22155e6f9c6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ydnee Knox" initials="SK" lastIdx="127" clrIdx="0">
    <p:extLst>
      <p:ext uri="{19B8F6BF-5375-455C-9EA6-DF929625EA0E}">
        <p15:presenceInfo xmlns:p15="http://schemas.microsoft.com/office/powerpoint/2012/main" userId="S-1-5-21-1295742510-17848028-1660491571-41863" providerId="AD"/>
      </p:ext>
    </p:extLst>
  </p:cmAuthor>
  <p:cmAuthor id="2" name="Betsy Yanasak" initials="BY" lastIdx="3" clrIdx="1">
    <p:extLst>
      <p:ext uri="{19B8F6BF-5375-455C-9EA6-DF929625EA0E}">
        <p15:presenceInfo xmlns:p15="http://schemas.microsoft.com/office/powerpoint/2012/main" userId="S-1-5-21-1295742510-17848028-1660491571-1094" providerId="AD"/>
      </p:ext>
    </p:extLst>
  </p:cmAuthor>
  <p:cmAuthor id="3" name="Rebecca Gardner" initials="RG" lastIdx="19" clrIdx="2">
    <p:extLst>
      <p:ext uri="{19B8F6BF-5375-455C-9EA6-DF929625EA0E}">
        <p15:presenceInfo xmlns:p15="http://schemas.microsoft.com/office/powerpoint/2012/main" userId="S-1-5-21-1295742510-17848028-1660491571-8384" providerId="AD"/>
      </p:ext>
    </p:extLst>
  </p:cmAuthor>
  <p:cmAuthor id="4" name="Ram K. Mohan" initials="RKM" lastIdx="4" clrIdx="3">
    <p:extLst>
      <p:ext uri="{19B8F6BF-5375-455C-9EA6-DF929625EA0E}">
        <p15:presenceInfo xmlns:p15="http://schemas.microsoft.com/office/powerpoint/2012/main" userId="Ram K. Mohan" providerId="None"/>
      </p:ext>
    </p:extLst>
  </p:cmAuthor>
  <p:cmAuthor id="5" name="Paul LaRosa" initials="PL" lastIdx="8" clrIdx="4">
    <p:extLst>
      <p:ext uri="{19B8F6BF-5375-455C-9EA6-DF929625EA0E}">
        <p15:presenceInfo xmlns:p15="http://schemas.microsoft.com/office/powerpoint/2012/main" userId="S::plarosa@anchorqea.com::bf926916-bd16-4f79-8894-6fefbd384580" providerId="AD"/>
      </p:ext>
    </p:extLst>
  </p:cmAuthor>
  <p:cmAuthor id="6" name="Hannah Garrison" initials="HG" lastIdx="36" clrIdx="5">
    <p:extLst>
      <p:ext uri="{19B8F6BF-5375-455C-9EA6-DF929625EA0E}">
        <p15:presenceInfo xmlns:p15="http://schemas.microsoft.com/office/powerpoint/2012/main" userId="S-1-5-21-1295742510-17848028-1660491571-30286" providerId="AD"/>
      </p:ext>
    </p:extLst>
  </p:cmAuthor>
  <p:cmAuthor id="7" name="Hans Adomeit" initials="HA" lastIdx="60" clrIdx="6">
    <p:extLst>
      <p:ext uri="{19B8F6BF-5375-455C-9EA6-DF929625EA0E}">
        <p15:presenceInfo xmlns:p15="http://schemas.microsoft.com/office/powerpoint/2012/main" userId="Hans Adomeit" providerId="None"/>
      </p:ext>
    </p:extLst>
  </p:cmAuthor>
  <p:cmAuthor id="8" name="Ally Chopic" initials="AC" lastIdx="33" clrIdx="7">
    <p:extLst>
      <p:ext uri="{19B8F6BF-5375-455C-9EA6-DF929625EA0E}">
        <p15:presenceInfo xmlns:p15="http://schemas.microsoft.com/office/powerpoint/2012/main" userId="S::achopic@anchorqea.com::b5d6bd82-def9-4887-b488-56b27aca6898" providerId="AD"/>
      </p:ext>
    </p:extLst>
  </p:cmAuthor>
  <p:cmAuthor id="9" name="Erin Hryciw" initials="EH" lastIdx="4" clrIdx="8">
    <p:extLst>
      <p:ext uri="{19B8F6BF-5375-455C-9EA6-DF929625EA0E}">
        <p15:presenceInfo xmlns:p15="http://schemas.microsoft.com/office/powerpoint/2012/main" userId="S::ehryciw@anchorqea.com::a723e2cb-e427-4209-9949-b7d59e947e19" providerId="AD"/>
      </p:ext>
    </p:extLst>
  </p:cmAuthor>
  <p:cmAuthor id="10" name="Sarah Becker" initials="SB" lastIdx="47" clrIdx="9">
    <p:extLst>
      <p:ext uri="{19B8F6BF-5375-455C-9EA6-DF929625EA0E}">
        <p15:presenceInfo xmlns:p15="http://schemas.microsoft.com/office/powerpoint/2012/main" userId="S::sbecker@anchorqea.com::bec27f7f-4a08-4805-aaad-894299599017" providerId="AD"/>
      </p:ext>
    </p:extLst>
  </p:cmAuthor>
  <p:cmAuthor id="11" name="Jennifer Holsinger" initials="JH" lastIdx="2" clrIdx="10">
    <p:extLst>
      <p:ext uri="{19B8F6BF-5375-455C-9EA6-DF929625EA0E}">
        <p15:presenceInfo xmlns:p15="http://schemas.microsoft.com/office/powerpoint/2012/main" userId="S::jholsinger@anchorqea.com::c092f541-fff4-4780-8cd0-675d22bdae3b" providerId="AD"/>
      </p:ext>
    </p:extLst>
  </p:cmAuthor>
  <p:cmAuthor id="12" name="Terri Scheumann" initials="TS" lastIdx="24" clrIdx="11">
    <p:extLst>
      <p:ext uri="{19B8F6BF-5375-455C-9EA6-DF929625EA0E}">
        <p15:presenceInfo xmlns:p15="http://schemas.microsoft.com/office/powerpoint/2012/main" userId="Terri Scheumann" providerId="None"/>
      </p:ext>
    </p:extLst>
  </p:cmAuthor>
  <p:cmAuthor id="13" name="Rosalie Daggett" initials="RD" lastIdx="1" clrIdx="12">
    <p:extLst>
      <p:ext uri="{19B8F6BF-5375-455C-9EA6-DF929625EA0E}">
        <p15:presenceInfo xmlns:p15="http://schemas.microsoft.com/office/powerpoint/2012/main" userId="S::rdaggett@anchorqea.com::b7970409-3f4b-4adb-8e89-5d01b33241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C54"/>
    <a:srgbClr val="5A5A5A"/>
    <a:srgbClr val="1F1D1E"/>
    <a:srgbClr val="E0E7E7"/>
    <a:srgbClr val="4698A2"/>
    <a:srgbClr val="7CC0B7"/>
    <a:srgbClr val="3D7E76"/>
    <a:srgbClr val="FFFFFF"/>
    <a:srgbClr val="DCDCDC"/>
    <a:srgbClr val="CCB4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97F32E-3DDF-92E6-542B-26A515176D7C}" v="1" dt="2025-01-19T23:46:14.6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8760" autoAdjust="0"/>
  </p:normalViewPr>
  <p:slideViewPr>
    <p:cSldViewPr snapToGrid="0">
      <p:cViewPr varScale="1">
        <p:scale>
          <a:sx n="110" d="100"/>
          <a:sy n="110" d="100"/>
        </p:scale>
        <p:origin x="44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y Corp" userId="09f8d76a-6eff-40ab-9759-ce06bb9156c5" providerId="ADAL" clId="{E84B6CC5-A6D6-4F59-8F58-6C70241AAE89}"/>
    <pc:docChg chg="modSld">
      <pc:chgData name="Amy Corp" userId="09f8d76a-6eff-40ab-9759-ce06bb9156c5" providerId="ADAL" clId="{E84B6CC5-A6D6-4F59-8F58-6C70241AAE89}" dt="2025-01-19T23:48:41.288" v="12" actId="6549"/>
      <pc:docMkLst>
        <pc:docMk/>
      </pc:docMkLst>
      <pc:sldChg chg="modNotesTx">
        <pc:chgData name="Amy Corp" userId="09f8d76a-6eff-40ab-9759-ce06bb9156c5" providerId="ADAL" clId="{E84B6CC5-A6D6-4F59-8F58-6C70241AAE89}" dt="2025-01-19T23:47:22.571" v="0" actId="20577"/>
        <pc:sldMkLst>
          <pc:docMk/>
          <pc:sldMk cId="686705592" sldId="259"/>
        </pc:sldMkLst>
      </pc:sldChg>
      <pc:sldChg chg="modNotesTx">
        <pc:chgData name="Amy Corp" userId="09f8d76a-6eff-40ab-9759-ce06bb9156c5" providerId="ADAL" clId="{E84B6CC5-A6D6-4F59-8F58-6C70241AAE89}" dt="2025-01-19T23:47:28.471" v="1" actId="20577"/>
        <pc:sldMkLst>
          <pc:docMk/>
          <pc:sldMk cId="1309558773" sldId="270"/>
        </pc:sldMkLst>
      </pc:sldChg>
      <pc:sldChg chg="modNotesTx">
        <pc:chgData name="Amy Corp" userId="09f8d76a-6eff-40ab-9759-ce06bb9156c5" providerId="ADAL" clId="{E84B6CC5-A6D6-4F59-8F58-6C70241AAE89}" dt="2025-01-19T23:48:21.590" v="8" actId="20577"/>
        <pc:sldMkLst>
          <pc:docMk/>
          <pc:sldMk cId="1056872580" sldId="280"/>
        </pc:sldMkLst>
      </pc:sldChg>
      <pc:sldChg chg="modNotesTx">
        <pc:chgData name="Amy Corp" userId="09f8d76a-6eff-40ab-9759-ce06bb9156c5" providerId="ADAL" clId="{E84B6CC5-A6D6-4F59-8F58-6C70241AAE89}" dt="2025-01-19T23:48:18.734" v="7" actId="20577"/>
        <pc:sldMkLst>
          <pc:docMk/>
          <pc:sldMk cId="3471600540" sldId="287"/>
        </pc:sldMkLst>
      </pc:sldChg>
      <pc:sldChg chg="modNotesTx">
        <pc:chgData name="Amy Corp" userId="09f8d76a-6eff-40ab-9759-ce06bb9156c5" providerId="ADAL" clId="{E84B6CC5-A6D6-4F59-8F58-6C70241AAE89}" dt="2025-01-19T23:48:26.104" v="9" actId="20577"/>
        <pc:sldMkLst>
          <pc:docMk/>
          <pc:sldMk cId="3886633084" sldId="1403"/>
        </pc:sldMkLst>
      </pc:sldChg>
      <pc:sldChg chg="modNotesTx">
        <pc:chgData name="Amy Corp" userId="09f8d76a-6eff-40ab-9759-ce06bb9156c5" providerId="ADAL" clId="{E84B6CC5-A6D6-4F59-8F58-6C70241AAE89}" dt="2025-01-19T23:48:15.487" v="6" actId="20577"/>
        <pc:sldMkLst>
          <pc:docMk/>
          <pc:sldMk cId="3123864506" sldId="1407"/>
        </pc:sldMkLst>
      </pc:sldChg>
      <pc:sldChg chg="modNotesTx">
        <pc:chgData name="Amy Corp" userId="09f8d76a-6eff-40ab-9759-ce06bb9156c5" providerId="ADAL" clId="{E84B6CC5-A6D6-4F59-8F58-6C70241AAE89}" dt="2025-01-19T23:47:52.047" v="4" actId="20577"/>
        <pc:sldMkLst>
          <pc:docMk/>
          <pc:sldMk cId="1539778771" sldId="1435"/>
        </pc:sldMkLst>
      </pc:sldChg>
      <pc:sldChg chg="modNotesTx">
        <pc:chgData name="Amy Corp" userId="09f8d76a-6eff-40ab-9759-ce06bb9156c5" providerId="ADAL" clId="{E84B6CC5-A6D6-4F59-8F58-6C70241AAE89}" dt="2025-01-19T23:48:00.750" v="5" actId="20577"/>
        <pc:sldMkLst>
          <pc:docMk/>
          <pc:sldMk cId="785530030" sldId="1436"/>
        </pc:sldMkLst>
      </pc:sldChg>
      <pc:sldChg chg="modNotesTx">
        <pc:chgData name="Amy Corp" userId="09f8d76a-6eff-40ab-9759-ce06bb9156c5" providerId="ADAL" clId="{E84B6CC5-A6D6-4F59-8F58-6C70241AAE89}" dt="2025-01-19T23:47:41.253" v="3" actId="20577"/>
        <pc:sldMkLst>
          <pc:docMk/>
          <pc:sldMk cId="1140638870" sldId="1437"/>
        </pc:sldMkLst>
      </pc:sldChg>
      <pc:sldChg chg="modNotesTx">
        <pc:chgData name="Amy Corp" userId="09f8d76a-6eff-40ab-9759-ce06bb9156c5" providerId="ADAL" clId="{E84B6CC5-A6D6-4F59-8F58-6C70241AAE89}" dt="2025-01-19T23:48:32.969" v="10" actId="20577"/>
        <pc:sldMkLst>
          <pc:docMk/>
          <pc:sldMk cId="1591680518" sldId="1449"/>
        </pc:sldMkLst>
      </pc:sldChg>
      <pc:sldChg chg="modNotesTx">
        <pc:chgData name="Amy Corp" userId="09f8d76a-6eff-40ab-9759-ce06bb9156c5" providerId="ADAL" clId="{E84B6CC5-A6D6-4F59-8F58-6C70241AAE89}" dt="2025-01-19T23:48:41.288" v="12" actId="6549"/>
        <pc:sldMkLst>
          <pc:docMk/>
          <pc:sldMk cId="2515586000" sldId="1450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673774-34EA-4990-BCAE-BE7F6D24C192}" type="doc">
      <dgm:prSet loTypeId="urn:microsoft.com/office/officeart/2011/layout/Radial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B4C21C-4D1F-494C-A252-DAC509F08BE3}">
      <dgm:prSet phldrT="[Text]"/>
      <dgm:spPr>
        <a:solidFill>
          <a:schemeClr val="tx1"/>
        </a:solidFill>
      </dgm:spPr>
      <dgm:t>
        <a:bodyPr/>
        <a:lstStyle/>
        <a:p>
          <a:r>
            <a:rPr lang="en-US">
              <a:latin typeface="+mj-lt"/>
            </a:rPr>
            <a:t>Harbour Floor Monitoring</a:t>
          </a:r>
        </a:p>
      </dgm:t>
    </dgm:pt>
    <dgm:pt modelId="{E007ACA4-2294-4D24-B7B2-7995C38198BC}" type="parTrans" cxnId="{55497559-496B-413C-8C18-9E6807ECFB8A}">
      <dgm:prSet/>
      <dgm:spPr/>
      <dgm:t>
        <a:bodyPr/>
        <a:lstStyle/>
        <a:p>
          <a:endParaRPr lang="en-US"/>
        </a:p>
      </dgm:t>
    </dgm:pt>
    <dgm:pt modelId="{C88A503D-5FEC-47E0-AA61-821BC5091AF8}" type="sibTrans" cxnId="{55497559-496B-413C-8C18-9E6807ECFB8A}">
      <dgm:prSet/>
      <dgm:spPr/>
      <dgm:t>
        <a:bodyPr/>
        <a:lstStyle/>
        <a:p>
          <a:endParaRPr lang="en-US"/>
        </a:p>
      </dgm:t>
    </dgm:pt>
    <dgm:pt modelId="{95A19A12-45BA-401D-9170-1C0EAE8306EA}">
      <dgm:prSet phldrT="[Text]" custT="1"/>
      <dgm:spPr/>
      <dgm:t>
        <a:bodyPr/>
        <a:lstStyle/>
        <a:p>
          <a:pPr algn="l"/>
          <a:r>
            <a:rPr lang="en-US" sz="2400">
              <a:solidFill>
                <a:srgbClr val="5A5A5A"/>
              </a:solidFill>
              <a:latin typeface="+mj-lt"/>
            </a:rPr>
            <a:t>Conditions of the harbour floor and sea life</a:t>
          </a:r>
        </a:p>
      </dgm:t>
    </dgm:pt>
    <dgm:pt modelId="{92F70AA9-D783-42BA-BFF8-30350077478B}" type="parTrans" cxnId="{4C62FB88-10AB-465F-9C51-C437F1024AEC}">
      <dgm:prSet/>
      <dgm:spPr/>
      <dgm:t>
        <a:bodyPr/>
        <a:lstStyle/>
        <a:p>
          <a:endParaRPr lang="en-US"/>
        </a:p>
      </dgm:t>
    </dgm:pt>
    <dgm:pt modelId="{719D466D-41ED-4DF4-8411-EC8091047066}" type="sibTrans" cxnId="{4C62FB88-10AB-465F-9C51-C437F1024AEC}">
      <dgm:prSet/>
      <dgm:spPr/>
      <dgm:t>
        <a:bodyPr/>
        <a:lstStyle/>
        <a:p>
          <a:endParaRPr lang="en-US"/>
        </a:p>
      </dgm:t>
    </dgm:pt>
    <dgm:pt modelId="{6AAFF443-4304-42E5-8C53-8833C08A00E8}">
      <dgm:prSet phldrT="[Text]" custT="1"/>
      <dgm:spPr/>
      <dgm:t>
        <a:bodyPr/>
        <a:lstStyle/>
        <a:p>
          <a:pPr algn="l"/>
          <a:r>
            <a:rPr lang="en-US" sz="2400">
              <a:solidFill>
                <a:srgbClr val="5A5A5A"/>
              </a:solidFill>
              <a:latin typeface="+mj-lt"/>
            </a:rPr>
            <a:t>Changes to human health and ecological risks</a:t>
          </a:r>
        </a:p>
      </dgm:t>
    </dgm:pt>
    <dgm:pt modelId="{EA190385-FDAA-4F86-97FA-D4846AF85B0F}" type="parTrans" cxnId="{0D6A1E16-C7C9-4710-B464-AD96BBC581A0}">
      <dgm:prSet/>
      <dgm:spPr/>
      <dgm:t>
        <a:bodyPr/>
        <a:lstStyle/>
        <a:p>
          <a:endParaRPr lang="en-US"/>
        </a:p>
      </dgm:t>
    </dgm:pt>
    <dgm:pt modelId="{FE9B90BE-5A16-44FE-AA1A-DC3C6C03893A}" type="sibTrans" cxnId="{0D6A1E16-C7C9-4710-B464-AD96BBC581A0}">
      <dgm:prSet/>
      <dgm:spPr/>
      <dgm:t>
        <a:bodyPr/>
        <a:lstStyle/>
        <a:p>
          <a:endParaRPr lang="en-US"/>
        </a:p>
      </dgm:t>
    </dgm:pt>
    <dgm:pt modelId="{B7E2011C-47AA-4361-83EC-EC7A308FA225}">
      <dgm:prSet phldrT="[Text]" custT="1"/>
      <dgm:spPr/>
      <dgm:t>
        <a:bodyPr/>
        <a:lstStyle/>
        <a:p>
          <a:pPr algn="l"/>
          <a:r>
            <a:rPr lang="en-US" sz="2400">
              <a:solidFill>
                <a:srgbClr val="5A5A5A"/>
              </a:solidFill>
              <a:latin typeface="+mj-lt"/>
            </a:rPr>
            <a:t>Progress on project goals and objectives</a:t>
          </a:r>
        </a:p>
      </dgm:t>
    </dgm:pt>
    <dgm:pt modelId="{761FE907-A627-4A88-A394-2B0636EB3D96}" type="parTrans" cxnId="{94791FC0-6E52-4344-B47C-6B6F40AD8AF2}">
      <dgm:prSet/>
      <dgm:spPr/>
      <dgm:t>
        <a:bodyPr/>
        <a:lstStyle/>
        <a:p>
          <a:endParaRPr lang="en-US"/>
        </a:p>
      </dgm:t>
    </dgm:pt>
    <dgm:pt modelId="{1652C326-500E-4FEF-9E29-9098742669DA}" type="sibTrans" cxnId="{94791FC0-6E52-4344-B47C-6B6F40AD8AF2}">
      <dgm:prSet/>
      <dgm:spPr/>
      <dgm:t>
        <a:bodyPr/>
        <a:lstStyle/>
        <a:p>
          <a:endParaRPr lang="en-US"/>
        </a:p>
      </dgm:t>
    </dgm:pt>
    <dgm:pt modelId="{D859A2B7-F0B3-43B3-9C06-F9D09A6758C5}">
      <dgm:prSet phldrT="[Text]" custT="1"/>
      <dgm:spPr/>
      <dgm:t>
        <a:bodyPr/>
        <a:lstStyle/>
        <a:p>
          <a:pPr algn="l"/>
          <a:r>
            <a:rPr lang="en-US" sz="2400">
              <a:solidFill>
                <a:srgbClr val="5A5A5A"/>
              </a:solidFill>
              <a:latin typeface="+mj-lt"/>
            </a:rPr>
            <a:t>Early-warning detections of potential recontamination</a:t>
          </a:r>
        </a:p>
      </dgm:t>
    </dgm:pt>
    <dgm:pt modelId="{5659EE47-17EE-4AFD-B992-8AD825CD63BB}" type="parTrans" cxnId="{E191F144-0512-4A94-BBA8-C788E69EE7CF}">
      <dgm:prSet/>
      <dgm:spPr/>
      <dgm:t>
        <a:bodyPr/>
        <a:lstStyle/>
        <a:p>
          <a:endParaRPr lang="en-US"/>
        </a:p>
      </dgm:t>
    </dgm:pt>
    <dgm:pt modelId="{DF0FD8D5-0F02-492D-A9FC-C7C8C66BC47E}" type="sibTrans" cxnId="{E191F144-0512-4A94-BBA8-C788E69EE7CF}">
      <dgm:prSet/>
      <dgm:spPr/>
      <dgm:t>
        <a:bodyPr/>
        <a:lstStyle/>
        <a:p>
          <a:endParaRPr lang="en-US"/>
        </a:p>
      </dgm:t>
    </dgm:pt>
    <dgm:pt modelId="{09EBECD3-4C5B-4660-B627-4BE706B7710E}" type="pres">
      <dgm:prSet presAssocID="{4D673774-34EA-4990-BCAE-BE7F6D24C192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64B5C3C3-1B15-4E29-9027-82D1DB8FFD85}" type="pres">
      <dgm:prSet presAssocID="{DDB4C21C-4D1F-494C-A252-DAC509F08BE3}" presName="Parent" presStyleLbl="node1" presStyleIdx="0" presStyleCnt="2" custLinFactNeighborX="-58598" custLinFactNeighborY="-1972">
        <dgm:presLayoutVars>
          <dgm:chMax val="4"/>
          <dgm:chPref val="3"/>
        </dgm:presLayoutVars>
      </dgm:prSet>
      <dgm:spPr/>
    </dgm:pt>
    <dgm:pt modelId="{4C4D921F-A405-44CF-A904-B274B8214063}" type="pres">
      <dgm:prSet presAssocID="{95A19A12-45BA-401D-9170-1C0EAE8306EA}" presName="Accent" presStyleLbl="node1" presStyleIdx="1" presStyleCnt="2" custLinFactNeighborX="-23165" custLinFactNeighborY="674"/>
      <dgm:spPr>
        <a:solidFill>
          <a:srgbClr val="5A5A5A"/>
        </a:solidFill>
      </dgm:spPr>
    </dgm:pt>
    <dgm:pt modelId="{AF99A179-2456-49F1-85B8-6BB5FF1665CC}" type="pres">
      <dgm:prSet presAssocID="{95A19A12-45BA-401D-9170-1C0EAE8306EA}" presName="Image1" presStyleLbl="fgImgPlace1" presStyleIdx="0" presStyleCnt="4" custLinFactNeighborX="-91232" custLinFactNeighborY="1204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</dgm:spPr>
    </dgm:pt>
    <dgm:pt modelId="{B51D8B29-1393-43A8-B1FA-5070F654273D}" type="pres">
      <dgm:prSet presAssocID="{95A19A12-45BA-401D-9170-1C0EAE8306EA}" presName="Child1" presStyleLbl="revTx" presStyleIdx="0" presStyleCnt="4" custScaleX="765552" custScaleY="94642" custLinFactX="100000" custLinFactNeighborX="185233" custLinFactNeighborY="-4001">
        <dgm:presLayoutVars>
          <dgm:chMax val="0"/>
          <dgm:chPref val="0"/>
          <dgm:bulletEnabled val="1"/>
        </dgm:presLayoutVars>
      </dgm:prSet>
      <dgm:spPr/>
    </dgm:pt>
    <dgm:pt modelId="{FD9FC9FA-CF2C-44A5-BF8F-A0FD2A8E9915}" type="pres">
      <dgm:prSet presAssocID="{6AAFF443-4304-42E5-8C53-8833C08A00E8}" presName="Image2" presStyleCnt="0"/>
      <dgm:spPr/>
    </dgm:pt>
    <dgm:pt modelId="{6801F808-114A-4C8A-BF88-66AEB4644694}" type="pres">
      <dgm:prSet presAssocID="{6AAFF443-4304-42E5-8C53-8833C08A00E8}" presName="Image" presStyleLbl="fgImgPlace1" presStyleIdx="1" presStyleCnt="4" custLinFactNeighborX="-90647" custLinFactNeighborY="5487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553" t="-932" r="-3447" b="932"/>
          </a:stretch>
        </a:blipFill>
      </dgm:spPr>
    </dgm:pt>
    <dgm:pt modelId="{7A955138-D844-4806-AAB2-0D5DBDE5A9A7}" type="pres">
      <dgm:prSet presAssocID="{6AAFF443-4304-42E5-8C53-8833C08A00E8}" presName="Child2" presStyleLbl="revTx" presStyleIdx="1" presStyleCnt="4" custScaleX="791669" custLinFactX="100000" custLinFactNeighborX="187515" custLinFactNeighborY="4348">
        <dgm:presLayoutVars>
          <dgm:chMax val="0"/>
          <dgm:chPref val="0"/>
          <dgm:bulletEnabled val="1"/>
        </dgm:presLayoutVars>
      </dgm:prSet>
      <dgm:spPr/>
    </dgm:pt>
    <dgm:pt modelId="{58338E7E-8AB6-45A5-B46B-1F484713F7CA}" type="pres">
      <dgm:prSet presAssocID="{B7E2011C-47AA-4361-83EC-EC7A308FA225}" presName="Image3" presStyleCnt="0"/>
      <dgm:spPr/>
    </dgm:pt>
    <dgm:pt modelId="{20AD597B-A9D7-4051-A2DD-EFC055005237}" type="pres">
      <dgm:prSet presAssocID="{B7E2011C-47AA-4361-83EC-EC7A308FA225}" presName="Image" presStyleLbl="fgImgPlace1" presStyleIdx="2" presStyleCnt="4" custLinFactNeighborX="-80120" custLinFactNeighborY="-9126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</dgm:spPr>
    </dgm:pt>
    <dgm:pt modelId="{492B171F-954A-4859-A3B4-B4EF834FBB36}" type="pres">
      <dgm:prSet presAssocID="{B7E2011C-47AA-4361-83EC-EC7A308FA225}" presName="Child3" presStyleLbl="revTx" presStyleIdx="2" presStyleCnt="4" custScaleX="614808" custLinFactX="100000" custLinFactNeighborX="105522" custLinFactNeighborY="-11683">
        <dgm:presLayoutVars>
          <dgm:chMax val="0"/>
          <dgm:chPref val="0"/>
          <dgm:bulletEnabled val="1"/>
        </dgm:presLayoutVars>
      </dgm:prSet>
      <dgm:spPr/>
    </dgm:pt>
    <dgm:pt modelId="{1F6D08B0-7F78-4686-9B09-AB96E5098DF5}" type="pres">
      <dgm:prSet presAssocID="{D859A2B7-F0B3-43B3-9C06-F9D09A6758C5}" presName="Image4" presStyleCnt="0"/>
      <dgm:spPr/>
    </dgm:pt>
    <dgm:pt modelId="{E9935077-B378-4CF1-87DC-F0DCFEED2012}" type="pres">
      <dgm:prSet presAssocID="{D859A2B7-F0B3-43B3-9C06-F9D09A6758C5}" presName="Image" presStyleLbl="fgImgPlace1" presStyleIdx="3" presStyleCnt="4" custLinFactNeighborX="-78366" custLinFactNeighborY="-550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</dgm:spPr>
    </dgm:pt>
    <dgm:pt modelId="{877DCBF4-9669-4A66-A17A-4387585C91A3}" type="pres">
      <dgm:prSet presAssocID="{D859A2B7-F0B3-43B3-9C06-F9D09A6758C5}" presName="Child4" presStyleLbl="revTx" presStyleIdx="3" presStyleCnt="4" custScaleX="759010" custLinFactX="101213" custLinFactNeighborX="200000" custLinFactNeighborY="-4022">
        <dgm:presLayoutVars>
          <dgm:chMax val="0"/>
          <dgm:chPref val="0"/>
          <dgm:bulletEnabled val="1"/>
        </dgm:presLayoutVars>
      </dgm:prSet>
      <dgm:spPr/>
    </dgm:pt>
  </dgm:ptLst>
  <dgm:cxnLst>
    <dgm:cxn modelId="{16AA030B-BF6C-438E-A910-B7E3BD8CC2D6}" type="presOf" srcId="{4D673774-34EA-4990-BCAE-BE7F6D24C192}" destId="{09EBECD3-4C5B-4660-B627-4BE706B7710E}" srcOrd="0" destOrd="0" presId="urn:microsoft.com/office/officeart/2011/layout/RadialPictureList"/>
    <dgm:cxn modelId="{E0089F0C-D3F3-4F94-B968-4A8A11068FF6}" type="presOf" srcId="{B7E2011C-47AA-4361-83EC-EC7A308FA225}" destId="{492B171F-954A-4859-A3B4-B4EF834FBB36}" srcOrd="0" destOrd="0" presId="urn:microsoft.com/office/officeart/2011/layout/RadialPictureList"/>
    <dgm:cxn modelId="{DE892E14-83C6-46E7-B2D1-09A94BE1AC33}" type="presOf" srcId="{6AAFF443-4304-42E5-8C53-8833C08A00E8}" destId="{7A955138-D844-4806-AAB2-0D5DBDE5A9A7}" srcOrd="0" destOrd="0" presId="urn:microsoft.com/office/officeart/2011/layout/RadialPictureList"/>
    <dgm:cxn modelId="{0D6A1E16-C7C9-4710-B464-AD96BBC581A0}" srcId="{DDB4C21C-4D1F-494C-A252-DAC509F08BE3}" destId="{6AAFF443-4304-42E5-8C53-8833C08A00E8}" srcOrd="1" destOrd="0" parTransId="{EA190385-FDAA-4F86-97FA-D4846AF85B0F}" sibTransId="{FE9B90BE-5A16-44FE-AA1A-DC3C6C03893A}"/>
    <dgm:cxn modelId="{E191F144-0512-4A94-BBA8-C788E69EE7CF}" srcId="{DDB4C21C-4D1F-494C-A252-DAC509F08BE3}" destId="{D859A2B7-F0B3-43B3-9C06-F9D09A6758C5}" srcOrd="3" destOrd="0" parTransId="{5659EE47-17EE-4AFD-B992-8AD825CD63BB}" sibTransId="{DF0FD8D5-0F02-492D-A9FC-C7C8C66BC47E}"/>
    <dgm:cxn modelId="{0AB70455-EE54-4900-BE10-885B89DBA677}" type="presOf" srcId="{95A19A12-45BA-401D-9170-1C0EAE8306EA}" destId="{B51D8B29-1393-43A8-B1FA-5070F654273D}" srcOrd="0" destOrd="0" presId="urn:microsoft.com/office/officeart/2011/layout/RadialPictureList"/>
    <dgm:cxn modelId="{55497559-496B-413C-8C18-9E6807ECFB8A}" srcId="{4D673774-34EA-4990-BCAE-BE7F6D24C192}" destId="{DDB4C21C-4D1F-494C-A252-DAC509F08BE3}" srcOrd="0" destOrd="0" parTransId="{E007ACA4-2294-4D24-B7B2-7995C38198BC}" sibTransId="{C88A503D-5FEC-47E0-AA61-821BC5091AF8}"/>
    <dgm:cxn modelId="{4C62FB88-10AB-465F-9C51-C437F1024AEC}" srcId="{DDB4C21C-4D1F-494C-A252-DAC509F08BE3}" destId="{95A19A12-45BA-401D-9170-1C0EAE8306EA}" srcOrd="0" destOrd="0" parTransId="{92F70AA9-D783-42BA-BFF8-30350077478B}" sibTransId="{719D466D-41ED-4DF4-8411-EC8091047066}"/>
    <dgm:cxn modelId="{F359DA94-454D-48BC-99B0-211A3DBFBAB8}" type="presOf" srcId="{D859A2B7-F0B3-43B3-9C06-F9D09A6758C5}" destId="{877DCBF4-9669-4A66-A17A-4387585C91A3}" srcOrd="0" destOrd="0" presId="urn:microsoft.com/office/officeart/2011/layout/RadialPictureList"/>
    <dgm:cxn modelId="{0969BFB4-1FD8-4209-AAA0-154263F2C5C9}" type="presOf" srcId="{DDB4C21C-4D1F-494C-A252-DAC509F08BE3}" destId="{64B5C3C3-1B15-4E29-9027-82D1DB8FFD85}" srcOrd="0" destOrd="0" presId="urn:microsoft.com/office/officeart/2011/layout/RadialPictureList"/>
    <dgm:cxn modelId="{94791FC0-6E52-4344-B47C-6B6F40AD8AF2}" srcId="{DDB4C21C-4D1F-494C-A252-DAC509F08BE3}" destId="{B7E2011C-47AA-4361-83EC-EC7A308FA225}" srcOrd="2" destOrd="0" parTransId="{761FE907-A627-4A88-A394-2B0636EB3D96}" sibTransId="{1652C326-500E-4FEF-9E29-9098742669DA}"/>
    <dgm:cxn modelId="{76DB0C50-53E2-400F-B1D2-439415969857}" type="presParOf" srcId="{09EBECD3-4C5B-4660-B627-4BE706B7710E}" destId="{64B5C3C3-1B15-4E29-9027-82D1DB8FFD85}" srcOrd="0" destOrd="0" presId="urn:microsoft.com/office/officeart/2011/layout/RadialPictureList"/>
    <dgm:cxn modelId="{96135C55-EA88-4292-8F86-142006E843A7}" type="presParOf" srcId="{09EBECD3-4C5B-4660-B627-4BE706B7710E}" destId="{4C4D921F-A405-44CF-A904-B274B8214063}" srcOrd="1" destOrd="0" presId="urn:microsoft.com/office/officeart/2011/layout/RadialPictureList"/>
    <dgm:cxn modelId="{7212B3EF-1192-4480-8830-2979E4518C24}" type="presParOf" srcId="{09EBECD3-4C5B-4660-B627-4BE706B7710E}" destId="{AF99A179-2456-49F1-85B8-6BB5FF1665CC}" srcOrd="2" destOrd="0" presId="urn:microsoft.com/office/officeart/2011/layout/RadialPictureList"/>
    <dgm:cxn modelId="{6E030C2D-ACBC-4DD3-9447-CEE668D3CD79}" type="presParOf" srcId="{09EBECD3-4C5B-4660-B627-4BE706B7710E}" destId="{B51D8B29-1393-43A8-B1FA-5070F654273D}" srcOrd="3" destOrd="0" presId="urn:microsoft.com/office/officeart/2011/layout/RadialPictureList"/>
    <dgm:cxn modelId="{3A5441F1-EA40-4465-AFF8-C644034E9BE1}" type="presParOf" srcId="{09EBECD3-4C5B-4660-B627-4BE706B7710E}" destId="{FD9FC9FA-CF2C-44A5-BF8F-A0FD2A8E9915}" srcOrd="4" destOrd="0" presId="urn:microsoft.com/office/officeart/2011/layout/RadialPictureList"/>
    <dgm:cxn modelId="{CE505BA0-D3E4-4FDB-90EA-313D98CBEEA5}" type="presParOf" srcId="{FD9FC9FA-CF2C-44A5-BF8F-A0FD2A8E9915}" destId="{6801F808-114A-4C8A-BF88-66AEB4644694}" srcOrd="0" destOrd="0" presId="urn:microsoft.com/office/officeart/2011/layout/RadialPictureList"/>
    <dgm:cxn modelId="{4FDE58B1-222D-406B-8334-BE4F814FE455}" type="presParOf" srcId="{09EBECD3-4C5B-4660-B627-4BE706B7710E}" destId="{7A955138-D844-4806-AAB2-0D5DBDE5A9A7}" srcOrd="5" destOrd="0" presId="urn:microsoft.com/office/officeart/2011/layout/RadialPictureList"/>
    <dgm:cxn modelId="{FF4DCAA2-BC20-4EC5-9DEB-279735B3794B}" type="presParOf" srcId="{09EBECD3-4C5B-4660-B627-4BE706B7710E}" destId="{58338E7E-8AB6-45A5-B46B-1F484713F7CA}" srcOrd="6" destOrd="0" presId="urn:microsoft.com/office/officeart/2011/layout/RadialPictureList"/>
    <dgm:cxn modelId="{9695F659-AFA8-45A5-9689-8AE67F63DA43}" type="presParOf" srcId="{58338E7E-8AB6-45A5-B46B-1F484713F7CA}" destId="{20AD597B-A9D7-4051-A2DD-EFC055005237}" srcOrd="0" destOrd="0" presId="urn:microsoft.com/office/officeart/2011/layout/RadialPictureList"/>
    <dgm:cxn modelId="{B9345AD2-7856-4E3D-9529-143C511C47E0}" type="presParOf" srcId="{09EBECD3-4C5B-4660-B627-4BE706B7710E}" destId="{492B171F-954A-4859-A3B4-B4EF834FBB36}" srcOrd="7" destOrd="0" presId="urn:microsoft.com/office/officeart/2011/layout/RadialPictureList"/>
    <dgm:cxn modelId="{75341466-54F7-4A3B-969E-89F3C2A78C4C}" type="presParOf" srcId="{09EBECD3-4C5B-4660-B627-4BE706B7710E}" destId="{1F6D08B0-7F78-4686-9B09-AB96E5098DF5}" srcOrd="8" destOrd="0" presId="urn:microsoft.com/office/officeart/2011/layout/RadialPictureList"/>
    <dgm:cxn modelId="{5AE0DA45-758A-453C-BD6F-F010EF26039D}" type="presParOf" srcId="{1F6D08B0-7F78-4686-9B09-AB96E5098DF5}" destId="{E9935077-B378-4CF1-87DC-F0DCFEED2012}" srcOrd="0" destOrd="0" presId="urn:microsoft.com/office/officeart/2011/layout/RadialPictureList"/>
    <dgm:cxn modelId="{1190D927-1C48-44A6-9BCD-1A9B87005F31}" type="presParOf" srcId="{09EBECD3-4C5B-4660-B627-4BE706B7710E}" destId="{877DCBF4-9669-4A66-A17A-4387585C91A3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B5C3C3-1B15-4E29-9027-82D1DB8FFD85}">
      <dsp:nvSpPr>
        <dsp:cNvPr id="0" name=""/>
        <dsp:cNvSpPr/>
      </dsp:nvSpPr>
      <dsp:spPr>
        <a:xfrm>
          <a:off x="3585608" y="872306"/>
          <a:ext cx="1409697" cy="1409571"/>
        </a:xfrm>
        <a:prstGeom prst="ellipse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+mj-lt"/>
            </a:rPr>
            <a:t>Harbour Floor Monitoring</a:t>
          </a:r>
        </a:p>
      </dsp:txBody>
      <dsp:txXfrm>
        <a:off x="3792053" y="1078733"/>
        <a:ext cx="996807" cy="996717"/>
      </dsp:txXfrm>
    </dsp:sp>
    <dsp:sp modelId="{4C4D921F-A405-44CF-A904-B274B8214063}">
      <dsp:nvSpPr>
        <dsp:cNvPr id="0" name=""/>
        <dsp:cNvSpPr/>
      </dsp:nvSpPr>
      <dsp:spPr>
        <a:xfrm>
          <a:off x="3026684" y="136219"/>
          <a:ext cx="2841331" cy="2961807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rgbClr val="5A5A5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99A179-2456-49F1-85B8-6BB5FF1665CC}">
      <dsp:nvSpPr>
        <dsp:cNvPr id="0" name=""/>
        <dsp:cNvSpPr/>
      </dsp:nvSpPr>
      <dsp:spPr>
        <a:xfrm>
          <a:off x="4754782" y="90924"/>
          <a:ext cx="755343" cy="755185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1D8B29-1393-43A8-B1FA-5070F654273D}">
      <dsp:nvSpPr>
        <dsp:cNvPr id="0" name=""/>
        <dsp:cNvSpPr/>
      </dsp:nvSpPr>
      <dsp:spPr>
        <a:xfrm>
          <a:off x="5776050" y="0"/>
          <a:ext cx="7740686" cy="6918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400" kern="1200">
              <a:solidFill>
                <a:srgbClr val="5A5A5A"/>
              </a:solidFill>
              <a:latin typeface="+mj-lt"/>
            </a:rPr>
            <a:t>Conditions of the harbour floor and sea life</a:t>
          </a:r>
        </a:p>
      </dsp:txBody>
      <dsp:txXfrm>
        <a:off x="5776050" y="0"/>
        <a:ext cx="7740686" cy="691863"/>
      </dsp:txXfrm>
    </dsp:sp>
    <dsp:sp modelId="{6801F808-114A-4C8A-BF88-66AEB4644694}">
      <dsp:nvSpPr>
        <dsp:cNvPr id="0" name=""/>
        <dsp:cNvSpPr/>
      </dsp:nvSpPr>
      <dsp:spPr>
        <a:xfrm>
          <a:off x="5317119" y="744773"/>
          <a:ext cx="755343" cy="755185"/>
        </a:xfrm>
        <a:prstGeom prst="ellipse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553" t="-932" r="-3447" b="932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55138-D844-4806-AAB2-0D5DBDE5A9A7}">
      <dsp:nvSpPr>
        <dsp:cNvPr id="0" name=""/>
        <dsp:cNvSpPr/>
      </dsp:nvSpPr>
      <dsp:spPr>
        <a:xfrm>
          <a:off x="6207789" y="748325"/>
          <a:ext cx="8004762" cy="73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400" kern="1200">
              <a:solidFill>
                <a:srgbClr val="5A5A5A"/>
              </a:solidFill>
              <a:latin typeface="+mj-lt"/>
            </a:rPr>
            <a:t>Changes to human health and ecological risks</a:t>
          </a:r>
        </a:p>
      </dsp:txBody>
      <dsp:txXfrm>
        <a:off x="6207789" y="748325"/>
        <a:ext cx="8004762" cy="731032"/>
      </dsp:txXfrm>
    </dsp:sp>
    <dsp:sp modelId="{20AD597B-A9D7-4051-A2DD-EFC055005237}">
      <dsp:nvSpPr>
        <dsp:cNvPr id="0" name=""/>
        <dsp:cNvSpPr/>
      </dsp:nvSpPr>
      <dsp:spPr>
        <a:xfrm>
          <a:off x="5393737" y="1668490"/>
          <a:ext cx="755343" cy="755185"/>
        </a:xfrm>
        <a:prstGeom prst="ellipse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B171F-954A-4859-A3B4-B4EF834FBB36}">
      <dsp:nvSpPr>
        <dsp:cNvPr id="0" name=""/>
        <dsp:cNvSpPr/>
      </dsp:nvSpPr>
      <dsp:spPr>
        <a:xfrm>
          <a:off x="6288027" y="1664240"/>
          <a:ext cx="6216476" cy="73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400" kern="1200">
              <a:solidFill>
                <a:srgbClr val="5A5A5A"/>
              </a:solidFill>
              <a:latin typeface="+mj-lt"/>
            </a:rPr>
            <a:t>Progress on project goals and objectives</a:t>
          </a:r>
        </a:p>
      </dsp:txBody>
      <dsp:txXfrm>
        <a:off x="6288027" y="1664240"/>
        <a:ext cx="6216476" cy="731032"/>
      </dsp:txXfrm>
    </dsp:sp>
    <dsp:sp modelId="{E9935077-B378-4CF1-87DC-F0DCFEED2012}">
      <dsp:nvSpPr>
        <dsp:cNvPr id="0" name=""/>
        <dsp:cNvSpPr/>
      </dsp:nvSpPr>
      <dsp:spPr>
        <a:xfrm>
          <a:off x="4851964" y="2423670"/>
          <a:ext cx="755343" cy="755185"/>
        </a:xfrm>
        <a:prstGeom prst="ellipse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7DCBF4-9669-4A66-A17A-4387585C91A3}">
      <dsp:nvSpPr>
        <dsp:cNvPr id="0" name=""/>
        <dsp:cNvSpPr/>
      </dsp:nvSpPr>
      <dsp:spPr>
        <a:xfrm>
          <a:off x="5970702" y="2451276"/>
          <a:ext cx="7674539" cy="731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400" kern="1200">
              <a:solidFill>
                <a:srgbClr val="5A5A5A"/>
              </a:solidFill>
              <a:latin typeface="+mj-lt"/>
            </a:rPr>
            <a:t>Early-warning detections of potential recontamination</a:t>
          </a:r>
        </a:p>
      </dsp:txBody>
      <dsp:txXfrm>
        <a:off x="5970702" y="2451276"/>
        <a:ext cx="7674539" cy="731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33090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80988" y="698500"/>
            <a:ext cx="7572376" cy="4260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1" tIns="46580" rIns="93161" bIns="465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2094" y="5035550"/>
            <a:ext cx="5686213" cy="3486150"/>
          </a:xfrm>
          <a:prstGeom prst="rect">
            <a:avLst/>
          </a:prstGeom>
        </p:spPr>
        <p:txBody>
          <a:bodyPr vert="horz" lIns="93161" tIns="46580" rIns="93161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54" y="8754111"/>
            <a:ext cx="1012613" cy="27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144882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10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2pPr>
    <a:lvl3pPr marL="9144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3pPr>
    <a:lvl4pPr marL="13716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4pPr>
    <a:lvl5pPr marL="1828800" algn="l" defTabSz="914400" rtl="0" eaLnBrk="1" latinLnBrk="0" hangingPunct="1">
      <a:defRPr sz="1050" kern="1200">
        <a:solidFill>
          <a:schemeClr val="tx1"/>
        </a:solidFill>
        <a:latin typeface="Segoe UI" panose="020B0502040204020203" pitchFamily="34" charset="0"/>
        <a:ea typeface="Segoe UI" panose="020B0502040204020203" pitchFamily="34" charset="0"/>
        <a:cs typeface="Segoe UI" panose="020B0502040204020203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i="0" u="none" strike="noStrike" baseline="0" dirty="0">
              <a:latin typeface="ArialMT"/>
              <a:ea typeface="Times New Roman" panose="02020603050405020304" pitchFamily="18" charset="0"/>
            </a:endParaRPr>
          </a:p>
          <a:p>
            <a:pPr algn="l"/>
            <a:endParaRPr lang="en-US" sz="1200" b="0" i="0" u="none" strike="noStrike" baseline="0" dirty="0">
              <a:latin typeface="ArialM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505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E8D6-07E9-C021-1F02-4DCB7E9D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267FF1-F3CA-D36A-E9F4-D1A8748AC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BCB8CD-9B8F-080C-1FB8-0936596108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53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43EE2-FF5D-B986-04B9-67D73D40E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3A0C9B-C0C1-E2AB-138E-51312C1E9B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A1EDAF-9005-24E0-56B1-CD76812E33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848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8086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70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7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08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89A49-DCB5-AC4D-86D4-16E4FF9CF5A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134713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502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58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 b="0" i="0" u="none" strike="noStrike" baseline="0" dirty="0">
              <a:latin typeface="Arial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89A49-DCB5-AC4D-86D4-16E4FF9CF5A4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475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94F56FCE-ABD2-4693-B1C1-9184B079C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57400"/>
            <a:ext cx="10972800" cy="288036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4800" cap="none" spc="0" baseline="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</a:lstStyle>
          <a:p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Title of Presentation: </a:t>
            </a:r>
            <a:b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</a:br>
            <a:r>
              <a:rPr lang="en-US" sz="4800" cap="none" spc="0">
                <a:solidFill>
                  <a:schemeClr val="bg1">
                    <a:lumMod val="95000"/>
                  </a:schemeClr>
                </a:solidFill>
              </a:rPr>
              <a:t>Example of Three-Line Title Page Showing Collaborator Logo Placement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815E33-4003-4AC2-B2AA-82043B81921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56814" y="5712321"/>
            <a:ext cx="1828800" cy="5029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000" b="1"/>
            </a:lvl1pPr>
          </a:lstStyle>
          <a:p>
            <a:r>
              <a:rPr lang="en-US"/>
              <a:t>Click to Insert White PNG/Vector Collaborator Logo Here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01635C4-99F9-9722-076B-360C9AB2B6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3725" y="5303520"/>
            <a:ext cx="5486400" cy="914400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>
              <a:spcAft>
                <a:spcPts val="0"/>
              </a:spcAft>
              <a:buNone/>
              <a:defRPr sz="1800"/>
            </a:lvl1pPr>
            <a:lvl2pPr marL="45720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Presented by: First Last, Credentials, Company</a:t>
            </a:r>
            <a:br>
              <a:rPr lang="en-US"/>
            </a:br>
            <a:r>
              <a:rPr lang="en-US"/>
              <a:t>Collaborators: First Last, Credentials, Company</a:t>
            </a:r>
          </a:p>
        </p:txBody>
      </p:sp>
      <p:pic>
        <p:nvPicPr>
          <p:cNvPr id="2" name="Picture 1" descr="Anchor QEA Logo">
            <a:extLst>
              <a:ext uri="{FF2B5EF4-FFF2-40B4-BE49-F238E27FC236}">
                <a16:creationId xmlns:a16="http://schemas.microsoft.com/office/drawing/2014/main" id="{46748611-7E04-2D93-90DE-DE7FD31D70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8360" y="5715000"/>
            <a:ext cx="1828800" cy="50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202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F173CB-687C-7548-BA71-DB68FC8C5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4016" y="6242046"/>
            <a:ext cx="5737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A61E33C-BFC1-A44B-885B-D74A83710B35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0313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2" y="1447800"/>
            <a:ext cx="10972798" cy="4267200"/>
          </a:xfrm>
        </p:spPr>
        <p:txBody>
          <a:bodyPr rIns="0" numCol="1" spcCol="45720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97233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1A04245E-57EC-ADBE-8171-DD6912F99C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181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41046FF-9C35-58AF-1747-EDFCE03A7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315991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B6FB9BB-0DBA-3089-6471-721D1493D6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138425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50F8AC7-6C24-4E4B-739B-73BCAA076D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5C08D24-FA43-F133-8626-0247CC38C5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6B771CBF-ACBD-CF77-74E2-48B27614EE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37794110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4C2632D-012E-E87B-AFEB-F14A0F278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CA9AB089-2E18-3D10-014D-1C38453B0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2917402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llenge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79F2E0C2-2CCE-9917-A226-1DC65262D7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892741A-6773-F444-6457-C4B4AF482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918785911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F266DE8-8961-FEAF-58C4-66D1D1AD8F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370516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latin typeface="+mj-lt"/>
            </a:endParaRP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051B5B5-DCF9-012B-B8D2-BF28237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426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5066A5E-6F74-1326-F446-97EE82BBF5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2750951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2A1C82C-24C8-B44D-24C5-01E9FB5E46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6125745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12648" y="2057400"/>
            <a:ext cx="10972165" cy="3673990"/>
          </a:xfrm>
          <a:prstGeom prst="rect">
            <a:avLst/>
          </a:prstGeom>
        </p:spPr>
        <p:txBody>
          <a:bodyPr rIns="0"/>
          <a:lstStyle>
            <a:lvl1pPr>
              <a:defRPr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1C1C1C"/>
                </a:solidFill>
              </a:defRPr>
            </a:lvl4pPr>
            <a:lvl5pPr>
              <a:defRPr>
                <a:solidFill>
                  <a:srgbClr val="1C1C1C"/>
                </a:solidFill>
              </a:defRPr>
            </a:lvl5pPr>
          </a:lstStyle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0FB0F866-08B7-CAF4-D4C2-F324F1C50B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46164969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thods &amp; Approach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Method/Point/Icon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Method/Point/Icon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C0197D-0F1F-54EE-29C1-DAAD9AE3FD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131238854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&amp;Approach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705E066-6C79-D292-41A2-B08DED65F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39F86BF1-AE09-B757-40D8-8930F6FC88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710CC20-922A-13DC-5FA6-10AF5D5423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22022820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C6B673-B966-B055-F282-9742C2E0C5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619AB5A-97C8-64D8-D906-078F1731F7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02659829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hods &amp; Approach_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1B9B9F68-ABA8-3B6A-D45C-45E0F1019B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8DBA8C0D-B1D1-DA70-CCD2-4D0BC440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81775564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4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46D369DF-E822-C66B-374E-9B3EDF0A27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081538973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533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7777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Right-side Float Imagery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391400" y="0"/>
            <a:ext cx="480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Segoe UI" panose="020B0502040204020203" pitchFamily="34" charset="0"/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874000" y="593938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874000" y="3276600"/>
            <a:ext cx="3784600" cy="246888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4008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451FD-7A38-4127-AEBF-C6A03CDCF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400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90258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Statement or Ques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3D3910-56F7-4479-49B3-4FEF7062A13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latin typeface="+mj-lt"/>
            </a:endParaRP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40B03B5A-A9A8-A0F2-33E9-D12CC04C71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4360" y="1143000"/>
            <a:ext cx="10058400" cy="4572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867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E89A147-3859-BA18-0490-EF6D30865E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6304400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Line -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E996DCBB-AB67-0121-2017-BE7892AD46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034959173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D57B4-AD39-513A-F58D-6EB89AE1C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8ECE3D-FBFC-C078-237E-457047ED9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590196012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clusion_Ico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792555" y="1777551"/>
            <a:ext cx="8937843" cy="685800"/>
          </a:xfrm>
          <a:prstGeom prst="rect">
            <a:avLst/>
          </a:prstGeom>
        </p:spPr>
        <p:txBody>
          <a:bodyPr vert="horz" lIns="0" tIns="45720" rIns="0" bIns="45720" rtlCol="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Lesson Learned/Point/Icon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2C2F2C-9D48-FE41-0E22-E8BB67223B87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823665-3AE5-14EC-CF97-D31A0DDC54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2555" y="2712813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5C9528A-089B-EA1E-9A55-622E309978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2555" y="3648075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3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729597F6-54D5-0DD6-5134-88B7D90AEF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2555" y="4583337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4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FF985BA-4BBC-2B06-225A-A15C306AC6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2555" y="5518599"/>
            <a:ext cx="8877300" cy="6858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Lesson Learned/Point/Icon 5</a:t>
            </a:r>
          </a:p>
        </p:txBody>
      </p:sp>
      <p:sp>
        <p:nvSpPr>
          <p:cNvPr id="16" name="Online Image Placeholder 15">
            <a:extLst>
              <a:ext uri="{FF2B5EF4-FFF2-40B4-BE49-F238E27FC236}">
                <a16:creationId xmlns:a16="http://schemas.microsoft.com/office/drawing/2014/main" id="{F487F09C-56CD-9BBA-004F-817D345395AC}"/>
              </a:ext>
            </a:extLst>
          </p:cNvPr>
          <p:cNvSpPr>
            <a:spLocks noGrp="1"/>
          </p:cNvSpPr>
          <p:nvPr>
            <p:ph type="clipArt" sz="quarter" idx="14" hasCustomPrompt="1"/>
          </p:nvPr>
        </p:nvSpPr>
        <p:spPr>
          <a:xfrm>
            <a:off x="594360" y="1777551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7" name="Online Image Placeholder 15">
            <a:extLst>
              <a:ext uri="{FF2B5EF4-FFF2-40B4-BE49-F238E27FC236}">
                <a16:creationId xmlns:a16="http://schemas.microsoft.com/office/drawing/2014/main" id="{45711949-1B2C-BFDB-8D72-3AC4532AED2E}"/>
              </a:ext>
            </a:extLst>
          </p:cNvPr>
          <p:cNvSpPr>
            <a:spLocks noGrp="1"/>
          </p:cNvSpPr>
          <p:nvPr>
            <p:ph type="clipArt" sz="quarter" idx="15" hasCustomPrompt="1"/>
          </p:nvPr>
        </p:nvSpPr>
        <p:spPr>
          <a:xfrm>
            <a:off x="594360" y="2712813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Online Image Placeholder 15">
            <a:extLst>
              <a:ext uri="{FF2B5EF4-FFF2-40B4-BE49-F238E27FC236}">
                <a16:creationId xmlns:a16="http://schemas.microsoft.com/office/drawing/2014/main" id="{53270371-36F6-7AF3-2501-743467CC0842}"/>
              </a:ext>
            </a:extLst>
          </p:cNvPr>
          <p:cNvSpPr>
            <a:spLocks noGrp="1"/>
          </p:cNvSpPr>
          <p:nvPr>
            <p:ph type="clipArt" sz="quarter" idx="16" hasCustomPrompt="1"/>
          </p:nvPr>
        </p:nvSpPr>
        <p:spPr>
          <a:xfrm>
            <a:off x="594360" y="3656195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Online Image Placeholder 15">
            <a:extLst>
              <a:ext uri="{FF2B5EF4-FFF2-40B4-BE49-F238E27FC236}">
                <a16:creationId xmlns:a16="http://schemas.microsoft.com/office/drawing/2014/main" id="{510FD7E5-1897-304A-AD55-F3645159C0B9}"/>
              </a:ext>
            </a:extLst>
          </p:cNvPr>
          <p:cNvSpPr>
            <a:spLocks noGrp="1"/>
          </p:cNvSpPr>
          <p:nvPr>
            <p:ph type="clipArt" sz="quarter" idx="17" hasCustomPrompt="1"/>
          </p:nvPr>
        </p:nvSpPr>
        <p:spPr>
          <a:xfrm>
            <a:off x="594360" y="4591457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Online Image Placeholder 15">
            <a:extLst>
              <a:ext uri="{FF2B5EF4-FFF2-40B4-BE49-F238E27FC236}">
                <a16:creationId xmlns:a16="http://schemas.microsoft.com/office/drawing/2014/main" id="{118DE7F0-8B24-E52C-37C5-D737240C6CAA}"/>
              </a:ext>
            </a:extLst>
          </p:cNvPr>
          <p:cNvSpPr>
            <a:spLocks noGrp="1"/>
          </p:cNvSpPr>
          <p:nvPr>
            <p:ph type="clipArt" sz="quarter" idx="18" hasCustomPrompt="1"/>
          </p:nvPr>
        </p:nvSpPr>
        <p:spPr>
          <a:xfrm>
            <a:off x="594360" y="5518599"/>
            <a:ext cx="733873" cy="677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69CEB25-DF5A-C59F-7CD6-49E432269D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3725" y="906463"/>
            <a:ext cx="10136188" cy="685800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heading</a:t>
            </a:r>
          </a:p>
        </p:txBody>
      </p:sp>
    </p:spTree>
    <p:extLst>
      <p:ext uri="{BB962C8B-B14F-4D97-AF65-F5344CB8AC3E}">
        <p14:creationId xmlns:p14="http://schemas.microsoft.com/office/powerpoint/2010/main" val="19611375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39319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A33D757-EDE5-612B-9047-140CE8472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5262977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DA88CFC-C455-1609-0C55-7C3CC0624D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90B5106-8657-1214-ACA3-D349FDB2E5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7107040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9AAC1-FEA5-7C28-B019-254A1A08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90A286C-E4C4-160F-C74C-E449CF8ECA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24170145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7B95F6D-2311-2F3E-5F22-86BF6E5711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F87A760C-B193-07C2-CE6E-CAEBCD81E2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1414163080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8C069C1-65CB-D4D0-74D0-0E1EAD09ED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794028081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oject Background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28293-B9F5-4E2E-A543-5121573CB3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8360" y="5715000"/>
            <a:ext cx="1828800" cy="5042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EB986-FD6D-A336-597E-EDF339C9FBDC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Contact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ABDE5-F0BA-4168-4FD7-53B7F0027F3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388545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QR code (virtual business card) 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05E5414-CFBF-1C73-C3B8-7E9D72D1ED1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360" y="1589086"/>
            <a:ext cx="3657600" cy="3657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  <a:lvl3pPr marL="914400" indent="0">
              <a:buNone/>
              <a:defRPr/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Headshot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2CB3836-64A0-F134-5530-7AC1A14BF4D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82730" y="1589086"/>
            <a:ext cx="3463290" cy="1305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Name</a:t>
            </a:r>
          </a:p>
          <a:p>
            <a:pPr lvl="0"/>
            <a:r>
              <a:rPr lang="en-US"/>
              <a:t>Last Name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4DAEAC14-DD47-5BA4-72C7-0C4FA0FBF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82730" y="3362968"/>
            <a:ext cx="3463290" cy="951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Title/Position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8EC77595-D83F-E0FD-A07A-44B664FD7EC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82730" y="4407877"/>
            <a:ext cx="3463290" cy="8388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Additional contact info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CB88110-516B-9B9B-B3BF-5E43AF44DBC7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4871547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716BB6C-D033-4020-B4E4-F9FFA87AD87E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accent1"/>
                </a:solidFill>
                <a:latin typeface="+mj-lt"/>
                <a:ea typeface="+mn-lt"/>
                <a:cs typeface="Segoe UI Light"/>
              </a:rPr>
              <a:t>References</a:t>
            </a:r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64729A7-D453-52B8-B685-1A57D57469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4360" y="1395662"/>
            <a:ext cx="5262976" cy="4246855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2F8A7D5-4EB0-EC2C-8D99-557811A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4666" y="1395662"/>
            <a:ext cx="5244688" cy="4246855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sz="2000">
                <a:solidFill>
                  <a:srgbClr val="5A5A5A"/>
                </a:solidFill>
              </a:defRPr>
            </a:lvl1pPr>
            <a:lvl2pPr>
              <a:defRPr>
                <a:solidFill>
                  <a:srgbClr val="5A5A5A"/>
                </a:solidFill>
              </a:defRPr>
            </a:lvl2pPr>
            <a:lvl3pPr>
              <a:defRPr>
                <a:solidFill>
                  <a:srgbClr val="5A5A5A"/>
                </a:solidFill>
              </a:defRPr>
            </a:lvl3pPr>
            <a:lvl4pPr>
              <a:defRPr>
                <a:solidFill>
                  <a:srgbClr val="5A5A5A"/>
                </a:solidFill>
              </a:defRPr>
            </a:lvl4pPr>
            <a:lvl5pPr>
              <a:defRPr>
                <a:solidFill>
                  <a:srgbClr val="5A5A5A"/>
                </a:solidFill>
              </a:defRPr>
            </a:lvl5pPr>
          </a:lstStyle>
          <a:p>
            <a:pPr lvl="0"/>
            <a:r>
              <a:rPr lang="en-US"/>
              <a:t>Click to add references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4F8005-0E6E-6192-140A-E31690639FFC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39237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Right-side Fi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416800" y="-7816"/>
            <a:ext cx="4775200" cy="686581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609600" y="1447800"/>
            <a:ext cx="6324600" cy="42672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218E4-DFE9-4D2B-9C63-A70182F11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246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213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cinity Map or Full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1F1D1E"/>
          </a:solidFill>
        </p:spPr>
        <p:txBody>
          <a:bodyPr anchor="ctr" anchorCtr="0"/>
          <a:lstStyle>
            <a:lvl1pPr marL="0" indent="0" algn="ctr">
              <a:buNone/>
              <a:defRPr>
                <a:solidFill>
                  <a:srgbClr val="5A5A5A"/>
                </a:solidFill>
              </a:defRPr>
            </a:lvl1pPr>
          </a:lstStyle>
          <a:p>
            <a:r>
              <a:rPr lang="en-US"/>
              <a:t>Click to insert vicinity map or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5FF5C-A03A-44A9-8230-3B61B5FE65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5486400"/>
            <a:ext cx="5486400" cy="914400"/>
          </a:xfrm>
        </p:spPr>
        <p:txBody>
          <a:bodyPr anchor="b" anchorCtr="0"/>
          <a:lstStyle>
            <a:lvl1pPr marL="0" indent="0">
              <a:buNone/>
              <a:defRPr sz="1500">
                <a:solidFill>
                  <a:schemeClr val="bg1"/>
                </a:solidFill>
                <a:latin typeface="+mj-lt"/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51889629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1EED116-9C90-732A-AA71-3A6A37D3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70B950D-A2AF-C2E0-974F-E44B7C9B1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73260206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text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2136" y="2057400"/>
            <a:ext cx="5166360" cy="3931919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7584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865C02E-03F1-A11B-B728-17290DD1C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09F475E3-794F-169F-3FDD-CC6EB7E6E9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EBE77FD0-B5CC-5948-21E2-58A2BF53C8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3075863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_full ble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571784" y="0"/>
            <a:ext cx="5620215" cy="6858000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5262976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08A1F-5B48-8573-E99D-11D799FAB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750CCB7-968D-9F84-AA3B-71B55D657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333148208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Background_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BA17028-5A52-4EF0-9D71-72455353E3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436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C8DCE66-3A86-479C-A407-6C6FCC2AA59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31280" y="2057400"/>
            <a:ext cx="5166360" cy="4022497"/>
          </a:xfrm>
          <a:solidFill>
            <a:schemeClr val="bg1">
              <a:lumMod val="85000"/>
            </a:schemeClr>
          </a:solidFill>
        </p:spPr>
        <p:txBody>
          <a:bodyPr tIns="0" rIns="0" bIns="0" anchor="ctr" anchorCtr="0"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insert picture 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84992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C6B64D-DA9B-9587-3EF6-D04DCA4F3A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1280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AD48C214-BD33-E523-9456-997205A18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88912914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EC34BCD-7E13-46E8-84E0-5D6CB873ED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1078992"/>
            <a:ext cx="10995025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>
              <a:defRPr>
                <a:solidFill>
                  <a:srgbClr val="5A5A5A"/>
                </a:solidFill>
                <a:latin typeface="+mj-lt"/>
              </a:defRPr>
            </a:lvl1pPr>
          </a:lstStyle>
          <a:p>
            <a:r>
              <a:rPr lang="en-US"/>
              <a:t>Click to edit heading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688F4049-70D5-70FE-CF3A-444EBD7A672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98487" y="2030184"/>
            <a:ext cx="10995025" cy="402113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6A8155DB-5DCC-2939-88CF-945238BA09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8932" y="6160272"/>
            <a:ext cx="5157216" cy="198408"/>
          </a:xfrm>
          <a:prstGeom prst="rect">
            <a:avLst/>
          </a:prstGeom>
        </p:spPr>
        <p:txBody>
          <a:bodyPr tIns="0" rIns="0" bIns="0" anchor="t" anchorCtr="0"/>
          <a:lstStyle>
            <a:lvl1pPr marL="0" indent="0">
              <a:buNone/>
              <a:defRPr sz="1500">
                <a:solidFill>
                  <a:srgbClr val="5A5A5A"/>
                </a:solidFill>
              </a:defRPr>
            </a:lvl1pPr>
            <a:lvl2pPr>
              <a:defRPr sz="1800"/>
            </a:lvl2pPr>
          </a:lstStyle>
          <a:p>
            <a:pPr lvl="0"/>
            <a:r>
              <a:rPr lang="en-US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74476322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C513944-5072-3EBA-2C91-5B54F87FB59B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bg1"/>
                </a:solidFill>
                <a:latin typeface="+mj-lt"/>
                <a:ea typeface="+mn-lt"/>
                <a:cs typeface="Segoe UI Light"/>
              </a:rPr>
              <a:t>Battelle 2025 Sediments conference</a:t>
            </a:r>
            <a:endParaRPr lang="en-US"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488F3E-7A72-7F06-C4E2-33CEA93941F0}"/>
              </a:ext>
            </a:extLst>
          </p:cNvPr>
          <p:cNvCxnSpPr>
            <a:cxnSpLocks/>
          </p:cNvCxnSpPr>
          <p:nvPr userDrawn="1"/>
        </p:nvCxnSpPr>
        <p:spPr>
          <a:xfrm>
            <a:off x="593725" y="1024890"/>
            <a:ext cx="2743200" cy="0"/>
          </a:xfrm>
          <a:prstGeom prst="line">
            <a:avLst/>
          </a:prstGeom>
          <a:ln w="444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2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 cap="none" spc="0" baseline="0">
          <a:solidFill>
            <a:schemeClr val="bg1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26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300"/>
        </a:spcAft>
        <a:buSzPct val="100000"/>
        <a:buFont typeface="Myriad Pro" pitchFamily="34" charset="0"/>
        <a:buChar char="–"/>
        <a:defRPr sz="22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20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300"/>
        </a:spcAft>
        <a:buFont typeface="Myriad Pro" pitchFamily="34" charset="0"/>
        <a:buChar char="›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»"/>
        <a:defRPr sz="1800" kern="1200" spc="0" baseline="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Project Background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296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60" r:id="rId2"/>
    <p:sldLayoutId id="2147483801" r:id="rId3"/>
    <p:sldLayoutId id="2147483761" r:id="rId4"/>
    <p:sldLayoutId id="2147483764" r:id="rId5"/>
    <p:sldLayoutId id="2147483797" r:id="rId6"/>
    <p:sldLayoutId id="2147483763" r:id="rId7"/>
    <p:sldLayoutId id="2147483792" r:id="rId8"/>
    <p:sldLayoutId id="2147483802" r:id="rId9"/>
    <p:sldLayoutId id="2147483804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Challenge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867706A-1909-88AF-E149-7614AD7F5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813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5" r:id="rId4"/>
    <p:sldLayoutId id="2147483798" r:id="rId5"/>
    <p:sldLayoutId id="2147483784" r:id="rId6"/>
    <p:sldLayoutId id="2147483793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Methods and Approach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BBDB616-F4CF-0100-729A-223A45695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345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73" r:id="rId2"/>
    <p:sldLayoutId id="2147483774" r:id="rId3"/>
    <p:sldLayoutId id="2147483775" r:id="rId4"/>
    <p:sldLayoutId id="2147483786" r:id="rId5"/>
    <p:sldLayoutId id="2147483799" r:id="rId6"/>
    <p:sldLayoutId id="2147483777" r:id="rId7"/>
    <p:sldLayoutId id="2147483794" r:id="rId8"/>
    <p:sldLayoutId id="2147483803" r:id="rId9"/>
    <p:sldLayoutId id="2147483805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078992"/>
            <a:ext cx="10972800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/>
              <a:t>Click to edit heading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AC4B0E-9992-D6CB-C0DA-7EA0FE7CBA58}"/>
              </a:ext>
            </a:extLst>
          </p:cNvPr>
          <p:cNvSpPr txBox="1"/>
          <p:nvPr userDrawn="1"/>
        </p:nvSpPr>
        <p:spPr>
          <a:xfrm>
            <a:off x="594360" y="502920"/>
            <a:ext cx="5943600" cy="276999"/>
          </a:xfrm>
          <a:prstGeom prst="rect">
            <a:avLst/>
          </a:prstGeom>
          <a:noFill/>
        </p:spPr>
        <p:txBody>
          <a:bodyPr wrap="square" lIns="0" tIns="0" rIns="0" bIns="0" anchor="ctr" anchorCtr="0">
            <a:spAutoFit/>
          </a:bodyPr>
          <a:lstStyle/>
          <a:p>
            <a:r>
              <a:rPr lang="en-US" cap="all" spc="300">
                <a:solidFill>
                  <a:schemeClr val="tx1"/>
                </a:solidFill>
                <a:latin typeface="+mj-lt"/>
                <a:ea typeface="+mn-lt"/>
                <a:cs typeface="Segoe UI Light"/>
              </a:rPr>
              <a:t>Conclusion</a:t>
            </a: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926ABAC-8BDB-1147-150B-60A8F0669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2057400"/>
            <a:ext cx="10972799" cy="36576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first-level bullet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6499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67" r:id="rId2"/>
    <p:sldLayoutId id="2147483768" r:id="rId3"/>
    <p:sldLayoutId id="2147483771" r:id="rId4"/>
    <p:sldLayoutId id="2147483787" r:id="rId5"/>
    <p:sldLayoutId id="2147483800" r:id="rId6"/>
    <p:sldLayoutId id="2147483770" r:id="rId7"/>
    <p:sldLayoutId id="2147483795" r:id="rId8"/>
    <p:sldLayoutId id="2147483788" r:id="rId9"/>
    <p:sldLayoutId id="2147483796" r:id="rId10"/>
    <p:sldLayoutId id="21474838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</p:titleStyle>
    <p:bodyStyle>
      <a:lvl1pPr marL="457200" indent="-4572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6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1pPr>
      <a:lvl2pPr marL="742950" indent="-285750" algn="l" defTabSz="914400" rtl="0" eaLnBrk="1" latinLnBrk="0" hangingPunct="1">
        <a:spcBef>
          <a:spcPts val="300"/>
        </a:spcBef>
        <a:spcAft>
          <a:spcPts val="1200"/>
        </a:spcAft>
        <a:buSzPct val="100000"/>
        <a:buFont typeface="Myriad Pro" pitchFamily="34" charset="0"/>
        <a:buChar char="–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•"/>
        <a:defRPr sz="2200" b="0" kern="1200" spc="0" baseline="0">
          <a:solidFill>
            <a:srgbClr val="5A5A5A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spcBef>
          <a:spcPts val="300"/>
        </a:spcBef>
        <a:spcAft>
          <a:spcPts val="1200"/>
        </a:spcAft>
        <a:buFont typeface="Myriad Pro" pitchFamily="34" charset="0"/>
        <a:buChar char="›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spcBef>
          <a:spcPts val="300"/>
        </a:spcBef>
        <a:spcAft>
          <a:spcPts val="1200"/>
        </a:spcAft>
        <a:buFont typeface="Arial" panose="020B0604020202020204" pitchFamily="34" charset="0"/>
        <a:buChar char="»"/>
        <a:defRPr sz="1800" b="0" kern="1200" spc="0" baseline="0">
          <a:solidFill>
            <a:srgbClr val="1C1C1C"/>
          </a:solidFill>
          <a:latin typeface="+mj-lt"/>
          <a:ea typeface="Segoe UI Light" panose="020B0502040204020203" pitchFamily="34" charset="0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270823F-8C11-EB1B-0512-15A7428D1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Developing a Long-Term Monitoring Strategy with Local First Nations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AC2328-33D1-31ED-18AD-85CE5F0673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8722" y="4717169"/>
            <a:ext cx="6908842" cy="1990304"/>
          </a:xfrm>
        </p:spPr>
        <p:txBody>
          <a:bodyPr/>
          <a:lstStyle/>
          <a:p>
            <a:r>
              <a:rPr lang="en-US" spc="-30"/>
              <a:t>Presented by: Amy Corp, P. Chem, EP, Anchor QEA</a:t>
            </a:r>
          </a:p>
          <a:p>
            <a:r>
              <a:rPr lang="en-US" sz="1400" spc="-30"/>
              <a:t>Collaborators: Eric Crawford, Transport Canada</a:t>
            </a:r>
            <a:br>
              <a:rPr lang="en-US" sz="1400" spc="-30"/>
            </a:br>
            <a:r>
              <a:rPr lang="en-US" sz="1400" spc="-30"/>
              <a:t>Fiona Wong, Public Services and Procurement Canada</a:t>
            </a:r>
            <a:br>
              <a:rPr lang="en-US" sz="1400" spc="-30"/>
            </a:br>
            <a:r>
              <a:rPr lang="en-US" sz="1400" spc="-30"/>
              <a:t>Ariel Blanc and Mark Larsen, Anchor QEA</a:t>
            </a:r>
          </a:p>
          <a:p>
            <a:endParaRPr lang="en-US" spc="-3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CF04C-184D-2B59-1703-65CD9A37D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564" y="5739973"/>
            <a:ext cx="1962661" cy="46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80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139FB-9C88-CCED-CABD-E7A371CB61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827" y="1143000"/>
            <a:ext cx="10829109" cy="4572000"/>
          </a:xfrm>
        </p:spPr>
        <p:txBody>
          <a:bodyPr/>
          <a:lstStyle/>
          <a:p>
            <a:r>
              <a:rPr lang="en-US" sz="4800" dirty="0"/>
              <a:t>How can monitoring incorporate First Nations’ Traditional Use and long-term priorities?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1289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892AFB03-0FAC-1BFE-4182-DB4C269AB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10676882" cy="685800"/>
          </a:xfr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sz="3600" dirty="0"/>
              <a:t>Monitoring Objectives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F478CEB-CE8F-858E-8E5D-35306C4CA385}"/>
              </a:ext>
            </a:extLst>
          </p:cNvPr>
          <p:cNvSpPr txBox="1">
            <a:spLocks/>
          </p:cNvSpPr>
          <p:nvPr/>
        </p:nvSpPr>
        <p:spPr>
          <a:xfrm>
            <a:off x="612648" y="2057400"/>
            <a:ext cx="10719436" cy="15113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A5A5A"/>
                </a:solidFill>
              </a:rPr>
              <a:t>Harbour-wide monitoring needs to provide information on:</a:t>
            </a: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29F49553-E86A-6A3E-8FB2-745FF85F41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093061"/>
              </p:ext>
            </p:extLst>
          </p:nvPr>
        </p:nvGraphicFramePr>
        <p:xfrm>
          <a:off x="-2395242" y="2813050"/>
          <a:ext cx="14212552" cy="32204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8949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shell&#10;&#10;Description automatically generated">
            <a:extLst>
              <a:ext uri="{FF2B5EF4-FFF2-40B4-BE49-F238E27FC236}">
                <a16:creationId xmlns:a16="http://schemas.microsoft.com/office/drawing/2014/main" id="{5B291561-CA90-E6AA-BD44-8452C2A73C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89" r="4796" b="-3"/>
          <a:stretch/>
        </p:blipFill>
        <p:spPr>
          <a:xfrm>
            <a:off x="7816849" y="708237"/>
            <a:ext cx="4015297" cy="261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061DB6-51A5-C632-23B0-5681739F23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 b="3319"/>
          <a:stretch/>
        </p:blipFill>
        <p:spPr>
          <a:xfrm>
            <a:off x="7816849" y="3495674"/>
            <a:ext cx="4015297" cy="2619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D2A0F2-36D3-FAB0-0826-5BF5D548102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790700"/>
            <a:ext cx="6400800" cy="4267200"/>
          </a:xfrm>
        </p:spPr>
        <p:txBody>
          <a:bodyPr>
            <a:noAutofit/>
          </a:bodyPr>
          <a:lstStyle/>
          <a:p>
            <a:r>
              <a:rPr lang="en-US"/>
              <a:t>Developed with an understanding of the conceptual site model and informed by TKTU</a:t>
            </a:r>
          </a:p>
          <a:p>
            <a:pPr lvl="1"/>
            <a:r>
              <a:rPr lang="en-US"/>
              <a:t>Traditional use of marine resources</a:t>
            </a:r>
          </a:p>
          <a:p>
            <a:pPr lvl="1"/>
            <a:r>
              <a:rPr lang="en-US"/>
              <a:t>Food web and bioaccumulation modeling to understand relative impacts of sediment versus surface water on tissue concentrations</a:t>
            </a:r>
          </a:p>
          <a:p>
            <a:pPr lvl="1"/>
            <a:r>
              <a:rPr lang="en-US"/>
              <a:t>Review by the First Nations Working Group to confirm approach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BAE56B5-B29B-EF85-94DE-E8897D8F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4668"/>
            <a:ext cx="6400800" cy="6858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Monitoring Program Basis 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1C58583B-0A6F-51AC-93C4-8C2D3623E7F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8913" y="6242050"/>
            <a:ext cx="57308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BA61E33C-BFC1-A44B-885B-D74A83710B35}" type="slidenum">
              <a:rPr lang="en-CA" smtClean="0"/>
              <a:pPr>
                <a:spcAft>
                  <a:spcPts val="600"/>
                </a:spcAft>
              </a:pPr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3864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rrow: Right 21">
            <a:extLst>
              <a:ext uri="{FF2B5EF4-FFF2-40B4-BE49-F238E27FC236}">
                <a16:creationId xmlns:a16="http://schemas.microsoft.com/office/drawing/2014/main" id="{A1D0EBC1-ACB4-BD88-9CF8-711FFDB9F964}"/>
              </a:ext>
            </a:extLst>
          </p:cNvPr>
          <p:cNvSpPr/>
          <p:nvPr/>
        </p:nvSpPr>
        <p:spPr>
          <a:xfrm>
            <a:off x="476248" y="3448751"/>
            <a:ext cx="8266217" cy="1467838"/>
          </a:xfrm>
          <a:prstGeom prst="rightArrow">
            <a:avLst>
              <a:gd name="adj1" fmla="val 72182"/>
              <a:gd name="adj2" fmla="val 44454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1831FC90-E0B8-46F2-7E76-218E6A0FBCFC}"/>
              </a:ext>
            </a:extLst>
          </p:cNvPr>
          <p:cNvSpPr/>
          <p:nvPr/>
        </p:nvSpPr>
        <p:spPr>
          <a:xfrm>
            <a:off x="476248" y="5041661"/>
            <a:ext cx="8266217" cy="1467838"/>
          </a:xfrm>
          <a:prstGeom prst="rightArrow">
            <a:avLst>
              <a:gd name="adj1" fmla="val 72182"/>
              <a:gd name="adj2" fmla="val 44454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CE893E1-C31A-493B-54A3-22777BD45330}"/>
              </a:ext>
            </a:extLst>
          </p:cNvPr>
          <p:cNvSpPr/>
          <p:nvPr/>
        </p:nvSpPr>
        <p:spPr>
          <a:xfrm>
            <a:off x="476248" y="1856170"/>
            <a:ext cx="8266217" cy="1468560"/>
          </a:xfrm>
          <a:prstGeom prst="rightArrow">
            <a:avLst>
              <a:gd name="adj1" fmla="val 72182"/>
              <a:gd name="adj2" fmla="val 44454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A3B14C-DA58-12DF-333D-B02B8C9B1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Input into Monitoring Elements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65729B-88D9-6F90-02B3-342433631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391036"/>
              </p:ext>
            </p:extLst>
          </p:nvPr>
        </p:nvGraphicFramePr>
        <p:xfrm>
          <a:off x="606552" y="2093245"/>
          <a:ext cx="7813547" cy="1011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2536">
                  <a:extLst>
                    <a:ext uri="{9D8B030D-6E8A-4147-A177-3AD203B41FA5}">
                      <a16:colId xmlns:a16="http://schemas.microsoft.com/office/drawing/2014/main" val="761563518"/>
                    </a:ext>
                  </a:extLst>
                </a:gridCol>
                <a:gridCol w="4061011">
                  <a:extLst>
                    <a:ext uri="{9D8B030D-6E8A-4147-A177-3AD203B41FA5}">
                      <a16:colId xmlns:a16="http://schemas.microsoft.com/office/drawing/2014/main" val="3232093155"/>
                    </a:ext>
                  </a:extLst>
                </a:gridCol>
              </a:tblGrid>
              <a:tr h="1011905">
                <a:tc>
                  <a:txBody>
                    <a:bodyPr/>
                    <a:lstStyle/>
                    <a:p>
                      <a:r>
                        <a:rPr lang="en-US" sz="2400">
                          <a:latin typeface="+mj-lt"/>
                        </a:rPr>
                        <a:t>Surface sediment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3"/>
                          </a:solidFill>
                          <a:latin typeface="+mj-lt"/>
                        </a:rPr>
                        <a:t>First Nations engagement in selecting reference areas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291958606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E1B4D51-DE02-6D28-67C4-8590E157F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3" t="13843" r="24350"/>
          <a:stretch/>
        </p:blipFill>
        <p:spPr>
          <a:xfrm rot="5400000">
            <a:off x="9634124" y="2771592"/>
            <a:ext cx="1237465" cy="28429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E83940-E0C5-5402-BBAE-508938B12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6409" r="9594" b="23852"/>
          <a:stretch/>
        </p:blipFill>
        <p:spPr>
          <a:xfrm>
            <a:off x="8831367" y="5115605"/>
            <a:ext cx="2842980" cy="13217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0D6E16-48DA-7659-8BE2-D3A314E9EA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 t="20345" b="24619"/>
          <a:stretch/>
        </p:blipFill>
        <p:spPr>
          <a:xfrm>
            <a:off x="8831367" y="1971717"/>
            <a:ext cx="2842979" cy="1237466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86ECC98F-5DB0-9D23-F6A2-BADE2DD3E6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7370875"/>
              </p:ext>
            </p:extLst>
          </p:nvPr>
        </p:nvGraphicFramePr>
        <p:xfrm>
          <a:off x="606552" y="5286375"/>
          <a:ext cx="7813547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2536">
                  <a:extLst>
                    <a:ext uri="{9D8B030D-6E8A-4147-A177-3AD203B41FA5}">
                      <a16:colId xmlns:a16="http://schemas.microsoft.com/office/drawing/2014/main" val="761563518"/>
                    </a:ext>
                  </a:extLst>
                </a:gridCol>
                <a:gridCol w="4061011">
                  <a:extLst>
                    <a:ext uri="{9D8B030D-6E8A-4147-A177-3AD203B41FA5}">
                      <a16:colId xmlns:a16="http://schemas.microsoft.com/office/drawing/2014/main" val="3232093155"/>
                    </a:ext>
                  </a:extLst>
                </a:gridCol>
              </a:tblGrid>
              <a:tr h="9810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+mj-lt"/>
                        </a:rPr>
                        <a:t>Caged bivalves and surface water 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>
                          <a:solidFill>
                            <a:schemeClr val="accent3"/>
                          </a:solidFill>
                          <a:latin typeface="+mj-lt"/>
                          <a:ea typeface="+mn-ea"/>
                          <a:cs typeface="+mn-cs"/>
                        </a:rPr>
                        <a:t>Use of oysters for water quality impacts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2775419103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A010A04-B984-4DB8-369A-1B7C18008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6190795"/>
              </p:ext>
            </p:extLst>
          </p:nvPr>
        </p:nvGraphicFramePr>
        <p:xfrm>
          <a:off x="606552" y="3690161"/>
          <a:ext cx="7813547" cy="100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52536">
                  <a:extLst>
                    <a:ext uri="{9D8B030D-6E8A-4147-A177-3AD203B41FA5}">
                      <a16:colId xmlns:a16="http://schemas.microsoft.com/office/drawing/2014/main" val="761563518"/>
                    </a:ext>
                  </a:extLst>
                </a:gridCol>
                <a:gridCol w="4061011">
                  <a:extLst>
                    <a:ext uri="{9D8B030D-6E8A-4147-A177-3AD203B41FA5}">
                      <a16:colId xmlns:a16="http://schemas.microsoft.com/office/drawing/2014/main" val="3232093155"/>
                    </a:ext>
                  </a:extLst>
                </a:gridCol>
              </a:tblGrid>
              <a:tr h="990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latin typeface="+mj-lt"/>
                        </a:rPr>
                        <a:t>Tissue</a:t>
                      </a:r>
                    </a:p>
                  </a:txBody>
                  <a:tcPr marL="137160" marR="137160" marT="137160" marB="1371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accent3"/>
                          </a:solidFill>
                          <a:latin typeface="+mj-lt"/>
                        </a:rPr>
                        <a:t>TKTU findings in selecting species and processing</a:t>
                      </a:r>
                    </a:p>
                  </a:txBody>
                  <a:tcPr marL="137160" marR="137160" marT="137160" marB="137160" anchor="ctr"/>
                </a:tc>
                <a:extLst>
                  <a:ext uri="{0D108BD9-81ED-4DB2-BD59-A6C34878D82A}">
                    <a16:rowId xmlns:a16="http://schemas.microsoft.com/office/drawing/2014/main" val="3118085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160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1D7947-987E-2892-7C53-437C4DBF6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7"/>
          <a:stretch/>
        </p:blipFill>
        <p:spPr>
          <a:xfrm>
            <a:off x="157655" y="1228340"/>
            <a:ext cx="11740922" cy="4452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C41280-4A43-830C-144B-0DD0F3E29D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5" t="86756" r="15419" b="2713"/>
          <a:stretch/>
        </p:blipFill>
        <p:spPr>
          <a:xfrm>
            <a:off x="1195124" y="5766293"/>
            <a:ext cx="10233554" cy="6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725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44AB647-7367-3180-75AE-168E7628841B}"/>
              </a:ext>
            </a:extLst>
          </p:cNvPr>
          <p:cNvGrpSpPr/>
          <p:nvPr/>
        </p:nvGrpSpPr>
        <p:grpSpPr>
          <a:xfrm>
            <a:off x="295275" y="2891551"/>
            <a:ext cx="4611286" cy="3350499"/>
            <a:chOff x="304886" y="2755978"/>
            <a:chExt cx="4900806" cy="35608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D81D22E-8F15-160E-2B13-A22FEEFDAF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0840" r="7354" b="9459"/>
            <a:stretch/>
          </p:blipFill>
          <p:spPr>
            <a:xfrm>
              <a:off x="791988" y="2801547"/>
              <a:ext cx="1633509" cy="51231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050B9A7-B7AD-6363-5EFC-00C54A9E9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5573" y="3402571"/>
              <a:ext cx="1851764" cy="5120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1AAB550-3F9A-3EC0-B91E-D6BA6A87FE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10093"/>
            <a:stretch/>
          </p:blipFill>
          <p:spPr>
            <a:xfrm>
              <a:off x="960543" y="4555730"/>
              <a:ext cx="1415096" cy="51231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A23902F-802E-23DC-2D83-A861A206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77279" y="5200546"/>
              <a:ext cx="1415096" cy="5123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EF04412-D8BA-8133-C76C-446D597DF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62135" y="5796722"/>
              <a:ext cx="1320512" cy="51231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9383F3F-27ED-3470-40B9-C33728ECB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9219"/>
            <a:stretch/>
          </p:blipFill>
          <p:spPr>
            <a:xfrm>
              <a:off x="3595204" y="2755978"/>
              <a:ext cx="1571576" cy="51231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8ABAA83-DA68-AA7A-0189-F0CAE4688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70936" y="3367632"/>
              <a:ext cx="1695844" cy="51231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60DC44-B5B1-A64F-0112-125FBEB5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2748" y="3959830"/>
              <a:ext cx="1604032" cy="51231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D52F29D-67BC-2311-D81D-3A385A73A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95889" y="4581212"/>
              <a:ext cx="1770891" cy="51231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FFC37B5-9A9F-74D2-39DE-ADFA8AB9A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3061" y="5183138"/>
              <a:ext cx="1592631" cy="51231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EA91EA3-38E7-1DE5-3839-67F9190F3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50074" y="5804521"/>
              <a:ext cx="1616706" cy="51231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215850D-ACBE-D1E3-5787-7B018CF0A181}"/>
                </a:ext>
              </a:extLst>
            </p:cNvPr>
            <p:cNvGrpSpPr/>
            <p:nvPr/>
          </p:nvGrpSpPr>
          <p:grpSpPr>
            <a:xfrm>
              <a:off x="304886" y="4003345"/>
              <a:ext cx="2123811" cy="526823"/>
              <a:chOff x="482821" y="3497506"/>
              <a:chExt cx="2123811" cy="52682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2FF7332-3574-530E-24AD-9239D13F8E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29726" r="4115"/>
              <a:stretch/>
            </p:blipFill>
            <p:spPr>
              <a:xfrm>
                <a:off x="1032688" y="3497506"/>
                <a:ext cx="1573944" cy="51231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EF9674BB-310E-3F03-E2F7-B95FC5747E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1612" r="75275"/>
              <a:stretch/>
            </p:blipFill>
            <p:spPr>
              <a:xfrm>
                <a:off x="482821" y="3512014"/>
                <a:ext cx="549867" cy="512315"/>
              </a:xfrm>
              <a:prstGeom prst="rect">
                <a:avLst/>
              </a:prstGeom>
            </p:spPr>
          </p:pic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242B40-26D5-7AD1-432F-FFD72C1A5ED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8913" y="6242050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61E33C-BFC1-A44B-885B-D74A83710B35}" type="slidenum">
              <a:rPr lang="en-CA" smtClean="0"/>
              <a:pPr/>
              <a:t>15</a:t>
            </a:fld>
            <a:endParaRPr lang="en-CA"/>
          </a:p>
        </p:txBody>
      </p:sp>
      <p:sp>
        <p:nvSpPr>
          <p:cNvPr id="7" name="Title 7">
            <a:extLst>
              <a:ext uri="{FF2B5EF4-FFF2-40B4-BE49-F238E27FC236}">
                <a16:creationId xmlns:a16="http://schemas.microsoft.com/office/drawing/2014/main" id="{9DB24CB4-D9AB-39F3-CD56-9361FFD41018}"/>
              </a:ext>
            </a:extLst>
          </p:cNvPr>
          <p:cNvSpPr txBox="1">
            <a:spLocks/>
          </p:cNvSpPr>
          <p:nvPr/>
        </p:nvSpPr>
        <p:spPr>
          <a:xfrm>
            <a:off x="434975" y="2295951"/>
            <a:ext cx="5181599" cy="4572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 spc="0" baseline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z="2400" b="1">
                <a:solidFill>
                  <a:schemeClr val="accent1"/>
                </a:solidFill>
              </a:rPr>
              <a:t>Proposed Number of Samples</a:t>
            </a: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7DFD0932-3408-B254-EB6F-35B84BE49C96}"/>
              </a:ext>
            </a:extLst>
          </p:cNvPr>
          <p:cNvSpPr txBox="1">
            <a:spLocks/>
          </p:cNvSpPr>
          <p:nvPr/>
        </p:nvSpPr>
        <p:spPr>
          <a:xfrm>
            <a:off x="585002" y="807593"/>
            <a:ext cx="4663273" cy="1586475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 spc="0" baseline="0">
                <a:solidFill>
                  <a:schemeClr val="tx2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dirty="0" err="1"/>
              <a:t>Harbour</a:t>
            </a:r>
            <a:r>
              <a:rPr lang="en-US" dirty="0"/>
              <a:t> Tissue Monitoring Locations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D4AFE05-A267-E3F7-F6F5-31B9AEBD108A}"/>
              </a:ext>
            </a:extLst>
          </p:cNvPr>
          <p:cNvSpPr/>
          <p:nvPr/>
        </p:nvSpPr>
        <p:spPr>
          <a:xfrm>
            <a:off x="2428875" y="290772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8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3A34690-B7CF-53AD-3AD7-B74CDDD511EC}"/>
              </a:ext>
            </a:extLst>
          </p:cNvPr>
          <p:cNvSpPr/>
          <p:nvPr/>
        </p:nvSpPr>
        <p:spPr>
          <a:xfrm>
            <a:off x="2428875" y="347160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37149C7-A058-F37F-7D16-38527F9E91EF}"/>
              </a:ext>
            </a:extLst>
          </p:cNvPr>
          <p:cNvSpPr/>
          <p:nvPr/>
        </p:nvSpPr>
        <p:spPr>
          <a:xfrm>
            <a:off x="2428875" y="403548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6D4CC2-9B0E-488E-0003-605876D8AAF4}"/>
              </a:ext>
            </a:extLst>
          </p:cNvPr>
          <p:cNvSpPr/>
          <p:nvPr/>
        </p:nvSpPr>
        <p:spPr>
          <a:xfrm>
            <a:off x="2428875" y="459936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1C3AFC8-8C84-2D2B-2E37-9496A155844F}"/>
              </a:ext>
            </a:extLst>
          </p:cNvPr>
          <p:cNvSpPr/>
          <p:nvPr/>
        </p:nvSpPr>
        <p:spPr>
          <a:xfrm>
            <a:off x="2428875" y="516324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33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5D3A1A-E8CB-5300-8796-75AFCFE795F3}"/>
              </a:ext>
            </a:extLst>
          </p:cNvPr>
          <p:cNvSpPr/>
          <p:nvPr/>
        </p:nvSpPr>
        <p:spPr>
          <a:xfrm>
            <a:off x="2428875" y="572712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2A3ECDE-6C23-9115-A021-A66DB8628B95}"/>
              </a:ext>
            </a:extLst>
          </p:cNvPr>
          <p:cNvSpPr/>
          <p:nvPr/>
        </p:nvSpPr>
        <p:spPr>
          <a:xfrm>
            <a:off x="5019675" y="290772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6C9E331-DAAD-4D41-0C4D-7E9F53BC9F60}"/>
              </a:ext>
            </a:extLst>
          </p:cNvPr>
          <p:cNvSpPr/>
          <p:nvPr/>
        </p:nvSpPr>
        <p:spPr>
          <a:xfrm>
            <a:off x="5019675" y="347160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BC244B8-119C-00E2-AD13-6348FAEA1B86}"/>
              </a:ext>
            </a:extLst>
          </p:cNvPr>
          <p:cNvSpPr/>
          <p:nvPr/>
        </p:nvSpPr>
        <p:spPr>
          <a:xfrm>
            <a:off x="5019675" y="403548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7C30068-C265-EA77-0166-3D40304D8423}"/>
              </a:ext>
            </a:extLst>
          </p:cNvPr>
          <p:cNvSpPr/>
          <p:nvPr/>
        </p:nvSpPr>
        <p:spPr>
          <a:xfrm>
            <a:off x="5019675" y="459936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71CA4B-540E-76FC-C4AE-BACE7FE58A65}"/>
              </a:ext>
            </a:extLst>
          </p:cNvPr>
          <p:cNvSpPr/>
          <p:nvPr/>
        </p:nvSpPr>
        <p:spPr>
          <a:xfrm>
            <a:off x="5019675" y="516324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10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7B6BFAC-2514-D2C7-B59A-E2BA31EC7B94}"/>
              </a:ext>
            </a:extLst>
          </p:cNvPr>
          <p:cNvSpPr/>
          <p:nvPr/>
        </p:nvSpPr>
        <p:spPr>
          <a:xfrm>
            <a:off x="5019675" y="5727129"/>
            <a:ext cx="457200" cy="457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6</a:t>
            </a:r>
          </a:p>
        </p:txBody>
      </p:sp>
      <p:pic>
        <p:nvPicPr>
          <p:cNvPr id="15" name="Picture 14" descr="A map of a city&#10;&#10;Description automatically generated">
            <a:extLst>
              <a:ext uri="{FF2B5EF4-FFF2-40B4-BE49-F238E27FC236}">
                <a16:creationId xmlns:a16="http://schemas.microsoft.com/office/drawing/2014/main" id="{E85946D0-1148-20B5-243D-EEFB0F475F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996"/>
          <a:stretch/>
        </p:blipFill>
        <p:spPr>
          <a:xfrm>
            <a:off x="5864727" y="-15243"/>
            <a:ext cx="6363889" cy="687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33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F1859-4298-03F1-8D5C-25B44F4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2AED7CC9-D00B-1288-F8D5-A08D8D7D4C4C}"/>
              </a:ext>
            </a:extLst>
          </p:cNvPr>
          <p:cNvSpPr/>
          <p:nvPr/>
        </p:nvSpPr>
        <p:spPr>
          <a:xfrm>
            <a:off x="4419600" y="4518660"/>
            <a:ext cx="3048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90D6F1-04E1-4A9C-E2DE-62D49F4F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Monitoring Flowchart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579292A-7D1F-90C4-363D-530AFF82F38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8913" y="6242050"/>
            <a:ext cx="57308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BA61E33C-BFC1-A44B-885B-D74A83710B35}" type="slidenum">
              <a:rPr lang="en-CA" smtClean="0"/>
              <a:pPr>
                <a:spcAft>
                  <a:spcPts val="600"/>
                </a:spcAft>
              </a:pPr>
              <a:t>16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693AEA-34FA-FEFA-D900-CB903181FB0D}"/>
              </a:ext>
            </a:extLst>
          </p:cNvPr>
          <p:cNvSpPr/>
          <p:nvPr/>
        </p:nvSpPr>
        <p:spPr>
          <a:xfrm>
            <a:off x="609600" y="212598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Harbour Floor Monitoring Cycles</a:t>
            </a:r>
            <a:endParaRPr lang="en-US" sz="1300" b="0" i="0" u="none" strike="noStrike" baseline="30000">
              <a:solidFill>
                <a:srgbClr val="FFFFFF"/>
              </a:solidFill>
              <a:latin typeface="+mj-lt"/>
            </a:endParaRPr>
          </a:p>
          <a:p>
            <a:pPr marR="0" algn="ctr" rtl="0"/>
            <a:r>
              <a:rPr lang="en-US" sz="1100" b="0" i="0" u="none" strike="noStrike">
                <a:solidFill>
                  <a:srgbClr val="FFFFFF"/>
                </a:solidFill>
                <a:latin typeface="+mj-lt"/>
              </a:rPr>
              <a:t>(three monitoring events per cycle)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D5627F-5574-1041-8E94-517062131388}"/>
              </a:ext>
            </a:extLst>
          </p:cNvPr>
          <p:cNvSpPr/>
          <p:nvPr/>
        </p:nvSpPr>
        <p:spPr>
          <a:xfrm>
            <a:off x="609600" y="451866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Update Risk Tool and SWAC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1AB4BF-F725-6A53-9600-2CB66A534708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1562100" y="2964180"/>
            <a:ext cx="0" cy="1554480"/>
          </a:xfrm>
          <a:prstGeom prst="straightConnector1">
            <a:avLst/>
          </a:prstGeom>
          <a:ln w="57150">
            <a:solidFill>
              <a:srgbClr val="F3CC5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E925575-DEBF-4114-128F-CFB765C6F9F7}"/>
              </a:ext>
            </a:extLst>
          </p:cNvPr>
          <p:cNvSpPr/>
          <p:nvPr/>
        </p:nvSpPr>
        <p:spPr>
          <a:xfrm>
            <a:off x="3048000" y="3375660"/>
            <a:ext cx="1143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Have conditions improved?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C4046F6-A6B0-33BB-A87C-9F2C27C7AFB1}"/>
              </a:ext>
            </a:extLst>
          </p:cNvPr>
          <p:cNvCxnSpPr>
            <a:cxnSpLocks/>
            <a:stCxn id="10" idx="3"/>
            <a:endCxn id="22" idx="1"/>
          </p:cNvCxnSpPr>
          <p:nvPr/>
        </p:nvCxnSpPr>
        <p:spPr>
          <a:xfrm flipV="1">
            <a:off x="2514600" y="3794760"/>
            <a:ext cx="533400" cy="1143000"/>
          </a:xfrm>
          <a:prstGeom prst="bentConnector3">
            <a:avLst>
              <a:gd name="adj1" fmla="val 26623"/>
            </a:avLst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B9B364C-4954-A267-9CC6-D641F2D6E25F}"/>
              </a:ext>
            </a:extLst>
          </p:cNvPr>
          <p:cNvSpPr/>
          <p:nvPr/>
        </p:nvSpPr>
        <p:spPr>
          <a:xfrm>
            <a:off x="2819400" y="2080260"/>
            <a:ext cx="16002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Lift or modify seafood advisory</a:t>
            </a:r>
          </a:p>
          <a:p>
            <a:pPr marR="0" algn="ctr" rtl="0"/>
            <a:r>
              <a:rPr lang="en-US" sz="1100" b="0" i="0" u="none" strike="noStrike">
                <a:solidFill>
                  <a:schemeClr val="bg1"/>
                </a:solidFill>
                <a:latin typeface="+mj-lt"/>
              </a:rPr>
              <a:t>(coordinate with DFO)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F932DA-0C7E-26C5-3EB6-47B224B0125F}"/>
              </a:ext>
            </a:extLst>
          </p:cNvPr>
          <p:cNvSpPr/>
          <p:nvPr/>
        </p:nvSpPr>
        <p:spPr>
          <a:xfrm>
            <a:off x="5029200" y="20802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there remaining risk drivers?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DBDE5C2-C18D-3DE5-1E89-41E1B6447578}"/>
              </a:ext>
            </a:extLst>
          </p:cNvPr>
          <p:cNvSpPr/>
          <p:nvPr/>
        </p:nvSpPr>
        <p:spPr>
          <a:xfrm>
            <a:off x="7162800" y="2080260"/>
            <a:ext cx="240411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long-term monitoring of sediment and crab at a reduced frequency</a:t>
            </a:r>
            <a:endParaRPr lang="en-US" sz="1300" b="0" i="0" u="none" strike="noStrike" baseline="300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9585C22-C4AB-42EC-FCDF-A6C69EB5716D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4419600" y="2499360"/>
            <a:ext cx="609600" cy="0"/>
          </a:xfrm>
          <a:prstGeom prst="straightConnector1">
            <a:avLst/>
          </a:prstGeom>
          <a:ln w="57150">
            <a:solidFill>
              <a:srgbClr val="F3CC5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AC4249-B456-4092-4E88-C73E7FE6E683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6553200" y="2499360"/>
            <a:ext cx="609600" cy="0"/>
          </a:xfrm>
          <a:prstGeom prst="straightConnector1">
            <a:avLst/>
          </a:prstGeom>
          <a:ln w="57150">
            <a:solidFill>
              <a:srgbClr val="F3CC5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953437-B5EE-F295-C2B2-2140020A7B81}"/>
              </a:ext>
            </a:extLst>
          </p:cNvPr>
          <p:cNvSpPr/>
          <p:nvPr/>
        </p:nvSpPr>
        <p:spPr>
          <a:xfrm>
            <a:off x="3505200" y="304038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00BC6F7-66DF-8989-F5B4-8F37CBC5CE97}"/>
              </a:ext>
            </a:extLst>
          </p:cNvPr>
          <p:cNvSpPr/>
          <p:nvPr/>
        </p:nvSpPr>
        <p:spPr>
          <a:xfrm>
            <a:off x="2819400" y="4518660"/>
            <a:ext cx="2438400" cy="1036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monitoring through the next cycle</a:t>
            </a:r>
          </a:p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(</a:t>
            </a:r>
            <a:r>
              <a:rPr lang="en-US" sz="1100" b="0" i="0" u="none" strike="noStrike">
                <a:solidFill>
                  <a:schemeClr val="bg1"/>
                </a:solidFill>
                <a:latin typeface="+mj-lt"/>
              </a:rPr>
              <a:t>reassess contaminant list, including emerging contaminants)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78EE523F-625F-1FBE-FAC1-609BB25EEB97}"/>
              </a:ext>
            </a:extLst>
          </p:cNvPr>
          <p:cNvCxnSpPr>
            <a:cxnSpLocks/>
            <a:stCxn id="78" idx="1"/>
            <a:endCxn id="10" idx="2"/>
          </p:cNvCxnSpPr>
          <p:nvPr/>
        </p:nvCxnSpPr>
        <p:spPr>
          <a:xfrm rot="10800000">
            <a:off x="1562100" y="5356860"/>
            <a:ext cx="4000500" cy="647700"/>
          </a:xfrm>
          <a:prstGeom prst="bentConnector2">
            <a:avLst/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626DACDA-30B1-A3FE-F5E9-752F4416F687}"/>
              </a:ext>
            </a:extLst>
          </p:cNvPr>
          <p:cNvSpPr/>
          <p:nvPr/>
        </p:nvSpPr>
        <p:spPr>
          <a:xfrm>
            <a:off x="3657600" y="421386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557E8B-14EF-16A2-5DC6-A01C550974F0}"/>
              </a:ext>
            </a:extLst>
          </p:cNvPr>
          <p:cNvSpPr/>
          <p:nvPr/>
        </p:nvSpPr>
        <p:spPr>
          <a:xfrm>
            <a:off x="5562600" y="45186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average contaminant levels increasing?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9262BC1-072E-5FF2-DE6D-EF24CFDE5488}"/>
              </a:ext>
            </a:extLst>
          </p:cNvPr>
          <p:cNvCxnSpPr>
            <a:cxnSpLocks/>
            <a:stCxn id="22" idx="0"/>
            <a:endCxn id="26" idx="2"/>
          </p:cNvCxnSpPr>
          <p:nvPr/>
        </p:nvCxnSpPr>
        <p:spPr>
          <a:xfrm flipV="1">
            <a:off x="3619500" y="2918460"/>
            <a:ext cx="0" cy="457200"/>
          </a:xfrm>
          <a:prstGeom prst="straightConnector1">
            <a:avLst/>
          </a:prstGeom>
          <a:ln w="57150">
            <a:solidFill>
              <a:srgbClr val="F3CC5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884FAF9-D740-ADC6-F770-BB68DA41F5FB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619500" y="4213860"/>
            <a:ext cx="0" cy="3048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A2279460-E6FC-7DA3-05B1-F2135723399F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>
            <a:off x="4267200" y="2994660"/>
            <a:ext cx="1600200" cy="1447800"/>
          </a:xfrm>
          <a:prstGeom prst="bentConnector3">
            <a:avLst>
              <a:gd name="adj1" fmla="val 12338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5AC663A-D191-8B73-A4BB-60B10D9A1714}"/>
              </a:ext>
            </a:extLst>
          </p:cNvPr>
          <p:cNvCxnSpPr>
            <a:cxnSpLocks/>
          </p:cNvCxnSpPr>
          <p:nvPr/>
        </p:nvCxnSpPr>
        <p:spPr>
          <a:xfrm>
            <a:off x="5265420" y="4916978"/>
            <a:ext cx="24384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1EFEEBD0-8B8F-004C-04BD-D17085305844}"/>
              </a:ext>
            </a:extLst>
          </p:cNvPr>
          <p:cNvSpPr/>
          <p:nvPr/>
        </p:nvSpPr>
        <p:spPr>
          <a:xfrm>
            <a:off x="5562600" y="33756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reference contaminant levels increasing?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3BE962-5157-23D9-1125-FA407CC7D9E9}"/>
              </a:ext>
            </a:extLst>
          </p:cNvPr>
          <p:cNvCxnSpPr>
            <a:cxnSpLocks/>
            <a:stCxn id="48" idx="0"/>
            <a:endCxn id="73" idx="2"/>
          </p:cNvCxnSpPr>
          <p:nvPr/>
        </p:nvCxnSpPr>
        <p:spPr>
          <a:xfrm flipV="1">
            <a:off x="6324600" y="4213860"/>
            <a:ext cx="0" cy="3048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24C2803D-3AF7-340F-AD28-BF1494D7719B}"/>
              </a:ext>
            </a:extLst>
          </p:cNvPr>
          <p:cNvSpPr/>
          <p:nvPr/>
        </p:nvSpPr>
        <p:spPr>
          <a:xfrm>
            <a:off x="5562600" y="5661660"/>
            <a:ext cx="152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Monitoring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D67C3273-5710-6890-96E2-443DAAC2EA52}"/>
              </a:ext>
            </a:extLst>
          </p:cNvPr>
          <p:cNvCxnSpPr>
            <a:cxnSpLocks/>
            <a:stCxn id="48" idx="2"/>
            <a:endCxn id="78" idx="0"/>
          </p:cNvCxnSpPr>
          <p:nvPr/>
        </p:nvCxnSpPr>
        <p:spPr>
          <a:xfrm>
            <a:off x="6324600" y="5356860"/>
            <a:ext cx="0" cy="3048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B6FF04DF-5762-63E6-2BB4-7874FC589C3E}"/>
              </a:ext>
            </a:extLst>
          </p:cNvPr>
          <p:cNvSpPr/>
          <p:nvPr/>
        </p:nvSpPr>
        <p:spPr>
          <a:xfrm>
            <a:off x="7543800" y="451866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Source control evaluation </a:t>
            </a:r>
          </a:p>
        </p:txBody>
      </p: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50A44D12-B89A-735B-4E17-8E40FBAB4507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7086600" y="3604260"/>
            <a:ext cx="1409700" cy="914400"/>
          </a:xfrm>
          <a:prstGeom prst="bentConnector2">
            <a:avLst/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0F88685C-E44F-562C-952E-9FA028A49679}"/>
              </a:ext>
            </a:extLst>
          </p:cNvPr>
          <p:cNvCxnSpPr>
            <a:cxnSpLocks/>
            <a:stCxn id="73" idx="3"/>
            <a:endCxn id="78" idx="3"/>
          </p:cNvCxnSpPr>
          <p:nvPr/>
        </p:nvCxnSpPr>
        <p:spPr>
          <a:xfrm>
            <a:off x="7086600" y="3794760"/>
            <a:ext cx="12700" cy="2209800"/>
          </a:xfrm>
          <a:prstGeom prst="bentConnector3">
            <a:avLst>
              <a:gd name="adj1" fmla="val 2536362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7364FE3-0E9E-7FDB-3D54-6055175F74BB}"/>
              </a:ext>
            </a:extLst>
          </p:cNvPr>
          <p:cNvSpPr/>
          <p:nvPr/>
        </p:nvSpPr>
        <p:spPr>
          <a:xfrm>
            <a:off x="10287000" y="4518660"/>
            <a:ext cx="12954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Implement source control measures</a:t>
            </a:r>
            <a:endParaRPr lang="en-US" sz="1100" b="0" i="0" u="none" strike="noStrike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F22B8DD-587D-A893-F713-1F4A8325561A}"/>
              </a:ext>
            </a:extLst>
          </p:cNvPr>
          <p:cNvSpPr/>
          <p:nvPr/>
        </p:nvSpPr>
        <p:spPr>
          <a:xfrm>
            <a:off x="10287000" y="5966460"/>
            <a:ext cx="12954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Potential remediation</a:t>
            </a:r>
            <a:endParaRPr lang="en-US" sz="1100" b="0" i="0" u="none" strike="noStrike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A5289A3-1830-18D8-9999-87942E23A55C}"/>
              </a:ext>
            </a:extLst>
          </p:cNvPr>
          <p:cNvCxnSpPr>
            <a:cxnSpLocks/>
            <a:stCxn id="90" idx="3"/>
            <a:endCxn id="104" idx="1"/>
          </p:cNvCxnSpPr>
          <p:nvPr/>
        </p:nvCxnSpPr>
        <p:spPr>
          <a:xfrm>
            <a:off x="9448800" y="4937760"/>
            <a:ext cx="8382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F25A99CB-5F27-8971-5031-584A14521BC7}"/>
              </a:ext>
            </a:extLst>
          </p:cNvPr>
          <p:cNvCxnSpPr>
            <a:cxnSpLocks/>
            <a:stCxn id="104" idx="0"/>
            <a:endCxn id="113" idx="0"/>
          </p:cNvCxnSpPr>
          <p:nvPr/>
        </p:nvCxnSpPr>
        <p:spPr>
          <a:xfrm rot="16200000" flipV="1">
            <a:off x="7753350" y="1337310"/>
            <a:ext cx="12700" cy="6362700"/>
          </a:xfrm>
          <a:prstGeom prst="bentConnector3">
            <a:avLst>
              <a:gd name="adj1" fmla="val 10063638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C71B990-AD63-0B61-3B7A-AF0A5C82CB87}"/>
              </a:ext>
            </a:extLst>
          </p:cNvPr>
          <p:cNvSpPr/>
          <p:nvPr/>
        </p:nvSpPr>
        <p:spPr>
          <a:xfrm>
            <a:off x="7315200" y="2918460"/>
            <a:ext cx="2362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Improvement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D21FF9-FB16-A9F6-D656-5F6FDD4298D1}"/>
              </a:ext>
            </a:extLst>
          </p:cNvPr>
          <p:cNvSpPr/>
          <p:nvPr/>
        </p:nvSpPr>
        <p:spPr>
          <a:xfrm>
            <a:off x="9144000" y="3832860"/>
            <a:ext cx="144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Sources Identified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D89EE749-9B06-DE80-F895-B7283876D81E}"/>
              </a:ext>
            </a:extLst>
          </p:cNvPr>
          <p:cNvCxnSpPr>
            <a:cxnSpLocks/>
            <a:stCxn id="104" idx="2"/>
            <a:endCxn id="105" idx="0"/>
          </p:cNvCxnSpPr>
          <p:nvPr/>
        </p:nvCxnSpPr>
        <p:spPr>
          <a:xfrm>
            <a:off x="10934700" y="5356860"/>
            <a:ext cx="0" cy="6096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8DA7DC90-B326-EA72-B008-FABEF6FDC9AA}"/>
              </a:ext>
            </a:extLst>
          </p:cNvPr>
          <p:cNvSpPr/>
          <p:nvPr/>
        </p:nvSpPr>
        <p:spPr>
          <a:xfrm>
            <a:off x="9372600" y="543306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>
                <a:solidFill>
                  <a:schemeClr val="accent5"/>
                </a:solidFill>
              </a:rPr>
              <a:t>No Improvement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6078C3C0-9547-C17C-971E-585D78B1EF71}"/>
              </a:ext>
            </a:extLst>
          </p:cNvPr>
          <p:cNvCxnSpPr>
            <a:cxnSpLocks/>
          </p:cNvCxnSpPr>
          <p:nvPr/>
        </p:nvCxnSpPr>
        <p:spPr>
          <a:xfrm>
            <a:off x="9871364" y="4473633"/>
            <a:ext cx="0" cy="443345"/>
          </a:xfrm>
          <a:prstGeom prst="straightConnector1">
            <a:avLst/>
          </a:prstGeom>
          <a:ln w="19050">
            <a:solidFill>
              <a:schemeClr val="accent5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DE8D841-AACD-AEAE-79BA-47A08C1E1124}"/>
              </a:ext>
            </a:extLst>
          </p:cNvPr>
          <p:cNvSpPr/>
          <p:nvPr/>
        </p:nvSpPr>
        <p:spPr>
          <a:xfrm>
            <a:off x="4312920" y="281178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A4B8A87-7EF5-15B6-3C47-2C53728C484C}"/>
              </a:ext>
            </a:extLst>
          </p:cNvPr>
          <p:cNvSpPr/>
          <p:nvPr/>
        </p:nvSpPr>
        <p:spPr>
          <a:xfrm>
            <a:off x="6194598" y="4220211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34C20C2-2AFB-9BE9-193F-CE97EFBB4E47}"/>
              </a:ext>
            </a:extLst>
          </p:cNvPr>
          <p:cNvSpPr/>
          <p:nvPr/>
        </p:nvSpPr>
        <p:spPr>
          <a:xfrm>
            <a:off x="7200899" y="552831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39942E-5401-5AF5-E666-086828BB5DA6}"/>
              </a:ext>
            </a:extLst>
          </p:cNvPr>
          <p:cNvSpPr/>
          <p:nvPr/>
        </p:nvSpPr>
        <p:spPr>
          <a:xfrm>
            <a:off x="6337301" y="535686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DCFD29-DF0F-8E7B-90D7-5823E6A54A8B}"/>
              </a:ext>
            </a:extLst>
          </p:cNvPr>
          <p:cNvSpPr/>
          <p:nvPr/>
        </p:nvSpPr>
        <p:spPr>
          <a:xfrm>
            <a:off x="7993379" y="3626484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810CB2-F7E6-37A6-29D7-DE9567FEE5BE}"/>
              </a:ext>
            </a:extLst>
          </p:cNvPr>
          <p:cNvSpPr/>
          <p:nvPr/>
        </p:nvSpPr>
        <p:spPr>
          <a:xfrm>
            <a:off x="6603192" y="2139441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591680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A4BDB-C7AB-C41F-0EBF-59A8CD7A5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70D5E3B4-D45E-A5BB-8B46-53BE5D8EB8AA}"/>
              </a:ext>
            </a:extLst>
          </p:cNvPr>
          <p:cNvSpPr/>
          <p:nvPr/>
        </p:nvSpPr>
        <p:spPr>
          <a:xfrm>
            <a:off x="4419600" y="4518660"/>
            <a:ext cx="304800" cy="304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CD404-D475-157D-45EC-6938BFC2C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/>
              <a:t>Monitoring Flowchart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E037777-4F12-80EF-B135-9D7183DE94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8913" y="6242050"/>
            <a:ext cx="573087" cy="365125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BA61E33C-BFC1-A44B-885B-D74A83710B35}" type="slidenum">
              <a:rPr lang="en-CA" smtClean="0"/>
              <a:pPr>
                <a:spcAft>
                  <a:spcPts val="600"/>
                </a:spcAft>
              </a:pPr>
              <a:t>17</a:t>
            </a:fld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3DEBE2-6DA9-EF49-ECD6-FE418FE16536}"/>
              </a:ext>
            </a:extLst>
          </p:cNvPr>
          <p:cNvSpPr/>
          <p:nvPr/>
        </p:nvSpPr>
        <p:spPr>
          <a:xfrm>
            <a:off x="609600" y="212598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Harbour Floor Monitoring Cycles</a:t>
            </a:r>
            <a:endParaRPr lang="en-US" sz="1300" b="0" i="0" u="none" strike="noStrike" baseline="30000">
              <a:solidFill>
                <a:srgbClr val="FFFFFF"/>
              </a:solidFill>
              <a:latin typeface="+mj-lt"/>
            </a:endParaRPr>
          </a:p>
          <a:p>
            <a:pPr marR="0" algn="ctr" rtl="0"/>
            <a:r>
              <a:rPr lang="en-US" sz="1100" b="0" i="0" u="none" strike="noStrike">
                <a:solidFill>
                  <a:srgbClr val="FFFFFF"/>
                </a:solidFill>
                <a:latin typeface="+mj-lt"/>
              </a:rPr>
              <a:t>(three monitoring events per cycle)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E49A1-10D7-2161-47F9-ED1B94452BBE}"/>
              </a:ext>
            </a:extLst>
          </p:cNvPr>
          <p:cNvSpPr/>
          <p:nvPr/>
        </p:nvSpPr>
        <p:spPr>
          <a:xfrm>
            <a:off x="609600" y="451866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Update Risk Tool and SWAC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B0423C8-875B-FBF9-2452-C021508B1369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>
            <a:off x="1562100" y="2964180"/>
            <a:ext cx="0" cy="1554480"/>
          </a:xfrm>
          <a:prstGeom prst="straightConnector1">
            <a:avLst/>
          </a:prstGeom>
          <a:ln w="57150">
            <a:solidFill>
              <a:srgbClr val="F3CC54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FA0DF96-6DF7-46F4-5C0C-B573C15B518B}"/>
              </a:ext>
            </a:extLst>
          </p:cNvPr>
          <p:cNvSpPr/>
          <p:nvPr/>
        </p:nvSpPr>
        <p:spPr>
          <a:xfrm>
            <a:off x="3048000" y="3375660"/>
            <a:ext cx="1143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Have conditions improved?</a:t>
            </a: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420C3E05-A72A-3379-097B-FC5CA7206374}"/>
              </a:ext>
            </a:extLst>
          </p:cNvPr>
          <p:cNvCxnSpPr>
            <a:cxnSpLocks/>
            <a:stCxn id="10" idx="3"/>
            <a:endCxn id="22" idx="1"/>
          </p:cNvCxnSpPr>
          <p:nvPr/>
        </p:nvCxnSpPr>
        <p:spPr>
          <a:xfrm flipV="1">
            <a:off x="2514600" y="3794760"/>
            <a:ext cx="533400" cy="1143000"/>
          </a:xfrm>
          <a:prstGeom prst="bentConnector3">
            <a:avLst>
              <a:gd name="adj1" fmla="val 26623"/>
            </a:avLst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A62B0898-DF37-0593-2C11-44357C0B383A}"/>
              </a:ext>
            </a:extLst>
          </p:cNvPr>
          <p:cNvSpPr/>
          <p:nvPr/>
        </p:nvSpPr>
        <p:spPr>
          <a:xfrm>
            <a:off x="2819400" y="2080260"/>
            <a:ext cx="16002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Lift or modify seafood advisory</a:t>
            </a:r>
          </a:p>
          <a:p>
            <a:pPr marR="0" algn="ctr" rtl="0"/>
            <a:r>
              <a:rPr lang="en-US" sz="1100" b="0" i="0" u="none" strike="noStrike">
                <a:solidFill>
                  <a:schemeClr val="bg1"/>
                </a:solidFill>
                <a:latin typeface="+mj-lt"/>
              </a:rPr>
              <a:t>(coordinate with DFO)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001447-3730-EFAF-A9B5-A4DCC023A761}"/>
              </a:ext>
            </a:extLst>
          </p:cNvPr>
          <p:cNvSpPr/>
          <p:nvPr/>
        </p:nvSpPr>
        <p:spPr>
          <a:xfrm>
            <a:off x="5029200" y="20802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there remaining risk drivers?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73397F-5CCC-138F-C7EA-72EB85098118}"/>
              </a:ext>
            </a:extLst>
          </p:cNvPr>
          <p:cNvSpPr/>
          <p:nvPr/>
        </p:nvSpPr>
        <p:spPr>
          <a:xfrm>
            <a:off x="7162800" y="2080260"/>
            <a:ext cx="240411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long-term monitoring of sediment and crab at a reduced frequency</a:t>
            </a:r>
            <a:endParaRPr lang="en-US" sz="1300" b="0" i="0" u="none" strike="noStrike" baseline="3000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3352B6A-47FC-7983-1601-94AAD7D629A8}"/>
              </a:ext>
            </a:extLst>
          </p:cNvPr>
          <p:cNvCxnSpPr>
            <a:cxnSpLocks/>
            <a:stCxn id="26" idx="3"/>
            <a:endCxn id="27" idx="1"/>
          </p:cNvCxnSpPr>
          <p:nvPr/>
        </p:nvCxnSpPr>
        <p:spPr>
          <a:xfrm>
            <a:off x="4419600" y="2499360"/>
            <a:ext cx="6096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1C33B51-4ED5-F444-18E3-37D32770BF8F}"/>
              </a:ext>
            </a:extLst>
          </p:cNvPr>
          <p:cNvCxnSpPr>
            <a:cxnSpLocks/>
            <a:stCxn id="27" idx="3"/>
            <a:endCxn id="30" idx="1"/>
          </p:cNvCxnSpPr>
          <p:nvPr/>
        </p:nvCxnSpPr>
        <p:spPr>
          <a:xfrm>
            <a:off x="6553200" y="2499360"/>
            <a:ext cx="609600" cy="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A951A1F-9181-0C25-4C17-781CDD0B21B7}"/>
              </a:ext>
            </a:extLst>
          </p:cNvPr>
          <p:cNvSpPr/>
          <p:nvPr/>
        </p:nvSpPr>
        <p:spPr>
          <a:xfrm>
            <a:off x="3429000" y="299466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F543D90-1EC2-358F-EF0A-C64D729BDBC9}"/>
              </a:ext>
            </a:extLst>
          </p:cNvPr>
          <p:cNvSpPr/>
          <p:nvPr/>
        </p:nvSpPr>
        <p:spPr>
          <a:xfrm>
            <a:off x="2819400" y="4518660"/>
            <a:ext cx="2438400" cy="10363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monitoring through the next cycle</a:t>
            </a:r>
          </a:p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(</a:t>
            </a:r>
            <a:r>
              <a:rPr lang="en-US" sz="1100" b="0" i="0" u="none" strike="noStrike">
                <a:solidFill>
                  <a:schemeClr val="bg1"/>
                </a:solidFill>
                <a:latin typeface="+mj-lt"/>
              </a:rPr>
              <a:t>reassess contaminant list, including emerging contaminants)</a:t>
            </a:r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A8642586-9B60-3F40-2887-DD029EF50E82}"/>
              </a:ext>
            </a:extLst>
          </p:cNvPr>
          <p:cNvCxnSpPr>
            <a:cxnSpLocks/>
            <a:stCxn id="78" idx="1"/>
            <a:endCxn id="10" idx="2"/>
          </p:cNvCxnSpPr>
          <p:nvPr/>
        </p:nvCxnSpPr>
        <p:spPr>
          <a:xfrm rot="10800000">
            <a:off x="1562100" y="5356860"/>
            <a:ext cx="4000500" cy="647700"/>
          </a:xfrm>
          <a:prstGeom prst="bentConnector2">
            <a:avLst/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EAE6052-E587-3B8B-A072-0B18D8053AA5}"/>
              </a:ext>
            </a:extLst>
          </p:cNvPr>
          <p:cNvSpPr/>
          <p:nvPr/>
        </p:nvSpPr>
        <p:spPr>
          <a:xfrm>
            <a:off x="3711576" y="4207509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5B40C54-352F-4292-5E29-480095B980A2}"/>
              </a:ext>
            </a:extLst>
          </p:cNvPr>
          <p:cNvSpPr/>
          <p:nvPr/>
        </p:nvSpPr>
        <p:spPr>
          <a:xfrm>
            <a:off x="5562600" y="45186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average contaminant levels increasing?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8EEC4B7-8F93-96C1-C3E5-0D1E534AFE2F}"/>
              </a:ext>
            </a:extLst>
          </p:cNvPr>
          <p:cNvCxnSpPr>
            <a:cxnSpLocks/>
            <a:stCxn id="22" idx="0"/>
            <a:endCxn id="26" idx="2"/>
          </p:cNvCxnSpPr>
          <p:nvPr/>
        </p:nvCxnSpPr>
        <p:spPr>
          <a:xfrm flipV="1">
            <a:off x="3619500" y="2918460"/>
            <a:ext cx="0" cy="4572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5672E65-039D-5926-EDB1-802D977D5637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619500" y="4213860"/>
            <a:ext cx="0" cy="304800"/>
          </a:xfrm>
          <a:prstGeom prst="straightConnector1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8A144696-19B9-1997-15B1-181DA4C5AE93}"/>
              </a:ext>
            </a:extLst>
          </p:cNvPr>
          <p:cNvCxnSpPr>
            <a:cxnSpLocks/>
            <a:stCxn id="27" idx="2"/>
          </p:cNvCxnSpPr>
          <p:nvPr/>
        </p:nvCxnSpPr>
        <p:spPr>
          <a:xfrm rot="5400000">
            <a:off x="4267200" y="2994660"/>
            <a:ext cx="1600200" cy="1447800"/>
          </a:xfrm>
          <a:prstGeom prst="bentConnector3">
            <a:avLst>
              <a:gd name="adj1" fmla="val 12338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6DECDCC-0237-83AF-5576-A41D5B0D1F12}"/>
              </a:ext>
            </a:extLst>
          </p:cNvPr>
          <p:cNvCxnSpPr>
            <a:cxnSpLocks/>
          </p:cNvCxnSpPr>
          <p:nvPr/>
        </p:nvCxnSpPr>
        <p:spPr>
          <a:xfrm>
            <a:off x="5265420" y="4916978"/>
            <a:ext cx="236220" cy="0"/>
          </a:xfrm>
          <a:prstGeom prst="straightConnector1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734EB743-DA8F-EC84-33FD-2D279B146DD8}"/>
              </a:ext>
            </a:extLst>
          </p:cNvPr>
          <p:cNvSpPr/>
          <p:nvPr/>
        </p:nvSpPr>
        <p:spPr>
          <a:xfrm>
            <a:off x="5562600" y="3375660"/>
            <a:ext cx="1524000" cy="838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Are reference contaminant levels increasing?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C1F5047-49B4-7A9D-29AA-B86A4DE50C6A}"/>
              </a:ext>
            </a:extLst>
          </p:cNvPr>
          <p:cNvCxnSpPr>
            <a:cxnSpLocks/>
            <a:stCxn id="48" idx="0"/>
            <a:endCxn id="73" idx="2"/>
          </p:cNvCxnSpPr>
          <p:nvPr/>
        </p:nvCxnSpPr>
        <p:spPr>
          <a:xfrm flipV="1">
            <a:off x="6324600" y="4213860"/>
            <a:ext cx="0" cy="304800"/>
          </a:xfrm>
          <a:prstGeom prst="straightConnector1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055F72BC-BB7C-2C90-A4F7-F5F7E7839ADA}"/>
              </a:ext>
            </a:extLst>
          </p:cNvPr>
          <p:cNvSpPr/>
          <p:nvPr/>
        </p:nvSpPr>
        <p:spPr>
          <a:xfrm>
            <a:off x="5562600" y="5661660"/>
            <a:ext cx="1524000" cy="685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chemeClr val="bg1"/>
                </a:solidFill>
                <a:latin typeface="+mj-lt"/>
              </a:rPr>
              <a:t>Continue Monitoring</a:t>
            </a:r>
            <a:endParaRPr lang="en-US" sz="1100" b="0" i="0" u="none" strike="noStrike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F82F89BF-4ADE-E0DD-7B81-A75D8C4A2B14}"/>
              </a:ext>
            </a:extLst>
          </p:cNvPr>
          <p:cNvCxnSpPr>
            <a:cxnSpLocks/>
            <a:stCxn id="48" idx="2"/>
            <a:endCxn id="78" idx="0"/>
          </p:cNvCxnSpPr>
          <p:nvPr/>
        </p:nvCxnSpPr>
        <p:spPr>
          <a:xfrm>
            <a:off x="6324600" y="5356860"/>
            <a:ext cx="0" cy="304800"/>
          </a:xfrm>
          <a:prstGeom prst="straightConnector1">
            <a:avLst/>
          </a:prstGeom>
          <a:ln w="28575">
            <a:solidFill>
              <a:schemeClr val="accent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22226D97-4A60-747A-88A9-5F6A9B51A002}"/>
              </a:ext>
            </a:extLst>
          </p:cNvPr>
          <p:cNvSpPr/>
          <p:nvPr/>
        </p:nvSpPr>
        <p:spPr>
          <a:xfrm>
            <a:off x="7543800" y="4518660"/>
            <a:ext cx="19050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Source control evaluation </a:t>
            </a:r>
          </a:p>
        </p:txBody>
      </p:sp>
      <p:cxnSp>
        <p:nvCxnSpPr>
          <p:cNvPr id="92" name="Connector: Elbow 91">
            <a:extLst>
              <a:ext uri="{FF2B5EF4-FFF2-40B4-BE49-F238E27FC236}">
                <a16:creationId xmlns:a16="http://schemas.microsoft.com/office/drawing/2014/main" id="{D50FBFB6-B0C0-F0A9-F806-9CE8C03C2857}"/>
              </a:ext>
            </a:extLst>
          </p:cNvPr>
          <p:cNvCxnSpPr>
            <a:cxnSpLocks/>
            <a:endCxn id="90" idx="0"/>
          </p:cNvCxnSpPr>
          <p:nvPr/>
        </p:nvCxnSpPr>
        <p:spPr>
          <a:xfrm>
            <a:off x="7086600" y="3604260"/>
            <a:ext cx="1409700" cy="914400"/>
          </a:xfrm>
          <a:prstGeom prst="bentConnector2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or: Elbow 96">
            <a:extLst>
              <a:ext uri="{FF2B5EF4-FFF2-40B4-BE49-F238E27FC236}">
                <a16:creationId xmlns:a16="http://schemas.microsoft.com/office/drawing/2014/main" id="{F27082FC-8F5A-888E-D0F3-402F934C77B6}"/>
              </a:ext>
            </a:extLst>
          </p:cNvPr>
          <p:cNvCxnSpPr>
            <a:cxnSpLocks/>
            <a:stCxn id="73" idx="3"/>
            <a:endCxn id="78" idx="3"/>
          </p:cNvCxnSpPr>
          <p:nvPr/>
        </p:nvCxnSpPr>
        <p:spPr>
          <a:xfrm>
            <a:off x="7086600" y="3794760"/>
            <a:ext cx="12700" cy="2209800"/>
          </a:xfrm>
          <a:prstGeom prst="bentConnector3">
            <a:avLst>
              <a:gd name="adj1" fmla="val 2536362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9CDCAA1-E324-8963-3504-01ED90ABE55F}"/>
              </a:ext>
            </a:extLst>
          </p:cNvPr>
          <p:cNvSpPr/>
          <p:nvPr/>
        </p:nvSpPr>
        <p:spPr>
          <a:xfrm>
            <a:off x="10287000" y="4518660"/>
            <a:ext cx="1295400" cy="838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Implement source control measures</a:t>
            </a:r>
            <a:endParaRPr lang="en-US" sz="1100" b="0" i="0" u="none" strike="noStrike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DBDF1023-D59D-06F1-4750-17686536B8A3}"/>
              </a:ext>
            </a:extLst>
          </p:cNvPr>
          <p:cNvSpPr/>
          <p:nvPr/>
        </p:nvSpPr>
        <p:spPr>
          <a:xfrm>
            <a:off x="10287000" y="5966460"/>
            <a:ext cx="1295400" cy="5334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0"/>
            <a:r>
              <a:rPr lang="en-US" sz="1300" b="0" i="0" u="none" strike="noStrike">
                <a:solidFill>
                  <a:srgbClr val="FFFFFF"/>
                </a:solidFill>
                <a:latin typeface="+mj-lt"/>
              </a:rPr>
              <a:t>Potential remediation</a:t>
            </a:r>
            <a:endParaRPr lang="en-US" sz="1100" b="0" i="0" u="none" strike="noStrike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75B11BE-D0F7-12DC-A04C-0EDE475D1C38}"/>
              </a:ext>
            </a:extLst>
          </p:cNvPr>
          <p:cNvCxnSpPr>
            <a:cxnSpLocks/>
            <a:stCxn id="90" idx="3"/>
            <a:endCxn id="104" idx="1"/>
          </p:cNvCxnSpPr>
          <p:nvPr/>
        </p:nvCxnSpPr>
        <p:spPr>
          <a:xfrm>
            <a:off x="9448800" y="4937760"/>
            <a:ext cx="838200" cy="0"/>
          </a:xfrm>
          <a:prstGeom prst="straightConnector1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:a16="http://schemas.microsoft.com/office/drawing/2014/main" id="{D5C0E7AB-7077-4824-9481-0B74A767A998}"/>
              </a:ext>
            </a:extLst>
          </p:cNvPr>
          <p:cNvCxnSpPr>
            <a:cxnSpLocks/>
            <a:stCxn id="104" idx="0"/>
            <a:endCxn id="113" idx="0"/>
          </p:cNvCxnSpPr>
          <p:nvPr/>
        </p:nvCxnSpPr>
        <p:spPr>
          <a:xfrm rot="16200000" flipV="1">
            <a:off x="7753350" y="1337310"/>
            <a:ext cx="12700" cy="6362700"/>
          </a:xfrm>
          <a:prstGeom prst="bentConnector3">
            <a:avLst>
              <a:gd name="adj1" fmla="val 10063638"/>
            </a:avLst>
          </a:prstGeom>
          <a:ln w="28575">
            <a:solidFill>
              <a:schemeClr val="accent5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D0A3631-2063-5A2E-EEBA-F9AEEC53A3E7}"/>
              </a:ext>
            </a:extLst>
          </p:cNvPr>
          <p:cNvSpPr/>
          <p:nvPr/>
        </p:nvSpPr>
        <p:spPr>
          <a:xfrm>
            <a:off x="7315200" y="2918460"/>
            <a:ext cx="2362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Improvement</a:t>
            </a: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F40F285D-FB28-BFC6-9C46-66AE5FE77B7C}"/>
              </a:ext>
            </a:extLst>
          </p:cNvPr>
          <p:cNvSpPr/>
          <p:nvPr/>
        </p:nvSpPr>
        <p:spPr>
          <a:xfrm>
            <a:off x="9144000" y="3832860"/>
            <a:ext cx="1447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5"/>
                </a:solidFill>
              </a:rPr>
              <a:t>Sources Identified</a:t>
            </a:r>
          </a:p>
        </p:txBody>
      </p: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55FB71CC-CE48-D110-3EAA-8A4AC3014B83}"/>
              </a:ext>
            </a:extLst>
          </p:cNvPr>
          <p:cNvCxnSpPr>
            <a:cxnSpLocks/>
            <a:stCxn id="104" idx="2"/>
            <a:endCxn id="105" idx="0"/>
          </p:cNvCxnSpPr>
          <p:nvPr/>
        </p:nvCxnSpPr>
        <p:spPr>
          <a:xfrm>
            <a:off x="10934700" y="5356860"/>
            <a:ext cx="0" cy="609600"/>
          </a:xfrm>
          <a:prstGeom prst="straightConnector1">
            <a:avLst/>
          </a:prstGeom>
          <a:ln w="57150">
            <a:solidFill>
              <a:srgbClr val="F3CC54"/>
            </a:solidFill>
            <a:headEnd w="lg" len="lg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E1677AA-1701-FD94-81C0-8FE5BB4BD3A8}"/>
              </a:ext>
            </a:extLst>
          </p:cNvPr>
          <p:cNvSpPr/>
          <p:nvPr/>
        </p:nvSpPr>
        <p:spPr>
          <a:xfrm>
            <a:off x="9372600" y="5433060"/>
            <a:ext cx="1524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b="1">
                <a:solidFill>
                  <a:schemeClr val="accent5"/>
                </a:solidFill>
              </a:rPr>
              <a:t>No Improvement</a:t>
            </a: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3F514377-2749-99C2-4464-881B6BF8E960}"/>
              </a:ext>
            </a:extLst>
          </p:cNvPr>
          <p:cNvCxnSpPr>
            <a:cxnSpLocks/>
          </p:cNvCxnSpPr>
          <p:nvPr/>
        </p:nvCxnSpPr>
        <p:spPr>
          <a:xfrm>
            <a:off x="9871364" y="4473633"/>
            <a:ext cx="0" cy="443345"/>
          </a:xfrm>
          <a:prstGeom prst="straightConnector1">
            <a:avLst/>
          </a:prstGeom>
          <a:ln w="19050">
            <a:solidFill>
              <a:schemeClr val="accent5"/>
            </a:solidFill>
            <a:headEnd type="none" w="med" len="med"/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F8482800-9789-AA62-E04C-7C92063577BD}"/>
              </a:ext>
            </a:extLst>
          </p:cNvPr>
          <p:cNvSpPr/>
          <p:nvPr/>
        </p:nvSpPr>
        <p:spPr>
          <a:xfrm>
            <a:off x="4312920" y="281178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8D205BD-EE62-5013-4A9B-73593100B127}"/>
              </a:ext>
            </a:extLst>
          </p:cNvPr>
          <p:cNvSpPr/>
          <p:nvPr/>
        </p:nvSpPr>
        <p:spPr>
          <a:xfrm>
            <a:off x="6194598" y="4220211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0BD039-9FD1-3F33-5BCF-E177A31606BC}"/>
              </a:ext>
            </a:extLst>
          </p:cNvPr>
          <p:cNvSpPr/>
          <p:nvPr/>
        </p:nvSpPr>
        <p:spPr>
          <a:xfrm>
            <a:off x="7200899" y="5528310"/>
            <a:ext cx="838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accent3"/>
                </a:solidFill>
              </a:rPr>
              <a:t>YES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DC0CC3-7086-4C36-892B-20D6F4FDE53A}"/>
              </a:ext>
            </a:extLst>
          </p:cNvPr>
          <p:cNvSpPr/>
          <p:nvPr/>
        </p:nvSpPr>
        <p:spPr>
          <a:xfrm>
            <a:off x="6337301" y="5356860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9EDB5B-89E1-3565-D030-6AA3FF7DB194}"/>
              </a:ext>
            </a:extLst>
          </p:cNvPr>
          <p:cNvSpPr/>
          <p:nvPr/>
        </p:nvSpPr>
        <p:spPr>
          <a:xfrm>
            <a:off x="7993379" y="3626484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215BE17-D053-26DD-55E6-E14FF90A95EE}"/>
              </a:ext>
            </a:extLst>
          </p:cNvPr>
          <p:cNvSpPr/>
          <p:nvPr/>
        </p:nvSpPr>
        <p:spPr>
          <a:xfrm>
            <a:off x="6603192" y="2139441"/>
            <a:ext cx="4572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00" b="1">
                <a:solidFill>
                  <a:srgbClr val="C0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515586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8F6C-7287-0522-7FD7-4B1BCBF93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391BF-22F2-F49C-8D81-80ABC9121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6911341" cy="3657600"/>
          </a:xfrm>
        </p:spPr>
        <p:txBody>
          <a:bodyPr/>
          <a:lstStyle/>
          <a:p>
            <a:r>
              <a:rPr lang="en-US" sz="2800">
                <a:solidFill>
                  <a:srgbClr val="5A5A5A"/>
                </a:solidFill>
              </a:rPr>
              <a:t>First sampling event occurred</a:t>
            </a:r>
            <a:r>
              <a:rPr lang="en-US" sz="2800"/>
              <a:t> this past</a:t>
            </a:r>
            <a:r>
              <a:rPr lang="en-US" sz="2800">
                <a:solidFill>
                  <a:srgbClr val="5A5A5A"/>
                </a:solidFill>
              </a:rPr>
              <a:t> Fall with both Esquimalt Nation and Songhees Nation members participating</a:t>
            </a:r>
          </a:p>
          <a:p>
            <a:r>
              <a:rPr lang="en-US" sz="2800"/>
              <a:t>Looking forward to discussing the results with the First Nations Working Group in March</a:t>
            </a:r>
            <a:endParaRPr lang="en-US" sz="2800">
              <a:solidFill>
                <a:srgbClr val="5A5A5A"/>
              </a:solidFill>
            </a:endParaRP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DBA3D1-1EA4-225C-582D-A67B21D418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86" t="18525" r="8423"/>
          <a:stretch/>
        </p:blipFill>
        <p:spPr>
          <a:xfrm>
            <a:off x="7859268" y="1992828"/>
            <a:ext cx="2022037" cy="3513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AA26D5-0C84-2F5F-6341-2336227F2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58" t="29836" b="17012"/>
          <a:stretch/>
        </p:blipFill>
        <p:spPr>
          <a:xfrm>
            <a:off x="9992183" y="1992827"/>
            <a:ext cx="1772114" cy="1325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F813FD-2E0E-9C29-0422-9AE6DEAAD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490" t="33466" r="30530"/>
          <a:stretch/>
        </p:blipFill>
        <p:spPr>
          <a:xfrm>
            <a:off x="9996880" y="3388453"/>
            <a:ext cx="1767417" cy="21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3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 person with blonde hair smiling&#10;&#10;Description automatically generated">
            <a:extLst>
              <a:ext uri="{FF2B5EF4-FFF2-40B4-BE49-F238E27FC236}">
                <a16:creationId xmlns:a16="http://schemas.microsoft.com/office/drawing/2014/main" id="{44634D2B-024E-2291-CE42-5EBA9A3B1A9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95" y="1534168"/>
            <a:ext cx="3657600" cy="365760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86B47C0-C107-C7D9-6D8A-23602AF1CD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82730" y="1589086"/>
            <a:ext cx="3463290" cy="1305569"/>
          </a:xfrm>
        </p:spPr>
        <p:txBody>
          <a:bodyPr/>
          <a:lstStyle/>
          <a:p>
            <a:r>
              <a:rPr lang="en-US"/>
              <a:t>Amy Corp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B9B349-7DF9-A352-BEA3-399BD0B1A4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2730" y="3362968"/>
            <a:ext cx="3463290" cy="951123"/>
          </a:xfrm>
        </p:spPr>
        <p:txBody>
          <a:bodyPr/>
          <a:lstStyle/>
          <a:p>
            <a:r>
              <a:rPr lang="en-US"/>
              <a:t>Principal Scientist</a:t>
            </a:r>
            <a:br>
              <a:rPr lang="en-US"/>
            </a:br>
            <a:r>
              <a:rPr lang="en-US"/>
              <a:t>Anchor QEA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8B2ED0-CE5A-6201-D096-58A7E7A72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acorp@anchorqea.com</a:t>
            </a:r>
          </a:p>
          <a:p>
            <a:endParaRPr lang="en-US"/>
          </a:p>
        </p:txBody>
      </p:sp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DC3ED6-7176-BC8E-81F5-B76E77CB2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262" y="1686568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09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99AD06C5-1260-4F2B-4BB5-D8DC360DA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433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0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53AD3E2-109F-7BCA-6FA3-EE3C8C271760}"/>
              </a:ext>
            </a:extLst>
          </p:cNvPr>
          <p:cNvSpPr txBox="1">
            <a:spLocks/>
          </p:cNvSpPr>
          <p:nvPr/>
        </p:nvSpPr>
        <p:spPr>
          <a:xfrm>
            <a:off x="612648" y="1078992"/>
            <a:ext cx="11175538" cy="68580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endParaRPr lang="en-US" sz="3600"/>
          </a:p>
        </p:txBody>
      </p:sp>
      <p:pic>
        <p:nvPicPr>
          <p:cNvPr id="14" name="Picture Placeholder 13" descr="Aerial view of a city and water&#10;&#10;Description automatically generated">
            <a:extLst>
              <a:ext uri="{FF2B5EF4-FFF2-40B4-BE49-F238E27FC236}">
                <a16:creationId xmlns:a16="http://schemas.microsoft.com/office/drawing/2014/main" id="{13633BEB-F2CA-8CFD-8DCF-3C8465A0143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1" t="4117" r="12703" b="1083"/>
          <a:stretch/>
        </p:blipFill>
        <p:spPr>
          <a:xfrm>
            <a:off x="6572250" y="0"/>
            <a:ext cx="5619750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C32251BC-6813-A189-932F-D0D9468F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5262976" cy="685800"/>
          </a:xfrm>
        </p:spPr>
        <p:txBody>
          <a:bodyPr/>
          <a:lstStyle/>
          <a:p>
            <a:r>
              <a:rPr lang="en-US" sz="3600" dirty="0"/>
              <a:t>Project Background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1D27623-191F-302B-B41E-E9030FCF2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57400"/>
            <a:ext cx="5262976" cy="3657600"/>
          </a:xfrm>
        </p:spPr>
        <p:txBody>
          <a:bodyPr/>
          <a:lstStyle/>
          <a:p>
            <a:r>
              <a:rPr lang="en-US"/>
              <a:t>Historic use: shipbuilding, lumber mills, manufacturing, coal storage, and gasification</a:t>
            </a:r>
          </a:p>
          <a:p>
            <a:r>
              <a:rPr lang="en-US"/>
              <a:t>Current use: tourism, airport, shipyards, recycling, cruise ships </a:t>
            </a:r>
          </a:p>
          <a:p>
            <a:r>
              <a:rPr lang="en-US"/>
              <a:t>Contaminants of concern: PCBs, lead, </a:t>
            </a:r>
            <a:r>
              <a:rPr lang="en-US" err="1"/>
              <a:t>cPAHs</a:t>
            </a:r>
            <a:r>
              <a:rPr lang="en-US"/>
              <a:t>, dioxin/furans, PCP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57D27-015B-0800-7525-25E78A31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0" tIns="45720" rIns="0" bIns="45720" rtlCol="0" anchor="t" anchorCtr="0">
            <a:noAutofit/>
          </a:bodyPr>
          <a:lstStyle/>
          <a:p>
            <a:r>
              <a:rPr lang="en-US" sz="3600" dirty="0"/>
              <a:t>First Nations Traditional and Current Use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2CE698-F474-CE3E-5C78-B1432A1F7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057400"/>
            <a:ext cx="6410959" cy="3657600"/>
          </a:xfrm>
        </p:spPr>
        <p:txBody>
          <a:bodyPr vert="horz" lIns="0" tIns="45720" rIns="91440" bIns="45720" rtlCol="0" anchor="t">
            <a:noAutofit/>
          </a:bodyPr>
          <a:lstStyle/>
          <a:p>
            <a:r>
              <a:rPr lang="en-US" sz="2400" dirty="0">
                <a:cs typeface="Segoe UI Light"/>
              </a:rPr>
              <a:t>Victoria Harbour is part of the territory of Esquimalt Nation and Songhees Nation, whose members trace their ancestry to the Coast Salish </a:t>
            </a:r>
            <a:r>
              <a:rPr lang="en-US" sz="2400" dirty="0" err="1">
                <a:cs typeface="Segoe UI Light"/>
              </a:rPr>
              <a:t>lək̓ʷəŋən</a:t>
            </a:r>
            <a:r>
              <a:rPr lang="en-US" sz="2400" dirty="0">
                <a:cs typeface="Segoe UI Light"/>
              </a:rPr>
              <a:t> (Lekwungen) People</a:t>
            </a:r>
          </a:p>
          <a:p>
            <a:r>
              <a:rPr lang="en-US" sz="2400" dirty="0">
                <a:cs typeface="Segoe UI Light"/>
              </a:rPr>
              <a:t>Marine resources are central to Esquimalt Nation and Songhees Nations’ ways of life and remain important for food, social, cultural, and ceremonial reasons</a:t>
            </a:r>
          </a:p>
          <a:p>
            <a:endParaRPr lang="en-US" sz="2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A712F4E-ED83-6255-3C67-77A362A7FF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 descr="A map of a city&#10;&#10;AI-generated content may be incorrect.">
            <a:extLst>
              <a:ext uri="{FF2B5EF4-FFF2-40B4-BE49-F238E27FC236}">
                <a16:creationId xmlns:a16="http://schemas.microsoft.com/office/drawing/2014/main" id="{F4F49501-4A9A-AEF5-2BA9-7B735646A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272" y="1967548"/>
            <a:ext cx="4600575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58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A679D0-B314-1362-48A2-EA34AF2412E7}"/>
              </a:ext>
            </a:extLst>
          </p:cNvPr>
          <p:cNvCxnSpPr>
            <a:cxnSpLocks/>
          </p:cNvCxnSpPr>
          <p:nvPr/>
        </p:nvCxnSpPr>
        <p:spPr>
          <a:xfrm>
            <a:off x="3543334" y="4755925"/>
            <a:ext cx="0" cy="49417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968A8D7-4E52-FB78-0B8C-7D3D520C2578}"/>
              </a:ext>
            </a:extLst>
          </p:cNvPr>
          <p:cNvCxnSpPr>
            <a:cxnSpLocks/>
          </p:cNvCxnSpPr>
          <p:nvPr/>
        </p:nvCxnSpPr>
        <p:spPr>
          <a:xfrm>
            <a:off x="3557937" y="3117907"/>
            <a:ext cx="0" cy="494177"/>
          </a:xfrm>
          <a:prstGeom prst="straightConnector1">
            <a:avLst/>
          </a:prstGeom>
          <a:ln w="571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3">
            <a:extLst>
              <a:ext uri="{FF2B5EF4-FFF2-40B4-BE49-F238E27FC236}">
                <a16:creationId xmlns:a16="http://schemas.microsoft.com/office/drawing/2014/main" id="{F2B986AF-44AC-BD08-6D82-DBD60DB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82675"/>
            <a:ext cx="6165345" cy="685800"/>
          </a:xfrm>
        </p:spPr>
        <p:txBody>
          <a:bodyPr/>
          <a:lstStyle/>
          <a:p>
            <a:r>
              <a:rPr lang="en-US" sz="3600" dirty="0"/>
              <a:t>Remedial Strategy and Status</a:t>
            </a:r>
          </a:p>
        </p:txBody>
      </p:sp>
      <p:sp>
        <p:nvSpPr>
          <p:cNvPr id="3" name="Text Placeholder 17">
            <a:extLst>
              <a:ext uri="{FF2B5EF4-FFF2-40B4-BE49-F238E27FC236}">
                <a16:creationId xmlns:a16="http://schemas.microsoft.com/office/drawing/2014/main" id="{BF046755-56B8-FC17-0A27-2D14F7D99033}"/>
              </a:ext>
            </a:extLst>
          </p:cNvPr>
          <p:cNvSpPr txBox="1">
            <a:spLocks/>
          </p:cNvSpPr>
          <p:nvPr/>
        </p:nvSpPr>
        <p:spPr>
          <a:xfrm>
            <a:off x="641394" y="2000201"/>
            <a:ext cx="5899377" cy="11208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anchor="ctr" anchorCtr="0"/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/>
              <a:t>Early actions complete in worst areas</a:t>
            </a:r>
          </a:p>
        </p:txBody>
      </p:sp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EC476FB6-1871-3F2F-B003-76341CD12645}"/>
              </a:ext>
            </a:extLst>
          </p:cNvPr>
          <p:cNvSpPr txBox="1">
            <a:spLocks/>
          </p:cNvSpPr>
          <p:nvPr/>
        </p:nvSpPr>
        <p:spPr>
          <a:xfrm>
            <a:off x="646104" y="3612084"/>
            <a:ext cx="5899377" cy="1158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lIns="0" tIns="45720" rIns="0" bIns="45720" rtlCol="0" anchor="ctr" anchorCtr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spc="-20">
                <a:latin typeface="+mj-lt"/>
              </a:rPr>
              <a:t>Remaining moderate- to low-level shoreline sediment contamination and ongoing sources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CCC81FB-678D-D364-9C37-8D39C6866F2F}"/>
              </a:ext>
            </a:extLst>
          </p:cNvPr>
          <p:cNvSpPr txBox="1">
            <a:spLocks/>
          </p:cNvSpPr>
          <p:nvPr/>
        </p:nvSpPr>
        <p:spPr>
          <a:xfrm>
            <a:off x="646104" y="5250102"/>
            <a:ext cx="5894667" cy="11309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vert="horz" lIns="0" tIns="45720" rIns="0" bIns="45720" rtlCol="0" anchor="ctr" anchorCtr="0">
            <a:noAutofit/>
          </a:bodyPr>
          <a:lstStyle>
            <a:lvl1pPr marL="457200" indent="-4572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rgbClr val="1C1C1C"/>
                </a:solidFill>
                <a:latin typeface="Segoe UI Light" panose="020B0502040204020203" pitchFamily="34" charset="0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>
                <a:latin typeface="+mj-lt"/>
              </a:rPr>
              <a:t>Monitored natural recovery (MNR)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53897E-1CD8-B5F6-3DD8-7A9908850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823" y="0"/>
            <a:ext cx="5253901" cy="683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8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797DE9-9F30-BA83-2A59-F98FF58FA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22080" y="1447800"/>
            <a:ext cx="2560320" cy="4267200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Total Dioxin/Furan TEQ has decreased in surface sediment by 51% in the last decade </a:t>
            </a:r>
          </a:p>
          <a:p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D1E8E7A-E4FE-B819-13EF-1F1D78A88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10972800" cy="685800"/>
          </a:xfrm>
        </p:spPr>
        <p:txBody>
          <a:bodyPr anchor="t">
            <a:normAutofit fontScale="90000"/>
          </a:bodyPr>
          <a:lstStyle/>
          <a:p>
            <a:r>
              <a:rPr lang="en-US" dirty="0"/>
              <a:t>Sediment Quality Improvements</a:t>
            </a:r>
          </a:p>
        </p:txBody>
      </p:sp>
      <p:pic>
        <p:nvPicPr>
          <p:cNvPr id="12" name="Picture 11" descr="A map of different colored areas&#10;&#10;Description automatically generated">
            <a:extLst>
              <a:ext uri="{FF2B5EF4-FFF2-40B4-BE49-F238E27FC236}">
                <a16:creationId xmlns:a16="http://schemas.microsoft.com/office/drawing/2014/main" id="{9EAEA76B-7F95-6556-167A-CB0F08996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9" y="1516380"/>
            <a:ext cx="8176261" cy="511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38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E8E30E-1ADE-E9DC-30D5-3DBFD44B3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87400"/>
            <a:ext cx="10972800" cy="685800"/>
          </a:xfrm>
        </p:spPr>
        <p:txBody>
          <a:bodyPr/>
          <a:lstStyle/>
          <a:p>
            <a:r>
              <a:rPr lang="en-US" dirty="0"/>
              <a:t>Sea Life Tissue Improvements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D0AD660-9158-3058-BF6F-47998BD1A6EF}"/>
              </a:ext>
            </a:extLst>
          </p:cNvPr>
          <p:cNvGrpSpPr/>
          <p:nvPr/>
        </p:nvGrpSpPr>
        <p:grpSpPr>
          <a:xfrm>
            <a:off x="609600" y="1657486"/>
            <a:ext cx="9982200" cy="4322014"/>
            <a:chOff x="685800" y="1578813"/>
            <a:chExt cx="9982200" cy="43220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26DFA5E-AFDD-24D6-73FE-4058C33B2437}"/>
                </a:ext>
              </a:extLst>
            </p:cNvPr>
            <p:cNvGrpSpPr/>
            <p:nvPr/>
          </p:nvGrpSpPr>
          <p:grpSpPr>
            <a:xfrm>
              <a:off x="1436809" y="1578813"/>
              <a:ext cx="9231191" cy="4322014"/>
              <a:chOff x="1425819" y="1127760"/>
              <a:chExt cx="7816362" cy="368233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977DE36-0A93-CD9C-8F63-DCBA5E320EC4}"/>
                  </a:ext>
                </a:extLst>
              </p:cNvPr>
              <p:cNvGrpSpPr/>
              <p:nvPr/>
            </p:nvGrpSpPr>
            <p:grpSpPr>
              <a:xfrm>
                <a:off x="1425819" y="1127760"/>
                <a:ext cx="7816362" cy="3385022"/>
                <a:chOff x="932324" y="1127760"/>
                <a:chExt cx="7816362" cy="3385022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186E85F-2A1A-2556-9CC6-68EDF38ADE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3396" b="12782"/>
                <a:stretch/>
              </p:blipFill>
              <p:spPr>
                <a:xfrm>
                  <a:off x="932324" y="1127760"/>
                  <a:ext cx="7816362" cy="3165034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EC8F48F1-93BF-5EFC-E9C3-2105ABFCFD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697" t="92172"/>
                <a:stretch/>
              </p:blipFill>
              <p:spPr>
                <a:xfrm>
                  <a:off x="1128713" y="4217193"/>
                  <a:ext cx="7605523" cy="295589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CA627CA6-D1BE-D24E-EE10-EA2C48C1A978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3862772" y="2168538"/>
                <a:ext cx="1" cy="152755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BF0D234A-9B9E-3166-4831-1EA204089C31}"/>
                  </a:ext>
                </a:extLst>
              </p:cNvPr>
              <p:cNvCxnSpPr>
                <a:cxnSpLocks/>
                <a:stCxn id="9" idx="2"/>
              </p:cNvCxnSpPr>
              <p:nvPr/>
            </p:nvCxnSpPr>
            <p:spPr>
              <a:xfrm>
                <a:off x="4789170" y="3009082"/>
                <a:ext cx="6" cy="855624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3E05C3-3651-5D60-90A9-2882F7C0D7D5}"/>
                  </a:ext>
                </a:extLst>
              </p:cNvPr>
              <p:cNvSpPr txBox="1"/>
              <p:nvPr/>
            </p:nvSpPr>
            <p:spPr>
              <a:xfrm>
                <a:off x="3085514" y="1617868"/>
                <a:ext cx="1554517" cy="55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schemeClr val="tx2"/>
                    </a:solidFill>
                    <a:latin typeface="Segoe UI" panose="020B0502040204020203" pitchFamily="34" charset="0"/>
                  </a:rPr>
                  <a:t>Available data indicate reduced concentrations over time</a:t>
                </a:r>
                <a:endParaRPr lang="en-US" sz="1200">
                  <a:solidFill>
                    <a:schemeClr val="tx2"/>
                  </a:solidFill>
                </a:endParaRP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265D2-9374-EBC1-61FC-051D43CFA113}"/>
                  </a:ext>
                </a:extLst>
              </p:cNvPr>
              <p:cNvSpPr txBox="1"/>
              <p:nvPr/>
            </p:nvSpPr>
            <p:spPr>
              <a:xfrm>
                <a:off x="4084319" y="2458412"/>
                <a:ext cx="1409702" cy="550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rgbClr val="000000"/>
                    </a:solidFill>
                    <a:latin typeface="Segoe UI" panose="020B0502040204020203" pitchFamily="34" charset="0"/>
                  </a:defRPr>
                </a:lvl1pPr>
              </a:lstStyle>
              <a:p>
                <a:r>
                  <a:rPr lang="en-US">
                    <a:solidFill>
                      <a:schemeClr val="tx2"/>
                    </a:solidFill>
                  </a:rPr>
                  <a:t>Concentrations are anticipated to continue to decrease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3698B49-F32B-5E96-5299-7A90F89766AB}"/>
                  </a:ext>
                </a:extLst>
              </p:cNvPr>
              <p:cNvCxnSpPr>
                <a:cxnSpLocks/>
                <a:stCxn id="11" idx="2"/>
              </p:cNvCxnSpPr>
              <p:nvPr/>
            </p:nvCxnSpPr>
            <p:spPr>
              <a:xfrm flipH="1">
                <a:off x="6422074" y="3399129"/>
                <a:ext cx="1" cy="66797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9A8C62-59AE-9970-B0FC-117B0434A9B1}"/>
                  </a:ext>
                </a:extLst>
              </p:cNvPr>
              <p:cNvSpPr txBox="1"/>
              <p:nvPr/>
            </p:nvSpPr>
            <p:spPr>
              <a:xfrm>
                <a:off x="5650998" y="2691124"/>
                <a:ext cx="1542153" cy="708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rgbClr val="000000"/>
                    </a:solidFill>
                    <a:latin typeface="Segoe UI" panose="020B0502040204020203" pitchFamily="34" charset="0"/>
                  </a:defRPr>
                </a:lvl1pPr>
              </a:lstStyle>
              <a:p>
                <a:r>
                  <a:rPr lang="en-US">
                    <a:solidFill>
                      <a:schemeClr val="tx2"/>
                    </a:solidFill>
                  </a:rPr>
                  <a:t>Future concentrations are anticipated to approach reference area concentrations</a:t>
                </a:r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2521B65-6F04-B707-2058-8A442CF95B67}"/>
                  </a:ext>
                </a:extLst>
              </p:cNvPr>
              <p:cNvCxnSpPr>
                <a:cxnSpLocks/>
                <a:endCxn id="13" idx="1"/>
              </p:cNvCxnSpPr>
              <p:nvPr/>
            </p:nvCxnSpPr>
            <p:spPr>
              <a:xfrm>
                <a:off x="4209534" y="4700847"/>
                <a:ext cx="427778" cy="0"/>
              </a:xfrm>
              <a:prstGeom prst="straightConnector1">
                <a:avLst/>
              </a:prstGeom>
              <a:ln w="19050">
                <a:solidFill>
                  <a:schemeClr val="bg2">
                    <a:lumMod val="75000"/>
                  </a:schemeClr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E7B77B-2FA3-A75A-E624-58D2C0255850}"/>
                  </a:ext>
                </a:extLst>
              </p:cNvPr>
              <p:cNvSpPr txBox="1"/>
              <p:nvPr/>
            </p:nvSpPr>
            <p:spPr>
              <a:xfrm>
                <a:off x="4637311" y="4595957"/>
                <a:ext cx="1784763" cy="20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rgbClr val="000000"/>
                    </a:solidFill>
                    <a:latin typeface="Segoe UI" panose="020B0502040204020203" pitchFamily="34" charset="0"/>
                  </a:defRPr>
                </a:lvl1pPr>
              </a:lstStyle>
              <a:p>
                <a:pPr algn="l"/>
                <a:r>
                  <a:rPr lang="en-US" sz="1000">
                    <a:solidFill>
                      <a:schemeClr val="tx1"/>
                    </a:solidFill>
                  </a:rPr>
                  <a:t>Expected future concentrations</a:t>
                </a:r>
                <a:endParaRPr lang="en-US" sz="1000" baseline="30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A5CEF68-54B2-27F7-64C0-EDED37854B64}"/>
                  </a:ext>
                </a:extLst>
              </p:cNvPr>
              <p:cNvCxnSpPr>
                <a:cxnSpLocks/>
                <a:endCxn id="15" idx="1"/>
              </p:cNvCxnSpPr>
              <p:nvPr/>
            </p:nvCxnSpPr>
            <p:spPr>
              <a:xfrm>
                <a:off x="2080337" y="4700053"/>
                <a:ext cx="45749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FF28C77-3351-DF61-7751-859AB19DA7F2}"/>
                  </a:ext>
                </a:extLst>
              </p:cNvPr>
              <p:cNvSpPr txBox="1"/>
              <p:nvPr/>
            </p:nvSpPr>
            <p:spPr>
              <a:xfrm>
                <a:off x="2537833" y="4595163"/>
                <a:ext cx="1549382" cy="20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rgbClr val="000000"/>
                    </a:solidFill>
                    <a:latin typeface="Segoe UI" panose="020B0502040204020203" pitchFamily="34" charset="0"/>
                  </a:defRPr>
                </a:lvl1pPr>
              </a:lstStyle>
              <a:p>
                <a:pPr algn="l"/>
                <a:r>
                  <a:rPr lang="en-US" sz="1000">
                    <a:solidFill>
                      <a:schemeClr val="tx1"/>
                    </a:solidFill>
                  </a:rPr>
                  <a:t>Available data trend</a:t>
                </a:r>
                <a:endParaRPr lang="en-US" sz="1000" baseline="300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A599EBE6-7A00-8429-DFB4-EA6F28BCD0EA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6467773" y="4700053"/>
                <a:ext cx="436308" cy="514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8DF6069-CD11-7A2C-5979-E1708D0FC4C6}"/>
                  </a:ext>
                </a:extLst>
              </p:cNvPr>
              <p:cNvSpPr txBox="1"/>
              <p:nvPr/>
            </p:nvSpPr>
            <p:spPr>
              <a:xfrm>
                <a:off x="6904081" y="4600312"/>
                <a:ext cx="2080015" cy="209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200">
                    <a:solidFill>
                      <a:srgbClr val="000000"/>
                    </a:solidFill>
                    <a:latin typeface="Segoe UI" panose="020B0502040204020203" pitchFamily="34" charset="0"/>
                  </a:defRPr>
                </a:lvl1pPr>
              </a:lstStyle>
              <a:p>
                <a:pPr algn="l"/>
                <a:r>
                  <a:rPr lang="en-US" sz="1000">
                    <a:solidFill>
                      <a:schemeClr val="tx1"/>
                    </a:solidFill>
                  </a:rPr>
                  <a:t>Reference area concentration (95% UCL)</a:t>
                </a:r>
                <a:r>
                  <a:rPr lang="en-US" sz="1000" baseline="30000">
                    <a:solidFill>
                      <a:schemeClr val="tx1"/>
                    </a:solidFill>
                  </a:rPr>
                  <a:t> </a:t>
                </a:r>
              </a:p>
            </p:txBody>
          </p:sp>
        </p:grpSp>
        <p:pic>
          <p:nvPicPr>
            <p:cNvPr id="20" name="Picture 19" descr="A graph of a graph showing the value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9517FBD1-66A7-64D1-A29D-1B39FFB6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7739" r="94808" b="26413"/>
            <a:stretch/>
          </p:blipFill>
          <p:spPr bwMode="auto">
            <a:xfrm>
              <a:off x="685800" y="1578813"/>
              <a:ext cx="650008" cy="371485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4947D07-A588-21A5-BD08-F7D312C6FB05}"/>
              </a:ext>
            </a:extLst>
          </p:cNvPr>
          <p:cNvCxnSpPr>
            <a:cxnSpLocks/>
          </p:cNvCxnSpPr>
          <p:nvPr/>
        </p:nvCxnSpPr>
        <p:spPr>
          <a:xfrm>
            <a:off x="5562600" y="4786154"/>
            <a:ext cx="762000" cy="104598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57DD8B3-2800-11AB-BA6B-91FBB8BA3F3B}"/>
              </a:ext>
            </a:extLst>
          </p:cNvPr>
          <p:cNvSpPr txBox="1"/>
          <p:nvPr/>
        </p:nvSpPr>
        <p:spPr>
          <a:xfrm>
            <a:off x="990600" y="5965823"/>
            <a:ext cx="10210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Dungeness Crab Hepatopancreas Dioxin/Furan and PCB TEQ (1995–2019)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9778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22ADA-6406-CED6-45A7-7E79543F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338" t="26636" r="22562" b="9473"/>
          <a:stretch/>
        </p:blipFill>
        <p:spPr>
          <a:xfrm>
            <a:off x="9564341" y="336661"/>
            <a:ext cx="2306834" cy="19335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4D6CC3-59ED-A0D4-A18E-BBE2439ACF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09" t="5799" r="19798" b="13795"/>
          <a:stretch/>
        </p:blipFill>
        <p:spPr>
          <a:xfrm>
            <a:off x="9564341" y="2462241"/>
            <a:ext cx="2306832" cy="19335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1EB768-7DE6-35B9-67F8-5CA08EDF87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09" t="5799" r="19798" b="13795"/>
          <a:stretch/>
        </p:blipFill>
        <p:spPr>
          <a:xfrm>
            <a:off x="9564341" y="2462241"/>
            <a:ext cx="2306832" cy="1933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0EF3F8-0F67-A6AD-6731-DE4BE3D22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46" t="41723" r="6614" b="9500"/>
          <a:stretch/>
        </p:blipFill>
        <p:spPr>
          <a:xfrm>
            <a:off x="9564341" y="4586260"/>
            <a:ext cx="2306832" cy="19335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263766-CC69-5777-E51D-5411EE45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8803640" cy="685800"/>
          </a:xfr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sz="3600" dirty="0"/>
              <a:t>Traditional Knowledge and Traditional Use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0B2C4A0-97A6-0751-E798-4BD30F737343}"/>
              </a:ext>
            </a:extLst>
          </p:cNvPr>
          <p:cNvSpPr txBox="1">
            <a:spLocks/>
          </p:cNvSpPr>
          <p:nvPr/>
        </p:nvSpPr>
        <p:spPr>
          <a:xfrm>
            <a:off x="612648" y="1950407"/>
            <a:ext cx="8587740" cy="4326568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None/>
              <a:defRPr sz="26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SzPct val="100000"/>
              <a:buFont typeface="Myriad Pro" pitchFamily="34" charset="0"/>
              <a:buChar char="–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200" b="0" kern="1200" spc="0" baseline="0">
                <a:solidFill>
                  <a:srgbClr val="5A5A5A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Myriad Pro" pitchFamily="34" charset="0"/>
              <a:buChar char="›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800" b="0" kern="1200" spc="0" baseline="0">
                <a:solidFill>
                  <a:srgbClr val="1C1C1C"/>
                </a:solidFill>
                <a:latin typeface="+mj-lt"/>
                <a:ea typeface="Segoe UI Light" panose="020B0502040204020203" pitchFamily="34" charset="0"/>
                <a:cs typeface="Segoe UI Light" panose="020B05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Traditional Knowledge and Traditional Use (TKTU) workshops and sampling were conducted to elicit information from the community on the:</a:t>
            </a:r>
          </a:p>
          <a:p>
            <a:pPr lvl="1"/>
            <a:r>
              <a:rPr lang="en-US"/>
              <a:t>Areas of the harbour traditionally used</a:t>
            </a:r>
          </a:p>
          <a:p>
            <a:pPr lvl="1"/>
            <a:r>
              <a:rPr lang="en-US"/>
              <a:t>Types/amounts of seafood consumed</a:t>
            </a:r>
          </a:p>
          <a:p>
            <a:pPr lvl="1"/>
            <a:r>
              <a:rPr lang="en-US"/>
              <a:t>Seafood tissue processing</a:t>
            </a:r>
          </a:p>
          <a:p>
            <a:pPr lvl="1"/>
            <a:r>
              <a:rPr lang="en-US"/>
              <a:t>Qualitative assessments of environmental conditions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/>
              <a:t>HHRA incorporated this TKTU information</a:t>
            </a:r>
          </a:p>
        </p:txBody>
      </p:sp>
    </p:spTree>
    <p:extLst>
      <p:ext uri="{BB962C8B-B14F-4D97-AF65-F5344CB8AC3E}">
        <p14:creationId xmlns:p14="http://schemas.microsoft.com/office/powerpoint/2010/main" val="518502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5D839D-057C-838C-8D36-CCB3ADF37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852" y="793750"/>
            <a:ext cx="10972800" cy="685800"/>
          </a:xfrm>
        </p:spPr>
        <p:txBody>
          <a:bodyPr/>
          <a:lstStyle/>
          <a:p>
            <a:r>
              <a:rPr lang="en-US" sz="3600" dirty="0"/>
              <a:t>First Nations Sea Life Consumption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95914-78A5-D0AD-FC98-87D442642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07" y="1818104"/>
            <a:ext cx="4822301" cy="4748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A674C-875C-6F44-E975-8A130BE7BD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415" y="1907035"/>
            <a:ext cx="4755898" cy="4659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4AC654-15C3-3171-A344-A3F003E1692B}"/>
              </a:ext>
            </a:extLst>
          </p:cNvPr>
          <p:cNvSpPr txBox="1"/>
          <p:nvPr/>
        </p:nvSpPr>
        <p:spPr>
          <a:xfrm>
            <a:off x="1090859" y="1565530"/>
            <a:ext cx="410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Non-Dioxin-Like PCBs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A8F415-043C-9B2C-825C-84413DA7202A}"/>
              </a:ext>
            </a:extLst>
          </p:cNvPr>
          <p:cNvSpPr txBox="1"/>
          <p:nvPr/>
        </p:nvSpPr>
        <p:spPr>
          <a:xfrm>
            <a:off x="7480103" y="1547214"/>
            <a:ext cx="4108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Dioxin/Furan and PCB TEQ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54BFBF-0CB2-BA10-553E-063A71689106}"/>
              </a:ext>
            </a:extLst>
          </p:cNvPr>
          <p:cNvGrpSpPr/>
          <p:nvPr/>
        </p:nvGrpSpPr>
        <p:grpSpPr>
          <a:xfrm>
            <a:off x="5492603" y="1980977"/>
            <a:ext cx="1446715" cy="2049642"/>
            <a:chOff x="5511584" y="1778405"/>
            <a:chExt cx="1446715" cy="204964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82022-E711-80BA-5520-A7800BF6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862" r="65250"/>
            <a:stretch/>
          </p:blipFill>
          <p:spPr>
            <a:xfrm>
              <a:off x="5511584" y="1778405"/>
              <a:ext cx="1446714" cy="7213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D1DC04E-8477-3367-673A-CC1DABADBF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484" r="33628" b="4923"/>
            <a:stretch/>
          </p:blipFill>
          <p:spPr>
            <a:xfrm>
              <a:off x="5511584" y="1928219"/>
              <a:ext cx="1446715" cy="6858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08A735-A545-64A6-E325-5ADBF13F8D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4793" r="17168"/>
            <a:stretch/>
          </p:blipFill>
          <p:spPr>
            <a:xfrm>
              <a:off x="5628370" y="2525524"/>
              <a:ext cx="793498" cy="72131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C2C3EFE-F256-9EC2-7515-CB589F669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1962" r="-1"/>
            <a:stretch/>
          </p:blipFill>
          <p:spPr>
            <a:xfrm>
              <a:off x="5602272" y="3106733"/>
              <a:ext cx="793498" cy="721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5530030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Battelle 202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2.xml><?xml version="1.0" encoding="utf-8"?>
<a:theme xmlns:a="http://schemas.openxmlformats.org/drawingml/2006/main" name="Project Background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3.xml><?xml version="1.0" encoding="utf-8"?>
<a:theme xmlns:a="http://schemas.openxmlformats.org/drawingml/2006/main" name="Challenge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4.xml><?xml version="1.0" encoding="utf-8"?>
<a:theme xmlns:a="http://schemas.openxmlformats.org/drawingml/2006/main" name="Methods &amp; Approach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5.xml><?xml version="1.0" encoding="utf-8"?>
<a:theme xmlns:a="http://schemas.openxmlformats.org/drawingml/2006/main" name="Conclusion">
  <a:themeElements>
    <a:clrScheme name="Battelle 2025">
      <a:dk1>
        <a:srgbClr val="0C5568"/>
      </a:dk1>
      <a:lt1>
        <a:sysClr val="window" lastClr="FFFFFF"/>
      </a:lt1>
      <a:dk2>
        <a:srgbClr val="00343D"/>
      </a:dk2>
      <a:lt2>
        <a:srgbClr val="FFFFFF"/>
      </a:lt2>
      <a:accent1>
        <a:srgbClr val="035568"/>
      </a:accent1>
      <a:accent2>
        <a:srgbClr val="589BBF"/>
      </a:accent2>
      <a:accent3>
        <a:srgbClr val="90B13E"/>
      </a:accent3>
      <a:accent4>
        <a:srgbClr val="3F7E76"/>
      </a:accent4>
      <a:accent5>
        <a:srgbClr val="6899A4"/>
      </a:accent5>
      <a:accent6>
        <a:srgbClr val="01343D"/>
      </a:accent6>
      <a:hlink>
        <a:srgbClr val="2C9AC5"/>
      </a:hlink>
      <a:folHlink>
        <a:srgbClr val="035568"/>
      </a:folHlink>
    </a:clrScheme>
    <a:fontScheme name="Custom 1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FINAL" id="{882FF867-4CB6-47EB-8903-66A27CE175CC}" vid="{E2D7911B-7E3F-436F-902B-AA9A20F5D88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lient_x0020_Type xmlns="a2698da2-da9c-47ea-a5b8-b239d344e65e" xsi:nil="true"/>
    <Data_x0020_Classification xmlns="a2698da2-da9c-47ea-a5b8-b239d344e65e" xsi:nil="true"/>
    <TaxCatchAll xmlns="05e77292-2eb1-4c19-8430-212c094da4de" xsi:nil="true"/>
    <lcf76f155ced4ddcb4097134ff3c332f xmlns="00c87f25-2316-4e8e-aa34-2c74b3876b84">
      <Terms xmlns="http://schemas.microsoft.com/office/infopath/2007/PartnerControls"/>
    </lcf76f155ced4ddcb4097134ff3c332f>
  </documentManagement>
</p:properties>
</file>

<file path=customXml/item3.xml><?xml version="1.0" encoding="utf-8"?>
<?mso-contentType ?>
<SharedContentType xmlns="Microsoft.SharePoint.Taxonomy.ContentTypeSync" SourceId="044e4b3c-d4ec-4737-9b71-7c7f9b19e5bf" ContentTypeId="0x0101" PreviousValue="false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BCD2CC9DC1DE4F8E2940ABC5354EF8" ma:contentTypeVersion="11" ma:contentTypeDescription="Create a new document." ma:contentTypeScope="" ma:versionID="642e617f596ce8dbd207408b8fa0a993">
  <xsd:schema xmlns:xsd="http://www.w3.org/2001/XMLSchema" xmlns:xs="http://www.w3.org/2001/XMLSchema" xmlns:p="http://schemas.microsoft.com/office/2006/metadata/properties" xmlns:ns2="a2698da2-da9c-47ea-a5b8-b239d344e65e" xmlns:ns3="00c87f25-2316-4e8e-aa34-2c74b3876b84" xmlns:ns4="05e77292-2eb1-4c19-8430-212c094da4de" targetNamespace="http://schemas.microsoft.com/office/2006/metadata/properties" ma:root="true" ma:fieldsID="a742ebb869ba3d04f62f67b4ea690775" ns2:_="" ns3:_="" ns4:_="">
    <xsd:import namespace="a2698da2-da9c-47ea-a5b8-b239d344e65e"/>
    <xsd:import namespace="00c87f25-2316-4e8e-aa34-2c74b3876b84"/>
    <xsd:import namespace="05e77292-2eb1-4c19-8430-212c094da4de"/>
    <xsd:element name="properties">
      <xsd:complexType>
        <xsd:sequence>
          <xsd:element name="documentManagement">
            <xsd:complexType>
              <xsd:all>
                <xsd:element ref="ns2:Data_x0020_Classification" minOccurs="0"/>
                <xsd:element ref="ns2:Client_x0020_Type" minOccurs="0"/>
                <xsd:element ref="ns3:MediaServiceSearchProperties" minOccurs="0"/>
                <xsd:element ref="ns3:MediaServiceObjectDetectorVersion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4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698da2-da9c-47ea-a5b8-b239d344e65e" elementFormDefault="qualified">
    <xsd:import namespace="http://schemas.microsoft.com/office/2006/documentManagement/types"/>
    <xsd:import namespace="http://schemas.microsoft.com/office/infopath/2007/PartnerControls"/>
    <xsd:element name="Data_x0020_Classification" ma:index="8" nillable="true" ma:displayName="Data Classification" ma:description="To be populated by Anchor QEA staff" ma:format="Dropdown" ma:internalName="Data_x0020_Classification">
      <xsd:simpleType>
        <xsd:restriction base="dms:Choice">
          <xsd:enumeration value="Internal"/>
          <xsd:enumeration value="Public"/>
          <xsd:enumeration value="Confidential"/>
          <xsd:enumeration value="CUI"/>
        </xsd:restriction>
      </xsd:simpleType>
    </xsd:element>
    <xsd:element name="Client_x0020_Type" ma:index="9" nillable="true" ma:displayName="Client Type" ma:description="To be populated by Anchor QEA staff" ma:format="Dropdown" ma:internalName="Client_x0020_Type">
      <xsd:simpleType>
        <xsd:restriction base="dms:Choice">
          <xsd:enumeration value="Internal"/>
          <xsd:enumeration value="Business/NGO"/>
          <xsd:enumeration value="Tribe"/>
          <xsd:enumeration value="Local Government"/>
          <xsd:enumeration value="State Government"/>
          <xsd:enumeration value="Federal Government"/>
          <xsd:enumeration value="Canadian Government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c87f25-2316-4e8e-aa34-2c74b3876b84" elementFormDefault="qualified">
    <xsd:import namespace="http://schemas.microsoft.com/office/2006/documentManagement/types"/>
    <xsd:import namespace="http://schemas.microsoft.com/office/infopath/2007/PartnerControls"/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4e4b3c-d4ec-4737-9b71-7c7f9b19e5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77292-2eb1-4c19-8430-212c094da4de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f0bc20e7-6ca0-481e-afc5-3ba291a3d056}" ma:internalName="TaxCatchAll" ma:showField="CatchAllData" ma:web="05e77292-2eb1-4c19-8430-212c094da4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5CD68F-E9F3-45F5-A47C-D231E37FC8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EF12B0E-A422-4D0B-BE22-D8FD1F5FFB9F}">
  <ds:schemaRefs>
    <ds:schemaRef ds:uri="http://purl.org/dc/terms/"/>
    <ds:schemaRef ds:uri="http://schemas.microsoft.com/office/2006/metadata/properties"/>
    <ds:schemaRef ds:uri="00c87f25-2316-4e8e-aa34-2c74b3876b84"/>
    <ds:schemaRef ds:uri="http://purl.org/dc/elements/1.1/"/>
    <ds:schemaRef ds:uri="05e77292-2eb1-4c19-8430-212c094da4de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2698da2-da9c-47ea-a5b8-b239d344e65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A4E8865-B18C-42DB-9DE3-89E54B6EBD20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025E42B-13DF-4B27-A96C-936BA6A118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698da2-da9c-47ea-a5b8-b239d344e65e"/>
    <ds:schemaRef ds:uri="00c87f25-2316-4e8e-aa34-2c74b3876b84"/>
    <ds:schemaRef ds:uri="05e77292-2eb1-4c19-8430-212c094da4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724</Words>
  <Application>Microsoft Office PowerPoint</Application>
  <PresentationFormat>Widescreen</PresentationFormat>
  <Paragraphs>137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ArialMT</vt:lpstr>
      <vt:lpstr>Myriad Pro</vt:lpstr>
      <vt:lpstr>Segoe UI</vt:lpstr>
      <vt:lpstr>Segoe UI Light</vt:lpstr>
      <vt:lpstr>Title Page</vt:lpstr>
      <vt:lpstr>Project Background</vt:lpstr>
      <vt:lpstr>Challenge</vt:lpstr>
      <vt:lpstr>Methods &amp; Approach</vt:lpstr>
      <vt:lpstr>Conclusion</vt:lpstr>
      <vt:lpstr>Developing a Long-Term Monitoring Strategy with Local First Nations</vt:lpstr>
      <vt:lpstr>PowerPoint Presentation</vt:lpstr>
      <vt:lpstr>Project Background</vt:lpstr>
      <vt:lpstr>First Nations Traditional and Current Use</vt:lpstr>
      <vt:lpstr>Remedial Strategy and Status</vt:lpstr>
      <vt:lpstr>Sediment Quality Improvements</vt:lpstr>
      <vt:lpstr>Sea Life Tissue Improvements</vt:lpstr>
      <vt:lpstr>Traditional Knowledge and Traditional Use</vt:lpstr>
      <vt:lpstr>First Nations Sea Life Consumption Risk</vt:lpstr>
      <vt:lpstr>PowerPoint Presentation</vt:lpstr>
      <vt:lpstr>Monitoring Objectives</vt:lpstr>
      <vt:lpstr>Monitoring Program Basis </vt:lpstr>
      <vt:lpstr>Input into Monitoring Elements</vt:lpstr>
      <vt:lpstr>PowerPoint Presentation</vt:lpstr>
      <vt:lpstr>PowerPoint Presentation</vt:lpstr>
      <vt:lpstr>Monitoring Flowchart</vt:lpstr>
      <vt:lpstr>Monitoring Flowchart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Meeting</dc:title>
  <dc:creator>Ally Chopic</dc:creator>
  <cp:lastModifiedBy>Amy Corp</cp:lastModifiedBy>
  <cp:revision>20</cp:revision>
  <dcterms:created xsi:type="dcterms:W3CDTF">2020-09-18T19:27:01Z</dcterms:created>
  <dcterms:modified xsi:type="dcterms:W3CDTF">2025-01-19T23:48:43Z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0x010100B0BCD2CC9DC1DE4F8E2940ABC5354EF8</vt:lpwstr>
  </property>
  <property fmtid="{D5CDD505-2E9C-101B-9397-08002B2CF9AE}" pid="3" name="MediaServiceImageTags">
    <vt:lpwstr/>
  </property>
</Properties>
</file>