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5"/>
    <p:sldMasterId id="2147483759" r:id="rId6"/>
    <p:sldMasterId id="2147483779" r:id="rId7"/>
    <p:sldMasterId id="2147483772" r:id="rId8"/>
    <p:sldMasterId id="2147483765" r:id="rId9"/>
    <p:sldMasterId id="2147483805" r:id="rId10"/>
  </p:sldMasterIdLst>
  <p:notesMasterIdLst>
    <p:notesMasterId r:id="rId27"/>
  </p:notesMasterIdLst>
  <p:handoutMasterIdLst>
    <p:handoutMasterId r:id="rId28"/>
  </p:handoutMasterIdLst>
  <p:sldIdLst>
    <p:sldId id="257" r:id="rId11"/>
    <p:sldId id="1273" r:id="rId12"/>
    <p:sldId id="593" r:id="rId13"/>
    <p:sldId id="259" r:id="rId14"/>
    <p:sldId id="1275" r:id="rId15"/>
    <p:sldId id="261" r:id="rId16"/>
    <p:sldId id="1279" r:id="rId17"/>
    <p:sldId id="1280" r:id="rId18"/>
    <p:sldId id="1292" r:id="rId19"/>
    <p:sldId id="1283" r:id="rId20"/>
    <p:sldId id="854" r:id="rId21"/>
    <p:sldId id="1293" r:id="rId22"/>
    <p:sldId id="1294" r:id="rId23"/>
    <p:sldId id="1281" r:id="rId24"/>
    <p:sldId id="1288" r:id="rId25"/>
    <p:sldId id="1287" r:id="rId26"/>
  </p:sldIdLst>
  <p:sldSz cx="12192000" cy="6858000"/>
  <p:notesSz cx="7102475" cy="9037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557B20-CD21-2BB5-E990-175EB931B8B8}" name="Colleen Burner" initials="CB" userId="Colleen Burner" providerId="None"/>
  <p188:author id="{F6CC2632-DF5B-B64D-A9F8-98793308F89C}" name="Carmen Oldham" initials="CO" userId="S::coldham@anchorqea.com::e9b03065-b838-4218-a68e-08a156544b48" providerId="AD"/>
  <p188:author id="{B7DABA37-6323-A340-8430-61ADB97C9BAA}" name="Paul LaRosa" initials="PTL" userId="Paul LaRosa" providerId="None"/>
  <p188:author id="{EB4A0068-9F52-F801-8362-D9C423E76C65}" name="Lee Freeland" initials="LF" userId="S::lfreeland@anchorqea.com::9e4d0517-53ca-4bc5-8315-a60c66c4bc7f" providerId="AD"/>
  <p188:author id="{F7297B7A-494A-AEFD-0558-9A8AF9FB37F1}" name="David Haury" initials="DH" userId="S::dhaury@anchorqea.com::da51cc07-9bcb-437d-8fd2-468619e0cee2" providerId="AD"/>
  <p188:author id="{5036907C-C62F-9159-80EF-139601F53A4E}" name="Rosalie Daggett" initials="RD" userId="S::rdaggett@anchorqea.com::b7970409-3f4b-4adb-8e89-5d01b332417e" providerId="AD"/>
  <p188:author id="{A9770C7F-C112-62A1-B6EC-B1D9AEC0A185}" name="Sydnee Knox" initials="SK" userId="S::sknox@anchorqea.com::f2d94736-b2f7-46e5-a0cc-9b30dfa67a90" providerId="AD"/>
  <p188:author id="{ACC6A3C4-4813-445B-A506-5BD9FE81E6D6}" name="Terri Scheumann" initials="TS" userId="Terri Scheumann" providerId="None"/>
  <p188:author id="{0082C0C7-4586-CFB0-EBB3-B011D68C0C51}" name="Laura Bateman" initials="LB" userId="S::lbateman@anchorqea.com::65c110c1-1879-4e2a-aafe-6abf7209c9f4" providerId="AD"/>
  <p188:author id="{E70266CD-DAF3-2A50-D2B9-53EFF965D1EC}" name="Tessa M. Dennis" initials="TMD" userId="Tessa M. Dennis" providerId="None"/>
  <p188:author id="{59C7FBE4-A195-EF8E-E85C-4BDA82C4F469}" name="Amy Corp" initials="AC" userId="S::acorp@anchorqea.com::09f8d76a-6eff-40ab-9759-ce06bb9156c5" providerId="AD"/>
  <p188:author id="{345FBAF7-2FD5-16F0-666F-3AF148D28690}" name="Amanda Shellenberger" initials="AS" userId="S::ashellenberger@anchorqea.com::707b8dac-c4ce-493a-b5f1-601c4a75238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dnee Knox" initials="SK" lastIdx="127" clrIdx="0">
    <p:extLst>
      <p:ext uri="{19B8F6BF-5375-455C-9EA6-DF929625EA0E}">
        <p15:presenceInfo xmlns:p15="http://schemas.microsoft.com/office/powerpoint/2012/main" userId="S-1-5-21-1295742510-17848028-1660491571-41863" providerId="AD"/>
      </p:ext>
    </p:extLst>
  </p:cmAuthor>
  <p:cmAuthor id="2" name="Betsy Yanasak" initials="BY" lastIdx="3" clrIdx="1">
    <p:extLst>
      <p:ext uri="{19B8F6BF-5375-455C-9EA6-DF929625EA0E}">
        <p15:presenceInfo xmlns:p15="http://schemas.microsoft.com/office/powerpoint/2012/main" userId="S-1-5-21-1295742510-17848028-1660491571-1094" providerId="AD"/>
      </p:ext>
    </p:extLst>
  </p:cmAuthor>
  <p:cmAuthor id="3" name="Rebecca Gardner" initials="RG" lastIdx="19" clrIdx="2">
    <p:extLst>
      <p:ext uri="{19B8F6BF-5375-455C-9EA6-DF929625EA0E}">
        <p15:presenceInfo xmlns:p15="http://schemas.microsoft.com/office/powerpoint/2012/main" userId="S-1-5-21-1295742510-17848028-1660491571-8384" providerId="AD"/>
      </p:ext>
    </p:extLst>
  </p:cmAuthor>
  <p:cmAuthor id="4" name="Ram K. Mohan" initials="RKM" lastIdx="4" clrIdx="3">
    <p:extLst>
      <p:ext uri="{19B8F6BF-5375-455C-9EA6-DF929625EA0E}">
        <p15:presenceInfo xmlns:p15="http://schemas.microsoft.com/office/powerpoint/2012/main" userId="Ram K. Mohan" providerId="None"/>
      </p:ext>
    </p:extLst>
  </p:cmAuthor>
  <p:cmAuthor id="5" name="Paul LaRosa" initials="PL" lastIdx="8" clrIdx="4">
    <p:extLst>
      <p:ext uri="{19B8F6BF-5375-455C-9EA6-DF929625EA0E}">
        <p15:presenceInfo xmlns:p15="http://schemas.microsoft.com/office/powerpoint/2012/main" userId="S::plarosa@anchorqea.com::bf926916-bd16-4f79-8894-6fefbd384580" providerId="AD"/>
      </p:ext>
    </p:extLst>
  </p:cmAuthor>
  <p:cmAuthor id="6" name="Hannah Garrison" initials="HG" lastIdx="36" clrIdx="5">
    <p:extLst>
      <p:ext uri="{19B8F6BF-5375-455C-9EA6-DF929625EA0E}">
        <p15:presenceInfo xmlns:p15="http://schemas.microsoft.com/office/powerpoint/2012/main" userId="S-1-5-21-1295742510-17848028-1660491571-30286" providerId="AD"/>
      </p:ext>
    </p:extLst>
  </p:cmAuthor>
  <p:cmAuthor id="7" name="Hans Adomeit" initials="HA" lastIdx="60" clrIdx="6">
    <p:extLst>
      <p:ext uri="{19B8F6BF-5375-455C-9EA6-DF929625EA0E}">
        <p15:presenceInfo xmlns:p15="http://schemas.microsoft.com/office/powerpoint/2012/main" userId="Hans Adomeit" providerId="None"/>
      </p:ext>
    </p:extLst>
  </p:cmAuthor>
  <p:cmAuthor id="8" name="Ally Chopic" initials="AC" lastIdx="33" clrIdx="7">
    <p:extLst>
      <p:ext uri="{19B8F6BF-5375-455C-9EA6-DF929625EA0E}">
        <p15:presenceInfo xmlns:p15="http://schemas.microsoft.com/office/powerpoint/2012/main" userId="S::achopic@anchorqea.com::b5d6bd82-def9-4887-b488-56b27aca6898" providerId="AD"/>
      </p:ext>
    </p:extLst>
  </p:cmAuthor>
  <p:cmAuthor id="9" name="Erin Hryciw" initials="EH" lastIdx="4" clrIdx="8">
    <p:extLst>
      <p:ext uri="{19B8F6BF-5375-455C-9EA6-DF929625EA0E}">
        <p15:presenceInfo xmlns:p15="http://schemas.microsoft.com/office/powerpoint/2012/main" userId="S::ehryciw@anchorqea.com::a723e2cb-e427-4209-9949-b7d59e947e19" providerId="AD"/>
      </p:ext>
    </p:extLst>
  </p:cmAuthor>
  <p:cmAuthor id="10" name="Sarah Becker" initials="SB" lastIdx="47" clrIdx="9">
    <p:extLst>
      <p:ext uri="{19B8F6BF-5375-455C-9EA6-DF929625EA0E}">
        <p15:presenceInfo xmlns:p15="http://schemas.microsoft.com/office/powerpoint/2012/main" userId="S::sbecker@anchorqea.com::bec27f7f-4a08-4805-aaad-894299599017" providerId="AD"/>
      </p:ext>
    </p:extLst>
  </p:cmAuthor>
  <p:cmAuthor id="11" name="Jennifer Holsinger" initials="JH" lastIdx="2" clrIdx="10">
    <p:extLst>
      <p:ext uri="{19B8F6BF-5375-455C-9EA6-DF929625EA0E}">
        <p15:presenceInfo xmlns:p15="http://schemas.microsoft.com/office/powerpoint/2012/main" userId="S::jholsinger@anchorqea.com::c092f541-fff4-4780-8cd0-675d22bdae3b" providerId="AD"/>
      </p:ext>
    </p:extLst>
  </p:cmAuthor>
  <p:cmAuthor id="12" name="Terri Scheumann" initials="TS" lastIdx="24" clrIdx="11">
    <p:extLst>
      <p:ext uri="{19B8F6BF-5375-455C-9EA6-DF929625EA0E}">
        <p15:presenceInfo xmlns:p15="http://schemas.microsoft.com/office/powerpoint/2012/main" userId="Terri Scheumann" providerId="None"/>
      </p:ext>
    </p:extLst>
  </p:cmAuthor>
  <p:cmAuthor id="13" name="Rosalie Daggett" initials="RD" lastIdx="1" clrIdx="12">
    <p:extLst>
      <p:ext uri="{19B8F6BF-5375-455C-9EA6-DF929625EA0E}">
        <p15:presenceInfo xmlns:p15="http://schemas.microsoft.com/office/powerpoint/2012/main" userId="S::rdaggett@anchorqea.com::b7970409-3f4b-4adb-8e89-5d01b332417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503C"/>
    <a:srgbClr val="7B654C"/>
    <a:srgbClr val="D6C1A0"/>
    <a:srgbClr val="5A5A5A"/>
    <a:srgbClr val="1F1D1E"/>
    <a:srgbClr val="E0E7E7"/>
    <a:srgbClr val="4698A2"/>
    <a:srgbClr val="7CC0B7"/>
    <a:srgbClr val="3D7E76"/>
    <a:srgbClr val="F3C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4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microsoft.com/office/2018/10/relationships/authors" Target="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4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16" y="8510444"/>
            <a:ext cx="1025913" cy="26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3090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30175" y="679450"/>
            <a:ext cx="7362825" cy="4141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0" rIns="93161" bIns="465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0791" y="4895387"/>
            <a:ext cx="5760896" cy="3389114"/>
          </a:xfrm>
          <a:prstGeom prst="rect">
            <a:avLst/>
          </a:prstGeom>
        </p:spPr>
        <p:txBody>
          <a:bodyPr vert="horz" lIns="93161" tIns="46580" rIns="93161" bIns="465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6" y="8510444"/>
            <a:ext cx="1025913" cy="26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4488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</a:defRPr>
    </a:lvl2pPr>
    <a:lvl3pPr marL="914400" algn="l" defTabSz="914400" rtl="0" eaLnBrk="1" latinLnBrk="0" hangingPunct="1">
      <a:defRPr sz="1050" kern="1200">
        <a:solidFill>
          <a:schemeClr val="tx1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</a:defRPr>
    </a:lvl3pPr>
    <a:lvl4pPr marL="1371600" algn="l" defTabSz="914400" rtl="0" eaLnBrk="1" latinLnBrk="0" hangingPunct="1">
      <a:defRPr sz="1050" kern="1200">
        <a:solidFill>
          <a:schemeClr val="tx1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</a:defRPr>
    </a:lvl4pPr>
    <a:lvl5pPr marL="1828800" algn="l" defTabSz="914400" rtl="0" eaLnBrk="1" latinLnBrk="0" hangingPunct="1">
      <a:defRPr sz="1050" kern="1200">
        <a:solidFill>
          <a:schemeClr val="tx1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Overview/Background slide template. Start your presentation with ONE captivating full-bleed image to help place folks into presentation: Who? What? Where? </a:t>
            </a:r>
          </a:p>
        </p:txBody>
      </p:sp>
    </p:spTree>
    <p:extLst>
      <p:ext uri="{BB962C8B-B14F-4D97-AF65-F5344CB8AC3E}">
        <p14:creationId xmlns:p14="http://schemas.microsoft.com/office/powerpoint/2010/main" val="32503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4F56FCE-ABD2-4693-B1C1-9184B079C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57400"/>
            <a:ext cx="10972800" cy="288036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>
              <a:defRPr sz="4800" cap="none" spc="0" baseline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en-US" sz="4800" cap="none" spc="0">
                <a:solidFill>
                  <a:schemeClr val="bg1">
                    <a:lumMod val="95000"/>
                  </a:schemeClr>
                </a:solidFill>
              </a:rPr>
              <a:t>Title of Presentation: </a:t>
            </a:r>
            <a:br>
              <a:rPr lang="en-US" sz="4800" cap="none" spc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800" cap="none" spc="0">
                <a:solidFill>
                  <a:schemeClr val="bg1">
                    <a:lumMod val="95000"/>
                  </a:schemeClr>
                </a:solidFill>
              </a:rPr>
              <a:t>Example of Three-Line Title Page Showing Collaborator Logo Placement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815E33-4003-4AC2-B2AA-82043B8192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56814" y="5712321"/>
            <a:ext cx="1828800" cy="5029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00" b="1"/>
            </a:lvl1pPr>
          </a:lstStyle>
          <a:p>
            <a:r>
              <a:rPr lang="en-US" dirty="0"/>
              <a:t>Click to Insert White PNG/Vector Collaborator Logo Here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01635C4-99F9-9722-076B-360C9AB2B6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725" y="5303520"/>
            <a:ext cx="54864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45720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Presented by: First Last, Credentials, Company</a:t>
            </a:r>
            <a:br>
              <a:rPr lang="en-US"/>
            </a:br>
            <a:r>
              <a:rPr lang="en-US"/>
              <a:t>Collaborators: First Last, Credentials, Company</a:t>
            </a:r>
          </a:p>
        </p:txBody>
      </p:sp>
      <p:pic>
        <p:nvPicPr>
          <p:cNvPr id="2" name="Picture 1" descr="Anchor QEA Logo">
            <a:extLst>
              <a:ext uri="{FF2B5EF4-FFF2-40B4-BE49-F238E27FC236}">
                <a16:creationId xmlns:a16="http://schemas.microsoft.com/office/drawing/2014/main" id="{46748611-7E04-2D93-90DE-DE7FD31D70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360" y="5715000"/>
            <a:ext cx="1828800" cy="50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6202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Background_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A17028-5A52-4EF0-9D71-72455353E3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4360" y="2057400"/>
            <a:ext cx="5166360" cy="4022497"/>
          </a:xfr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1280" y="2057400"/>
            <a:ext cx="5166360" cy="4022497"/>
          </a:xfr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84992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9C6B64D-DA9B-9587-3EF6-D04DCA4F3A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D48C214-BD33-E523-9456-997205A18C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8891291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95025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88F4049-70D5-70FE-CF3A-444EBD7A6723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98487" y="2030184"/>
            <a:ext cx="10995025" cy="40211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A8155DB-5DCC-2939-88CF-945238BA09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74476322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_Statement or Ques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3D3910-56F7-4479-49B3-4FEF7062A13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 dirty="0">
                <a:solidFill>
                  <a:schemeClr val="bg1"/>
                </a:solidFill>
                <a:latin typeface="+mj-lt"/>
                <a:ea typeface="+mn-lt"/>
                <a:cs typeface="Segoe UI Light"/>
              </a:rPr>
              <a:t>challenge</a:t>
            </a:r>
            <a:endParaRPr lang="en-US" dirty="0">
              <a:latin typeface="+mj-lt"/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A04245E-57EC-ADBE-8171-DD6912F99C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" y="1143000"/>
            <a:ext cx="10058400" cy="457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18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28293-B9F5-4E2E-A543-5121573CB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8360" y="5715000"/>
            <a:ext cx="1828800" cy="504277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41046FF-9C35-58AF-1747-EDFCE03A7B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8315991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2648" y="2057400"/>
            <a:ext cx="10972165" cy="3673990"/>
          </a:xfrm>
          <a:prstGeom prst="rect">
            <a:avLst/>
          </a:prstGeom>
        </p:spPr>
        <p:txBody>
          <a:bodyPr rIns="0"/>
          <a:lstStyle>
            <a:lvl1pPr>
              <a:defRPr>
                <a:solidFill>
                  <a:srgbClr val="5A5A5A"/>
                </a:solidFill>
              </a:defRPr>
            </a:lvl1pPr>
            <a:lvl2pPr>
              <a:defRPr>
                <a:solidFill>
                  <a:srgbClr val="5A5A5A"/>
                </a:solidFill>
              </a:defRPr>
            </a:lvl2pPr>
            <a:lvl3pPr>
              <a:defRPr>
                <a:solidFill>
                  <a:srgbClr val="5A5A5A"/>
                </a:solidFill>
              </a:defRPr>
            </a:lvl3pPr>
            <a:lvl4pPr>
              <a:defRPr>
                <a:solidFill>
                  <a:srgbClr val="1C1C1C"/>
                </a:solidFill>
              </a:defRPr>
            </a:lvl4pPr>
            <a:lvl5pPr>
              <a:defRPr>
                <a:solidFill>
                  <a:srgbClr val="1C1C1C"/>
                </a:solidFill>
              </a:defRPr>
            </a:lvl5pPr>
          </a:lstStyle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B6FB9BB-0DBA-3089-6471-721D1493D6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3138425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_Text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1280" y="2057400"/>
            <a:ext cx="5166360" cy="39319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84992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50F8AC7-6C24-4E4B-739B-73BCAA076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5262976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05C08D24-FA43-F133-8626-0247CC38C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B771CBF-ACBD-CF77-74E2-48B27614EE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377941100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image_full 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1784" y="0"/>
            <a:ext cx="562021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5262976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4C2632D-012E-E87B-AFEB-F14A0F278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5262976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A9AB089-2E18-3D10-014D-1C38453B0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29174025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_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A17028-5A52-4EF0-9D71-72455353E3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4360" y="2057400"/>
            <a:ext cx="5166360" cy="402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1280" y="2057400"/>
            <a:ext cx="5166360" cy="402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84992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9F2E0C2-2CCE-9917-A226-1DC65262D7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92741A-6773-F444-6457-C4B4AF4826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291878591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95024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88F4049-70D5-70FE-CF3A-444EBD7A6723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98487" y="2030184"/>
            <a:ext cx="10995025" cy="40211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F266DE8-8961-FEAF-58C4-66D1D1AD8F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32370516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s &amp; Approach_Statement or Ques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3D3910-56F7-4479-49B3-4FEF7062A13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 dirty="0">
                <a:solidFill>
                  <a:schemeClr val="bg1"/>
                </a:solidFill>
                <a:latin typeface="+mj-lt"/>
                <a:ea typeface="+mn-lt"/>
                <a:cs typeface="Segoe UI Light"/>
              </a:rPr>
              <a:t>Methods and Approach</a:t>
            </a:r>
            <a:endParaRPr lang="en-US" dirty="0">
              <a:latin typeface="+mj-lt"/>
            </a:endParaRP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051B5B5-DCF9-012B-B8D2-BF28237866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" y="1143000"/>
            <a:ext cx="10058400" cy="457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6426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A17028-5A52-4EF0-9D71-72455353E3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5FF5C-A03A-44A9-8230-3B61B5FE65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5486400"/>
            <a:ext cx="5486400" cy="914400"/>
          </a:xfr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318137610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s &amp; Approach_Line -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28293-B9F5-4E2E-A543-5121573CB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8360" y="5715000"/>
            <a:ext cx="1828800" cy="504277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2A1C82C-24C8-B44D-24C5-01E9FB5E46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6125745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s &amp; Approach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2648" y="2057400"/>
            <a:ext cx="10972165" cy="3673990"/>
          </a:xfrm>
          <a:prstGeom prst="rect">
            <a:avLst/>
          </a:prstGeom>
        </p:spPr>
        <p:txBody>
          <a:bodyPr rIns="0"/>
          <a:lstStyle>
            <a:lvl1pPr>
              <a:defRPr>
                <a:solidFill>
                  <a:srgbClr val="5A5A5A"/>
                </a:solidFill>
              </a:defRPr>
            </a:lvl1pPr>
            <a:lvl2pPr>
              <a:defRPr>
                <a:solidFill>
                  <a:srgbClr val="5A5A5A"/>
                </a:solidFill>
              </a:defRPr>
            </a:lvl2pPr>
            <a:lvl3pPr>
              <a:defRPr>
                <a:solidFill>
                  <a:srgbClr val="5A5A5A"/>
                </a:solidFill>
              </a:defRPr>
            </a:lvl3pPr>
            <a:lvl4pPr>
              <a:defRPr>
                <a:solidFill>
                  <a:srgbClr val="1C1C1C"/>
                </a:solidFill>
              </a:defRPr>
            </a:lvl4pPr>
            <a:lvl5pPr>
              <a:defRPr>
                <a:solidFill>
                  <a:srgbClr val="1C1C1C"/>
                </a:solidFill>
              </a:defRPr>
            </a:lvl5pPr>
          </a:lstStyle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0F866-08B7-CAF4-D4C2-F324F1C50B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74616496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thods &amp; Approach_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92555" y="1777551"/>
            <a:ext cx="8937843" cy="6858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Method/Point/Icon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C2F2C-9D48-FE41-0E22-E8BB67223B87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 dirty="0">
                <a:solidFill>
                  <a:schemeClr val="bg1"/>
                </a:solidFill>
                <a:latin typeface="+mj-lt"/>
                <a:ea typeface="+mn-lt"/>
                <a:cs typeface="Segoe UI Light"/>
              </a:rPr>
              <a:t>Methods and Approach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823665-3AE5-14EC-CF97-D31A0DDC54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2555" y="2712813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Method/Point/Icon 2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5C9528A-089B-EA1E-9A55-622E309978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2555" y="3648075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Method/Point/Icon 3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29597F6-54D5-0DD6-5134-88B7D90AEF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2555" y="4583337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Method/Point/Icon 4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FF985BA-4BBC-2B06-225A-A15C306AC6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2555" y="5518599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Method/Point/Icon 5</a:t>
            </a:r>
          </a:p>
        </p:txBody>
      </p:sp>
      <p:sp>
        <p:nvSpPr>
          <p:cNvPr id="16" name="Online Image Placeholder 15">
            <a:extLst>
              <a:ext uri="{FF2B5EF4-FFF2-40B4-BE49-F238E27FC236}">
                <a16:creationId xmlns:a16="http://schemas.microsoft.com/office/drawing/2014/main" id="{F487F09C-56CD-9BBA-004F-817D345395AC}"/>
              </a:ext>
            </a:extLst>
          </p:cNvPr>
          <p:cNvSpPr>
            <a:spLocks noGrp="1"/>
          </p:cNvSpPr>
          <p:nvPr>
            <p:ph type="clipArt" sz="quarter" idx="14" hasCustomPrompt="1"/>
          </p:nvPr>
        </p:nvSpPr>
        <p:spPr>
          <a:xfrm>
            <a:off x="594360" y="1777551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Online Image Placeholder 15">
            <a:extLst>
              <a:ext uri="{FF2B5EF4-FFF2-40B4-BE49-F238E27FC236}">
                <a16:creationId xmlns:a16="http://schemas.microsoft.com/office/drawing/2014/main" id="{45711949-1B2C-BFDB-8D72-3AC4532AED2E}"/>
              </a:ext>
            </a:extLst>
          </p:cNvPr>
          <p:cNvSpPr>
            <a:spLocks noGrp="1"/>
          </p:cNvSpPr>
          <p:nvPr>
            <p:ph type="clipArt" sz="quarter" idx="15" hasCustomPrompt="1"/>
          </p:nvPr>
        </p:nvSpPr>
        <p:spPr>
          <a:xfrm>
            <a:off x="594360" y="2712813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Online Image Placeholder 15">
            <a:extLst>
              <a:ext uri="{FF2B5EF4-FFF2-40B4-BE49-F238E27FC236}">
                <a16:creationId xmlns:a16="http://schemas.microsoft.com/office/drawing/2014/main" id="{53270371-36F6-7AF3-2501-743467CC0842}"/>
              </a:ext>
            </a:extLst>
          </p:cNvPr>
          <p:cNvSpPr>
            <a:spLocks noGrp="1"/>
          </p:cNvSpPr>
          <p:nvPr>
            <p:ph type="clipArt" sz="quarter" idx="16" hasCustomPrompt="1"/>
          </p:nvPr>
        </p:nvSpPr>
        <p:spPr>
          <a:xfrm>
            <a:off x="594360" y="3656195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Online Image Placeholder 15">
            <a:extLst>
              <a:ext uri="{FF2B5EF4-FFF2-40B4-BE49-F238E27FC236}">
                <a16:creationId xmlns:a16="http://schemas.microsoft.com/office/drawing/2014/main" id="{510FD7E5-1897-304A-AD55-F3645159C0B9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594360" y="4591457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Online Image Placeholder 15">
            <a:extLst>
              <a:ext uri="{FF2B5EF4-FFF2-40B4-BE49-F238E27FC236}">
                <a16:creationId xmlns:a16="http://schemas.microsoft.com/office/drawing/2014/main" id="{118DE7F0-8B24-E52C-37C5-D737240C6CAA}"/>
              </a:ext>
            </a:extLst>
          </p:cNvPr>
          <p:cNvSpPr>
            <a:spLocks noGrp="1"/>
          </p:cNvSpPr>
          <p:nvPr>
            <p:ph type="clipArt" sz="quarter" idx="18" hasCustomPrompt="1"/>
          </p:nvPr>
        </p:nvSpPr>
        <p:spPr>
          <a:xfrm>
            <a:off x="594360" y="5518599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6C0197D-0F1F-54EE-29C1-DAAD9AE3FD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3725" y="906463"/>
            <a:ext cx="10136188" cy="685800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13123885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s&amp;Approach_Text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1280" y="2057400"/>
            <a:ext cx="5166360" cy="39319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84992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705E066-6C79-D292-41A2-B08DED65F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5262976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39F86BF1-AE09-B757-40D8-8930F6FC88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710CC20-922A-13DC-5FA6-10AF5D5423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32202282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image_full 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1784" y="0"/>
            <a:ext cx="562021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5262976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6B673-B966-B055-F282-9742C2E0C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057400"/>
            <a:ext cx="5262977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619AB5A-97C8-64D8-D906-078F1731F7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302659829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s &amp; Approach_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A17028-5A52-4EF0-9D71-72455353E3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4360" y="2057400"/>
            <a:ext cx="5166360" cy="402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1280" y="2057400"/>
            <a:ext cx="5166360" cy="402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75848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1B9B9F68-ABA8-3B6A-D45C-45E0F1019B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DBA8C0D-B1D1-DA70-CCD2-4D0BC440DC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181775564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95024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88F4049-70D5-70FE-CF3A-444EBD7A6723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98487" y="2030184"/>
            <a:ext cx="10995025" cy="40211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6D369DF-E822-C66B-374E-9B3EDF0A27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08153897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_Statement or Ques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3D3910-56F7-4479-49B3-4FEF7062A13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 dirty="0">
                <a:solidFill>
                  <a:schemeClr val="bg1"/>
                </a:solidFill>
                <a:latin typeface="+mj-lt"/>
                <a:ea typeface="+mn-lt"/>
                <a:cs typeface="Segoe UI Light"/>
              </a:rPr>
              <a:t>Conclusion</a:t>
            </a:r>
            <a:endParaRPr lang="en-US" dirty="0">
              <a:latin typeface="+mj-lt"/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0B03B5A-A9A8-A0F2-33E9-D12CC04C71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" y="1143000"/>
            <a:ext cx="10058400" cy="457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67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_Line -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28293-B9F5-4E2E-A543-5121573CB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8360" y="5715000"/>
            <a:ext cx="1828800" cy="504277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996DCBB-AB67-0121-2017-BE7892AD46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034959173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D57B4-AD39-513A-F58D-6EB89AE1C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057400"/>
            <a:ext cx="10972799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B8ECE3D-FBFC-C078-237E-457047ED9C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5901960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94359" y="1508760"/>
            <a:ext cx="9601200" cy="4114800"/>
          </a:xfrm>
        </p:spPr>
        <p:txBody>
          <a:bodyPr rIns="0"/>
          <a:lstStyle>
            <a:lvl1pPr>
              <a:defRPr>
                <a:solidFill>
                  <a:srgbClr val="1C1C1C"/>
                </a:solidFill>
              </a:defRPr>
            </a:lvl1pPr>
            <a:lvl2pPr>
              <a:defRPr>
                <a:solidFill>
                  <a:srgbClr val="1C1C1C"/>
                </a:solidFill>
              </a:defRPr>
            </a:lvl2pPr>
            <a:lvl3pPr>
              <a:defRPr>
                <a:solidFill>
                  <a:srgbClr val="1C1C1C"/>
                </a:solidFill>
              </a:defRPr>
            </a:lvl3pPr>
            <a:lvl4pPr>
              <a:defRPr>
                <a:solidFill>
                  <a:srgbClr val="1C1C1C"/>
                </a:solidFill>
              </a:defRPr>
            </a:lvl4pPr>
            <a:lvl5pPr>
              <a:defRPr>
                <a:solidFill>
                  <a:srgbClr val="1C1C1C"/>
                </a:solidFill>
              </a:defRPr>
            </a:lvl5pPr>
          </a:lstStyle>
          <a:p>
            <a:pPr lvl="0"/>
            <a:r>
              <a:rPr lang="en-US"/>
              <a:t>Click to edit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4360" y="547436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1C1C1C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9B199C8-83C3-481F-8BAB-B0F0F249A1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4" y="5715000"/>
            <a:ext cx="9601200" cy="685800"/>
          </a:xfrm>
        </p:spPr>
        <p:txBody>
          <a:bodyPr tIns="0" rIns="0" bIns="0" anchor="b" anchorCtr="0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footnote, source, or image caption</a:t>
            </a:r>
          </a:p>
        </p:txBody>
      </p:sp>
    </p:spTree>
    <p:extLst>
      <p:ext uri="{BB962C8B-B14F-4D97-AF65-F5344CB8AC3E}">
        <p14:creationId xmlns:p14="http://schemas.microsoft.com/office/powerpoint/2010/main" val="1394816705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_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92555" y="1777551"/>
            <a:ext cx="8937843" cy="6858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Lesson Learned/Point/Icon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C2F2C-9D48-FE41-0E22-E8BB67223B87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 dirty="0">
                <a:solidFill>
                  <a:schemeClr val="bg1"/>
                </a:solidFill>
                <a:latin typeface="+mj-lt"/>
                <a:ea typeface="+mn-lt"/>
                <a:cs typeface="Segoe UI Light"/>
              </a:rPr>
              <a:t>Conclusion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823665-3AE5-14EC-CF97-D31A0DDC54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2555" y="2712813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Lesson Learned/Point/Icon 2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5C9528A-089B-EA1E-9A55-622E309978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2555" y="3648075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Lesson Learned/Point/Icon 3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29597F6-54D5-0DD6-5134-88B7D90AEF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2555" y="4583337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Lesson Learned/Point/Icon 4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FF985BA-4BBC-2B06-225A-A15C306AC6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2555" y="5518599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Lesson Learned/Point/Icon 5</a:t>
            </a:r>
          </a:p>
        </p:txBody>
      </p:sp>
      <p:sp>
        <p:nvSpPr>
          <p:cNvPr id="16" name="Online Image Placeholder 15">
            <a:extLst>
              <a:ext uri="{FF2B5EF4-FFF2-40B4-BE49-F238E27FC236}">
                <a16:creationId xmlns:a16="http://schemas.microsoft.com/office/drawing/2014/main" id="{F487F09C-56CD-9BBA-004F-817D345395AC}"/>
              </a:ext>
            </a:extLst>
          </p:cNvPr>
          <p:cNvSpPr>
            <a:spLocks noGrp="1"/>
          </p:cNvSpPr>
          <p:nvPr>
            <p:ph type="clipArt" sz="quarter" idx="14" hasCustomPrompt="1"/>
          </p:nvPr>
        </p:nvSpPr>
        <p:spPr>
          <a:xfrm>
            <a:off x="594360" y="1777551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Online Image Placeholder 15">
            <a:extLst>
              <a:ext uri="{FF2B5EF4-FFF2-40B4-BE49-F238E27FC236}">
                <a16:creationId xmlns:a16="http://schemas.microsoft.com/office/drawing/2014/main" id="{45711949-1B2C-BFDB-8D72-3AC4532AED2E}"/>
              </a:ext>
            </a:extLst>
          </p:cNvPr>
          <p:cNvSpPr>
            <a:spLocks noGrp="1"/>
          </p:cNvSpPr>
          <p:nvPr>
            <p:ph type="clipArt" sz="quarter" idx="15" hasCustomPrompt="1"/>
          </p:nvPr>
        </p:nvSpPr>
        <p:spPr>
          <a:xfrm>
            <a:off x="594360" y="2712813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Online Image Placeholder 15">
            <a:extLst>
              <a:ext uri="{FF2B5EF4-FFF2-40B4-BE49-F238E27FC236}">
                <a16:creationId xmlns:a16="http://schemas.microsoft.com/office/drawing/2014/main" id="{53270371-36F6-7AF3-2501-743467CC0842}"/>
              </a:ext>
            </a:extLst>
          </p:cNvPr>
          <p:cNvSpPr>
            <a:spLocks noGrp="1"/>
          </p:cNvSpPr>
          <p:nvPr>
            <p:ph type="clipArt" sz="quarter" idx="16" hasCustomPrompt="1"/>
          </p:nvPr>
        </p:nvSpPr>
        <p:spPr>
          <a:xfrm>
            <a:off x="594360" y="3656195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Online Image Placeholder 15">
            <a:extLst>
              <a:ext uri="{FF2B5EF4-FFF2-40B4-BE49-F238E27FC236}">
                <a16:creationId xmlns:a16="http://schemas.microsoft.com/office/drawing/2014/main" id="{510FD7E5-1897-304A-AD55-F3645159C0B9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594360" y="4591457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Online Image Placeholder 15">
            <a:extLst>
              <a:ext uri="{FF2B5EF4-FFF2-40B4-BE49-F238E27FC236}">
                <a16:creationId xmlns:a16="http://schemas.microsoft.com/office/drawing/2014/main" id="{118DE7F0-8B24-E52C-37C5-D737240C6CAA}"/>
              </a:ext>
            </a:extLst>
          </p:cNvPr>
          <p:cNvSpPr>
            <a:spLocks noGrp="1"/>
          </p:cNvSpPr>
          <p:nvPr>
            <p:ph type="clipArt" sz="quarter" idx="18" hasCustomPrompt="1"/>
          </p:nvPr>
        </p:nvSpPr>
        <p:spPr>
          <a:xfrm>
            <a:off x="594360" y="5518599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69CEB25-DF5A-C59F-7CD6-49E432269D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3725" y="906463"/>
            <a:ext cx="10136188" cy="685800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6113753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_Text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1280" y="2057400"/>
            <a:ext cx="5166360" cy="39319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84992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A33D757-EDE5-612B-9047-140CE8472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057400"/>
            <a:ext cx="5262977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DA88CFC-C455-1609-0C55-7C3CC0624D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90B5106-8657-1214-ACA3-D349FDB2E5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771070403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+ image_full 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1784" y="0"/>
            <a:ext cx="562021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5262976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9AAC1-FEA5-7C28-B019-254A1A08A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5262976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90A286C-E4C4-160F-C74C-E449CF8ECA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24170145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A17028-5A52-4EF0-9D71-72455353E3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4360" y="2057400"/>
            <a:ext cx="5166360" cy="402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1280" y="2057400"/>
            <a:ext cx="5166360" cy="402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75848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7B95F6D-2311-2F3E-5F22-86BF6E5711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87A760C-B193-07C2-CE6E-CAEBCD81E2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1414163080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95025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88F4049-70D5-70FE-CF3A-444EBD7A6723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98487" y="2030184"/>
            <a:ext cx="10995025" cy="40211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8C069C1-65CB-D4D0-74D0-0E1EAD09ED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794028081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oject Background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28293-B9F5-4E2E-A543-5121573CB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8360" y="5715000"/>
            <a:ext cx="1828800" cy="5042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2EB986-FD6D-A336-597E-EDF339C9FBDC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 dirty="0">
                <a:solidFill>
                  <a:schemeClr val="accent1"/>
                </a:solidFill>
                <a:latin typeface="+mj-lt"/>
                <a:ea typeface="+mn-lt"/>
                <a:cs typeface="Segoe UI Light"/>
              </a:rPr>
              <a:t>Contact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ABDE5-F0BA-4168-4FD7-53B7F0027F3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88545" y="1589086"/>
            <a:ext cx="3657600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QR code (virtual business card)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05E5414-CFBF-1C73-C3B8-7E9D72D1ED1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4360" y="1589086"/>
            <a:ext cx="3657600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Headshot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2CB3836-64A0-F134-5530-7AC1A14BF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2730" y="1589086"/>
            <a:ext cx="3463290" cy="1305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DAEAC14-DD47-5BA4-72C7-0C4FA0FBFB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2730" y="3362968"/>
            <a:ext cx="3463290" cy="951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Title/Position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EC77595-D83F-E0FD-A07A-44B664FD7E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2730" y="4407877"/>
            <a:ext cx="3463290" cy="8388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Additional contact info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B88110-516B-9B9B-B3BF-5E43AF44DBC7}"/>
              </a:ext>
            </a:extLst>
          </p:cNvPr>
          <p:cNvCxnSpPr>
            <a:cxnSpLocks/>
          </p:cNvCxnSpPr>
          <p:nvPr userDrawn="1"/>
        </p:nvCxnSpPr>
        <p:spPr>
          <a:xfrm>
            <a:off x="593725" y="1024890"/>
            <a:ext cx="2743200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871547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feren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716BB6C-D033-4020-B4E4-F9FFA87AD87E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 dirty="0">
                <a:solidFill>
                  <a:schemeClr val="accent1"/>
                </a:solidFill>
                <a:latin typeface="+mj-lt"/>
                <a:ea typeface="+mn-lt"/>
                <a:cs typeface="Segoe UI Light"/>
              </a:rPr>
              <a:t>References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64729A7-D453-52B8-B685-1A57D57469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360" y="1395662"/>
            <a:ext cx="5262976" cy="4246855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>
                <a:solidFill>
                  <a:srgbClr val="5A5A5A"/>
                </a:solidFill>
              </a:defRPr>
            </a:lvl1pPr>
            <a:lvl2pPr>
              <a:defRPr>
                <a:solidFill>
                  <a:srgbClr val="5A5A5A"/>
                </a:solidFill>
              </a:defRPr>
            </a:lvl2pPr>
            <a:lvl3pPr>
              <a:defRPr>
                <a:solidFill>
                  <a:srgbClr val="5A5A5A"/>
                </a:solidFill>
              </a:defRPr>
            </a:lvl3pPr>
            <a:lvl4pPr>
              <a:defRPr>
                <a:solidFill>
                  <a:srgbClr val="5A5A5A"/>
                </a:solidFill>
              </a:defRPr>
            </a:lvl4pPr>
            <a:lvl5pPr>
              <a:defRPr>
                <a:solidFill>
                  <a:srgbClr val="5A5A5A"/>
                </a:solidFill>
              </a:defRPr>
            </a:lvl5pPr>
          </a:lstStyle>
          <a:p>
            <a:pPr lvl="0"/>
            <a:r>
              <a:rPr lang="en-US"/>
              <a:t>Click to add references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2F8A7D5-4EB0-EC2C-8D99-557811A95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4666" y="1395662"/>
            <a:ext cx="5244688" cy="4246855"/>
          </a:xfrm>
          <a:prstGeom prst="rect">
            <a:avLst/>
          </a:prstGeom>
        </p:spPr>
        <p:txBody>
          <a:bodyPr rIns="0"/>
          <a:lstStyle>
            <a:lvl1pPr marL="0" indent="0">
              <a:buNone/>
              <a:defRPr sz="2000">
                <a:solidFill>
                  <a:srgbClr val="5A5A5A"/>
                </a:solidFill>
              </a:defRPr>
            </a:lvl1pPr>
            <a:lvl2pPr>
              <a:defRPr>
                <a:solidFill>
                  <a:srgbClr val="5A5A5A"/>
                </a:solidFill>
              </a:defRPr>
            </a:lvl2pPr>
            <a:lvl3pPr>
              <a:defRPr>
                <a:solidFill>
                  <a:srgbClr val="5A5A5A"/>
                </a:solidFill>
              </a:defRPr>
            </a:lvl3pPr>
            <a:lvl4pPr>
              <a:defRPr>
                <a:solidFill>
                  <a:srgbClr val="5A5A5A"/>
                </a:solidFill>
              </a:defRPr>
            </a:lvl4pPr>
            <a:lvl5pPr>
              <a:defRPr>
                <a:solidFill>
                  <a:srgbClr val="5A5A5A"/>
                </a:solidFill>
              </a:defRPr>
            </a:lvl5pPr>
          </a:lstStyle>
          <a:p>
            <a:pPr lvl="0"/>
            <a:r>
              <a:rPr lang="en-US"/>
              <a:t>Click to add references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4F8005-0E6E-6192-140A-E31690639FFC}"/>
              </a:ext>
            </a:extLst>
          </p:cNvPr>
          <p:cNvCxnSpPr>
            <a:cxnSpLocks/>
          </p:cNvCxnSpPr>
          <p:nvPr userDrawn="1"/>
        </p:nvCxnSpPr>
        <p:spPr>
          <a:xfrm>
            <a:off x="593725" y="1024890"/>
            <a:ext cx="2743200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539237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Challe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A453B4D-66DC-4B91-8F2E-8CC82E1D91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143000"/>
            <a:ext cx="10058400" cy="4572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>
              <a:defRPr sz="6200" cap="none" spc="0" baseline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en-US" sz="6200">
                <a:solidFill>
                  <a:prstClr val="white"/>
                </a:solidFill>
                <a:cs typeface="Segoe UI Light" panose="020B0502040204020203" pitchFamily="34" charset="0"/>
              </a:rPr>
              <a:t>Why is this topic important? What was the key challenge?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7071CD-97C2-4528-B327-3A9E14CBCA79}"/>
              </a:ext>
            </a:extLst>
          </p:cNvPr>
          <p:cNvSpPr/>
          <p:nvPr userDrawn="1"/>
        </p:nvSpPr>
        <p:spPr>
          <a:xfrm>
            <a:off x="609600" y="533400"/>
            <a:ext cx="2423160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4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CHALLENGE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1DB2414-0811-45E8-A421-3B4E5043A3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291" y="609601"/>
            <a:ext cx="25161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62687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ll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" y="2057400"/>
            <a:ext cx="9601200" cy="3429000"/>
          </a:xfrm>
        </p:spPr>
        <p:txBody>
          <a:bodyPr rIns="0"/>
          <a:lstStyle>
            <a:lvl1pPr>
              <a:defRPr>
                <a:solidFill>
                  <a:srgbClr val="1C1C1C"/>
                </a:solidFill>
              </a:defRPr>
            </a:lvl1pPr>
            <a:lvl2pPr>
              <a:defRPr>
                <a:solidFill>
                  <a:srgbClr val="1C1C1C"/>
                </a:solidFill>
              </a:defRPr>
            </a:lvl2pPr>
            <a:lvl3pPr>
              <a:defRPr>
                <a:solidFill>
                  <a:srgbClr val="1C1C1C"/>
                </a:solidFill>
              </a:defRPr>
            </a:lvl3pPr>
            <a:lvl4pPr>
              <a:defRPr>
                <a:solidFill>
                  <a:srgbClr val="1C1C1C"/>
                </a:solidFill>
              </a:defRPr>
            </a:lvl4pPr>
            <a:lvl5pPr>
              <a:defRPr>
                <a:solidFill>
                  <a:srgbClr val="1C1C1C"/>
                </a:solidFill>
              </a:defRPr>
            </a:lvl5pPr>
          </a:lstStyle>
          <a:p>
            <a:pPr lvl="0"/>
            <a:r>
              <a:rPr lang="en-US"/>
              <a:t>Click to edit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4360" y="1143000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r>
              <a:rPr lang="en-US"/>
              <a:t>Click to edit heading</a:t>
            </a:r>
          </a:p>
        </p:txBody>
      </p:sp>
      <p:pic>
        <p:nvPicPr>
          <p:cNvPr id="8" name="Section Icon">
            <a:extLst>
              <a:ext uri="{FF2B5EF4-FFF2-40B4-BE49-F238E27FC236}">
                <a16:creationId xmlns:a16="http://schemas.microsoft.com/office/drawing/2014/main" id="{B28C36D1-477B-44B5-B9A7-61B14AAB1E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640" y="609600"/>
            <a:ext cx="304800" cy="2336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9CB854-7A95-4FFD-AEE4-D298EEDAE05A}"/>
              </a:ext>
            </a:extLst>
          </p:cNvPr>
          <p:cNvSpPr/>
          <p:nvPr userDrawn="1"/>
        </p:nvSpPr>
        <p:spPr>
          <a:xfrm>
            <a:off x="609600" y="533400"/>
            <a:ext cx="2423160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4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CHALLENGE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2B043B7-F602-4E03-A7D5-3C4C65431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8291" y="609601"/>
            <a:ext cx="251614" cy="2286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F17AFC-6714-4CA8-8427-44E779B39D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4" y="5715000"/>
            <a:ext cx="9601200" cy="685800"/>
          </a:xfrm>
        </p:spPr>
        <p:txBody>
          <a:bodyPr tIns="0" rIns="0" bIns="0" anchor="b" anchorCtr="0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footnote, source, or image caption</a:t>
            </a:r>
          </a:p>
        </p:txBody>
      </p:sp>
    </p:spTree>
    <p:extLst>
      <p:ext uri="{BB962C8B-B14F-4D97-AF65-F5344CB8AC3E}">
        <p14:creationId xmlns:p14="http://schemas.microsoft.com/office/powerpoint/2010/main" val="3678156243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pproach + Metho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4360" y="1143000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7" name="Section Marker">
            <a:extLst>
              <a:ext uri="{FF2B5EF4-FFF2-40B4-BE49-F238E27FC236}">
                <a16:creationId xmlns:a16="http://schemas.microsoft.com/office/drawing/2014/main" id="{0A4C925C-3D3D-4E76-993F-09F30DCF3447}"/>
              </a:ext>
            </a:extLst>
          </p:cNvPr>
          <p:cNvSpPr/>
          <p:nvPr userDrawn="1"/>
        </p:nvSpPr>
        <p:spPr>
          <a:xfrm>
            <a:off x="609598" y="533400"/>
            <a:ext cx="420624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rtlCol="0" anchor="ctr"/>
          <a:lstStyle/>
          <a:p>
            <a:pPr algn="l"/>
            <a:r>
              <a:rPr lang="en-US" spc="400" baseline="0" dirty="0">
                <a:solidFill>
                  <a:schemeClr val="bg1"/>
                </a:solidFill>
                <a:latin typeface="+mj-lt"/>
              </a:rPr>
              <a:t>APPROACH + METHODS </a:t>
            </a:r>
          </a:p>
        </p:txBody>
      </p:sp>
      <p:pic>
        <p:nvPicPr>
          <p:cNvPr id="9" name="Section Icon">
            <a:extLst>
              <a:ext uri="{FF2B5EF4-FFF2-40B4-BE49-F238E27FC236}">
                <a16:creationId xmlns:a16="http://schemas.microsoft.com/office/drawing/2014/main" id="{027BD7FE-47CF-4785-8CD4-ACD7B43872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311" y="609600"/>
            <a:ext cx="304800" cy="23368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126377B-8E99-4A81-BA5A-E20A7B08EA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4" y="5715000"/>
            <a:ext cx="9601200" cy="685800"/>
          </a:xfrm>
        </p:spPr>
        <p:txBody>
          <a:bodyPr tIns="0" rIns="0" bIns="0" anchor="b" anchorCtr="0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footnote, source, or image caption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C604942-6FB9-4456-A351-1C703F76F0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360" y="2057400"/>
            <a:ext cx="9601200" cy="3429000"/>
          </a:xfrm>
        </p:spPr>
        <p:txBody>
          <a:bodyPr rIns="0"/>
          <a:lstStyle>
            <a:lvl1pPr>
              <a:defRPr>
                <a:solidFill>
                  <a:srgbClr val="1C1C1C"/>
                </a:solidFill>
              </a:defRPr>
            </a:lvl1pPr>
            <a:lvl2pPr>
              <a:defRPr>
                <a:solidFill>
                  <a:srgbClr val="1C1C1C"/>
                </a:solidFill>
              </a:defRPr>
            </a:lvl2pPr>
            <a:lvl3pPr>
              <a:defRPr>
                <a:solidFill>
                  <a:srgbClr val="1C1C1C"/>
                </a:solidFill>
              </a:defRPr>
            </a:lvl3pPr>
            <a:lvl4pPr>
              <a:defRPr>
                <a:solidFill>
                  <a:srgbClr val="1C1C1C"/>
                </a:solidFill>
              </a:defRPr>
            </a:lvl4pPr>
            <a:lvl5pPr>
              <a:defRPr>
                <a:solidFill>
                  <a:srgbClr val="1C1C1C"/>
                </a:solidFill>
              </a:defRPr>
            </a:lvl5pPr>
          </a:lstStyle>
          <a:p>
            <a:pPr lvl="0"/>
            <a:r>
              <a:rPr lang="en-US"/>
              <a:t>Click to edit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274104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Background_Statement or Ques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066A5E-6F74-1326-F446-97EE82BBF5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" y="1143000"/>
            <a:ext cx="10058400" cy="4572000"/>
          </a:xfrm>
        </p:spPr>
        <p:txBody>
          <a:bodyPr anchor="ctr" anchorCtr="0"/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D3910-56F7-4479-49B3-4FEF7062A13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 dirty="0">
                <a:solidFill>
                  <a:schemeClr val="bg1"/>
                </a:solidFill>
                <a:latin typeface="+mj-lt"/>
                <a:ea typeface="+mn-lt"/>
                <a:cs typeface="Segoe UI Light"/>
              </a:rPr>
              <a:t>Project Background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2750951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ution / Less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ion Marker">
            <a:extLst>
              <a:ext uri="{FF2B5EF4-FFF2-40B4-BE49-F238E27FC236}">
                <a16:creationId xmlns:a16="http://schemas.microsoft.com/office/drawing/2014/main" id="{68A4BDBA-DBC3-4BE2-94C1-598198E5B995}"/>
              </a:ext>
            </a:extLst>
          </p:cNvPr>
          <p:cNvSpPr/>
          <p:nvPr userDrawn="1"/>
        </p:nvSpPr>
        <p:spPr>
          <a:xfrm>
            <a:off x="594360" y="533400"/>
            <a:ext cx="3840480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1480" rtlCol="0" anchor="ctr"/>
          <a:lstStyle/>
          <a:p>
            <a:pPr algn="l"/>
            <a:r>
              <a:rPr lang="en-US" spc="400" baseline="0" dirty="0">
                <a:latin typeface="+mj-lt"/>
              </a:rPr>
              <a:t>SOLUTION / LESSONS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" y="2057400"/>
            <a:ext cx="9601200" cy="3429000"/>
          </a:xfrm>
        </p:spPr>
        <p:txBody>
          <a:bodyPr rIns="0"/>
          <a:lstStyle>
            <a:lvl1pPr>
              <a:defRPr>
                <a:solidFill>
                  <a:srgbClr val="1C1C1C"/>
                </a:solidFill>
              </a:defRPr>
            </a:lvl1pPr>
            <a:lvl2pPr>
              <a:defRPr>
                <a:solidFill>
                  <a:srgbClr val="1C1C1C"/>
                </a:solidFill>
              </a:defRPr>
            </a:lvl2pPr>
            <a:lvl3pPr>
              <a:defRPr>
                <a:solidFill>
                  <a:srgbClr val="1C1C1C"/>
                </a:solidFill>
              </a:defRPr>
            </a:lvl3pPr>
            <a:lvl4pPr>
              <a:defRPr>
                <a:solidFill>
                  <a:srgbClr val="1C1C1C"/>
                </a:solidFill>
              </a:defRPr>
            </a:lvl4pPr>
            <a:lvl5pPr>
              <a:defRPr>
                <a:solidFill>
                  <a:srgbClr val="1C1C1C"/>
                </a:solidFill>
              </a:defRPr>
            </a:lvl5pPr>
          </a:lstStyle>
          <a:p>
            <a:pPr lvl="0"/>
            <a:r>
              <a:rPr lang="en-US"/>
              <a:t>Click to edit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4360" y="1143000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 spc="0">
                <a:solidFill>
                  <a:srgbClr val="1C1C1C"/>
                </a:solidFill>
              </a:defRPr>
            </a:lvl1pPr>
          </a:lstStyle>
          <a:p>
            <a:r>
              <a:rPr lang="en-US"/>
              <a:t>Click to edit heading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8194149-4A62-4F8E-89C1-2666EBF95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375" y="599801"/>
            <a:ext cx="215624" cy="248198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F5D8912-70F5-41F1-87F6-2B182187C4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4" y="5715000"/>
            <a:ext cx="9601200" cy="685800"/>
          </a:xfrm>
        </p:spPr>
        <p:txBody>
          <a:bodyPr tIns="0" rIns="0" bIns="0" anchor="b" anchorCtr="0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footnote, source, or image caption</a:t>
            </a:r>
          </a:p>
        </p:txBody>
      </p:sp>
    </p:spTree>
    <p:extLst>
      <p:ext uri="{BB962C8B-B14F-4D97-AF65-F5344CB8AC3E}">
        <p14:creationId xmlns:p14="http://schemas.microsoft.com/office/powerpoint/2010/main" val="4196871171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94359" y="1508760"/>
            <a:ext cx="9601200" cy="4114800"/>
          </a:xfrm>
        </p:spPr>
        <p:txBody>
          <a:bodyPr rIns="0"/>
          <a:lstStyle>
            <a:lvl1pPr>
              <a:defRPr>
                <a:solidFill>
                  <a:srgbClr val="1C1C1C"/>
                </a:solidFill>
              </a:defRPr>
            </a:lvl1pPr>
            <a:lvl2pPr>
              <a:defRPr>
                <a:solidFill>
                  <a:srgbClr val="1C1C1C"/>
                </a:solidFill>
              </a:defRPr>
            </a:lvl2pPr>
            <a:lvl3pPr>
              <a:defRPr>
                <a:solidFill>
                  <a:srgbClr val="1C1C1C"/>
                </a:solidFill>
              </a:defRPr>
            </a:lvl3pPr>
            <a:lvl4pPr>
              <a:defRPr>
                <a:solidFill>
                  <a:srgbClr val="1C1C1C"/>
                </a:solidFill>
              </a:defRPr>
            </a:lvl4pPr>
            <a:lvl5pPr>
              <a:defRPr>
                <a:solidFill>
                  <a:srgbClr val="1C1C1C"/>
                </a:solidFill>
              </a:defRPr>
            </a:lvl5pPr>
          </a:lstStyle>
          <a:p>
            <a:pPr lvl="0"/>
            <a:r>
              <a:rPr lang="en-US"/>
              <a:t>Click to edit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4360" y="547436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1C1C1C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9B199C8-83C3-481F-8BAB-B0F0F249A1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4" y="5715000"/>
            <a:ext cx="9601200" cy="685800"/>
          </a:xfrm>
        </p:spPr>
        <p:txBody>
          <a:bodyPr tIns="0" rIns="0" bIns="0" anchor="b" anchorCtr="0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footnote, source, or image caption</a:t>
            </a:r>
          </a:p>
        </p:txBody>
      </p:sp>
    </p:spTree>
    <p:extLst>
      <p:ext uri="{BB962C8B-B14F-4D97-AF65-F5344CB8AC3E}">
        <p14:creationId xmlns:p14="http://schemas.microsoft.com/office/powerpoint/2010/main" val="36881950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AB517AB-E536-49A8-B582-5FCF2CDF1B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4360" y="2066544"/>
            <a:ext cx="9601200" cy="2966833"/>
          </a:xfrm>
        </p:spPr>
        <p:txBody>
          <a:bodyPr rIns="0"/>
          <a:lstStyle>
            <a:lvl1pPr marL="0" indent="0">
              <a:spcBef>
                <a:spcPts val="300"/>
              </a:spcBef>
              <a:buNone/>
              <a:defRPr>
                <a:solidFill>
                  <a:srgbClr val="1C1C1C"/>
                </a:solidFill>
              </a:defRPr>
            </a:lvl1pPr>
            <a:lvl2pPr>
              <a:spcBef>
                <a:spcPts val="300"/>
              </a:spcBef>
              <a:defRPr>
                <a:solidFill>
                  <a:srgbClr val="1C1C1C"/>
                </a:solidFill>
              </a:defRPr>
            </a:lvl2pPr>
            <a:lvl3pPr>
              <a:spcBef>
                <a:spcPts val="300"/>
              </a:spcBef>
              <a:defRPr>
                <a:solidFill>
                  <a:srgbClr val="1C1C1C"/>
                </a:solidFill>
              </a:defRPr>
            </a:lvl3pPr>
            <a:lvl4pPr>
              <a:spcBef>
                <a:spcPts val="300"/>
              </a:spcBef>
              <a:defRPr>
                <a:solidFill>
                  <a:srgbClr val="1C1C1C"/>
                </a:solidFill>
              </a:defRPr>
            </a:lvl4pPr>
            <a:lvl5pPr>
              <a:spcBef>
                <a:spcPts val="300"/>
              </a:spcBef>
              <a:defRPr>
                <a:solidFill>
                  <a:srgbClr val="1C1C1C"/>
                </a:solidFill>
              </a:defRPr>
            </a:lvl5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4360" y="548640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r>
              <a:rPr lang="en-US"/>
              <a:t>Click to edit heading (two lines)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3C6FCA3-95E4-4100-A90F-3CBBC59C16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4" y="5715000"/>
            <a:ext cx="9601200" cy="685800"/>
          </a:xfrm>
        </p:spPr>
        <p:txBody>
          <a:bodyPr tIns="0" rIns="0" bIns="0" anchor="b" anchorCtr="0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footnote, source, or image caption</a:t>
            </a:r>
          </a:p>
        </p:txBody>
      </p:sp>
    </p:spTree>
    <p:extLst>
      <p:ext uri="{BB962C8B-B14F-4D97-AF65-F5344CB8AC3E}">
        <p14:creationId xmlns:p14="http://schemas.microsoft.com/office/powerpoint/2010/main" val="152024501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ction Icon">
            <a:extLst>
              <a:ext uri="{FF2B5EF4-FFF2-40B4-BE49-F238E27FC236}">
                <a16:creationId xmlns:a16="http://schemas.microsoft.com/office/drawing/2014/main" id="{2F840DE5-7891-4FAB-91F3-4FA8B90260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678" y="609600"/>
            <a:ext cx="228600" cy="22860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04A6AF79-0AD3-4E00-AECA-F980CE3E7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59" y="548640"/>
            <a:ext cx="608076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A3CC106-F20E-439D-81B1-5BC0679187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62800" y="0"/>
            <a:ext cx="50292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1F4B85-EC7D-402B-82DE-F4B973E760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4" y="5715000"/>
            <a:ext cx="6400800" cy="685800"/>
          </a:xfrm>
        </p:spPr>
        <p:txBody>
          <a:bodyPr tIns="0" rIns="0" bIns="0" anchor="b" anchorCtr="0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footnote, source, or image caption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5E06C08-F96E-4956-A6A3-609EEF11A4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4359" y="1508760"/>
            <a:ext cx="6080760" cy="4114800"/>
          </a:xfrm>
        </p:spPr>
        <p:txBody>
          <a:bodyPr rIns="0"/>
          <a:lstStyle>
            <a:lvl1pPr>
              <a:defRPr>
                <a:solidFill>
                  <a:srgbClr val="1C1C1C"/>
                </a:solidFill>
              </a:defRPr>
            </a:lvl1pPr>
            <a:lvl2pPr>
              <a:defRPr>
                <a:solidFill>
                  <a:srgbClr val="1C1C1C"/>
                </a:solidFill>
              </a:defRPr>
            </a:lvl2pPr>
            <a:lvl3pPr>
              <a:defRPr>
                <a:solidFill>
                  <a:srgbClr val="1C1C1C"/>
                </a:solidFill>
              </a:defRPr>
            </a:lvl3pPr>
            <a:lvl4pPr>
              <a:defRPr>
                <a:solidFill>
                  <a:srgbClr val="1C1C1C"/>
                </a:solidFill>
              </a:defRPr>
            </a:lvl4pPr>
            <a:lvl5pPr>
              <a:defRPr>
                <a:solidFill>
                  <a:srgbClr val="1C1C1C"/>
                </a:solidFill>
              </a:defRPr>
            </a:lvl5pPr>
          </a:lstStyle>
          <a:p>
            <a:pPr lvl="0"/>
            <a:r>
              <a:rPr lang="en-US"/>
              <a:t>Click to edit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42810155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ction Icon">
            <a:extLst>
              <a:ext uri="{FF2B5EF4-FFF2-40B4-BE49-F238E27FC236}">
                <a16:creationId xmlns:a16="http://schemas.microsoft.com/office/drawing/2014/main" id="{2F840DE5-7891-4FAB-91F3-4FA8B90260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678" y="609600"/>
            <a:ext cx="228600" cy="22860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04A6AF79-0AD3-4E00-AECA-F980CE3E7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548640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128B6F7-55B9-43B8-B682-6B8916B8A0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359" y="1508760"/>
            <a:ext cx="6080760" cy="4114800"/>
          </a:xfrm>
        </p:spPr>
        <p:txBody>
          <a:bodyPr rIns="0"/>
          <a:lstStyle>
            <a:lvl1pPr>
              <a:defRPr>
                <a:solidFill>
                  <a:srgbClr val="1C1C1C"/>
                </a:solidFill>
              </a:defRPr>
            </a:lvl1pPr>
            <a:lvl2pPr>
              <a:defRPr>
                <a:solidFill>
                  <a:srgbClr val="1C1C1C"/>
                </a:solidFill>
              </a:defRPr>
            </a:lvl2pPr>
            <a:lvl3pPr>
              <a:defRPr>
                <a:solidFill>
                  <a:srgbClr val="1C1C1C"/>
                </a:solidFill>
              </a:defRPr>
            </a:lvl3pPr>
            <a:lvl4pPr marL="1371600" indent="0">
              <a:buNone/>
              <a:defRPr>
                <a:solidFill>
                  <a:srgbClr val="1C1C1C"/>
                </a:solidFill>
              </a:defRPr>
            </a:lvl4pPr>
            <a:lvl5pPr>
              <a:defRPr>
                <a:solidFill>
                  <a:srgbClr val="1C1C1C"/>
                </a:solidFill>
              </a:defRPr>
            </a:lvl5pPr>
          </a:lstStyle>
          <a:p>
            <a:pPr lvl="0"/>
            <a:r>
              <a:rPr lang="en-US"/>
              <a:t>Click to edit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EACC60D-52D2-40BF-A1A4-D287B99DEB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2801" y="5907640"/>
            <a:ext cx="4404359" cy="523982"/>
          </a:xfrm>
        </p:spPr>
        <p:txBody>
          <a:bodyPr tIns="0" rIns="0" bIns="0" anchor="t" anchorCtr="0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image caption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AEC55CC-5ECC-48F5-83F4-36BC237453E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74616" y="1508760"/>
            <a:ext cx="5029200" cy="425196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61452821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A17028-5A52-4EF0-9D71-72455353E3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5FF5C-A03A-44A9-8230-3B61B5FE65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5486400"/>
            <a:ext cx="5486400" cy="914400"/>
          </a:xfrm>
        </p:spPr>
        <p:txBody>
          <a:bodyPr anchor="b" anchorCtr="0"/>
          <a:lstStyle>
            <a:lvl1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1319679458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A17028-5A52-4EF0-9D71-72455353E3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4360" y="1737360"/>
            <a:ext cx="5166360" cy="4251960"/>
          </a:xfr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5FF5C-A03A-44A9-8230-3B61B5FE65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6117336"/>
            <a:ext cx="5157216" cy="274320"/>
          </a:xfrm>
        </p:spPr>
        <p:txBody>
          <a:bodyPr tIns="0" rIns="0" bIns="0" anchor="t" anchorCtr="0"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1280" y="1737360"/>
            <a:ext cx="5166360" cy="4251960"/>
          </a:xfr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ABC06A2-2DFF-48C4-8118-2A28FCAB85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17336"/>
            <a:ext cx="5157216" cy="274320"/>
          </a:xfrm>
        </p:spPr>
        <p:txBody>
          <a:bodyPr tIns="0" rIns="0" bIns="0" anchor="t" anchorCtr="0"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547436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1C1C1C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474592049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4360" y="547436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1C1C1C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89B289-4C72-4A51-88D5-D33C11622D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8360" y="5715000"/>
            <a:ext cx="1828800" cy="504277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1B83385-70B8-4B87-B427-24972A83AD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359" y="1508760"/>
            <a:ext cx="9601200" cy="4114800"/>
          </a:xfrm>
        </p:spPr>
        <p:txBody>
          <a:bodyPr rIns="0"/>
          <a:lstStyle>
            <a:lvl1pPr>
              <a:spcBef>
                <a:spcPts val="300"/>
              </a:spcBef>
              <a:defRPr>
                <a:solidFill>
                  <a:srgbClr val="1C1C1C"/>
                </a:solidFill>
              </a:defRPr>
            </a:lvl1pPr>
            <a:lvl2pPr>
              <a:spcBef>
                <a:spcPts val="300"/>
              </a:spcBef>
              <a:defRPr>
                <a:solidFill>
                  <a:srgbClr val="1C1C1C"/>
                </a:solidFill>
              </a:defRPr>
            </a:lvl2pPr>
            <a:lvl3pPr>
              <a:spcBef>
                <a:spcPts val="300"/>
              </a:spcBef>
              <a:defRPr>
                <a:solidFill>
                  <a:srgbClr val="1C1C1C"/>
                </a:solidFill>
              </a:defRPr>
            </a:lvl3pPr>
            <a:lvl4pPr>
              <a:spcBef>
                <a:spcPts val="300"/>
              </a:spcBef>
              <a:defRPr>
                <a:solidFill>
                  <a:srgbClr val="1C1C1C"/>
                </a:solidFill>
              </a:defRPr>
            </a:lvl4pPr>
            <a:lvl5pPr>
              <a:spcBef>
                <a:spcPts val="300"/>
              </a:spcBef>
              <a:defRPr>
                <a:solidFill>
                  <a:srgbClr val="1C1C1C"/>
                </a:solidFill>
              </a:defRPr>
            </a:lvl5pPr>
          </a:lstStyle>
          <a:p>
            <a:pPr lvl="0"/>
            <a:r>
              <a:rPr lang="en-US"/>
              <a:t>Click to edit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86130548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C87891-51DB-4305-9D1B-EFA87030843C}"/>
              </a:ext>
            </a:extLst>
          </p:cNvPr>
          <p:cNvCxnSpPr>
            <a:cxnSpLocks/>
          </p:cNvCxnSpPr>
          <p:nvPr userDrawn="1"/>
        </p:nvCxnSpPr>
        <p:spPr>
          <a:xfrm>
            <a:off x="609600" y="1238250"/>
            <a:ext cx="2743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A311C-73A2-442A-AE02-E6EF908CBE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360" y="594360"/>
            <a:ext cx="5943600" cy="274320"/>
          </a:xfrm>
        </p:spPr>
        <p:txBody>
          <a:bodyPr anchor="ctr" anchorCtr="0"/>
          <a:lstStyle>
            <a:lvl1pPr marL="0" indent="0">
              <a:buNone/>
              <a:defRPr sz="18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6405240-D9C7-46EE-B182-0838593EDB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59" y="1508760"/>
            <a:ext cx="9601200" cy="4114800"/>
          </a:xfrm>
        </p:spPr>
        <p:txBody>
          <a:bodyPr rIns="0"/>
          <a:lstStyle>
            <a:lvl1pPr marL="0" indent="0">
              <a:buNone/>
              <a:defRPr>
                <a:solidFill>
                  <a:srgbClr val="1C1C1C"/>
                </a:solidFill>
              </a:defRPr>
            </a:lvl1pPr>
            <a:lvl2pPr marL="457200" indent="0">
              <a:buNone/>
              <a:defRPr>
                <a:solidFill>
                  <a:srgbClr val="1C1C1C"/>
                </a:solidFill>
              </a:defRPr>
            </a:lvl2pPr>
            <a:lvl3pPr>
              <a:defRPr>
                <a:solidFill>
                  <a:srgbClr val="1C1C1C"/>
                </a:solidFill>
              </a:defRPr>
            </a:lvl3pPr>
            <a:lvl4pPr>
              <a:defRPr>
                <a:solidFill>
                  <a:srgbClr val="1C1C1C"/>
                </a:solidFill>
              </a:defRPr>
            </a:lvl4pPr>
            <a:lvl5pPr>
              <a:defRPr>
                <a:solidFill>
                  <a:srgbClr val="1C1C1C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042068069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C87891-51DB-4305-9D1B-EFA87030843C}"/>
              </a:ext>
            </a:extLst>
          </p:cNvPr>
          <p:cNvCxnSpPr>
            <a:cxnSpLocks/>
          </p:cNvCxnSpPr>
          <p:nvPr userDrawn="1"/>
        </p:nvCxnSpPr>
        <p:spPr>
          <a:xfrm>
            <a:off x="609600" y="1238250"/>
            <a:ext cx="2743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6D28293-B9F5-4E2E-A543-5121573CB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8360" y="5715000"/>
            <a:ext cx="1828800" cy="504277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4BD6615-DEDF-4CF6-99E1-0D7D01EFB2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594360"/>
            <a:ext cx="5943600" cy="274320"/>
          </a:xfrm>
        </p:spPr>
        <p:txBody>
          <a:bodyPr anchor="ctr" anchorCtr="0"/>
          <a:lstStyle>
            <a:lvl1pPr marL="0" indent="0">
              <a:buNone/>
              <a:defRPr sz="18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6214380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Background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E89A147-3859-BA18-0490-EF6D30865E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63044002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516752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333469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llenge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2648" y="2057400"/>
            <a:ext cx="10972165" cy="3673990"/>
          </a:xfrm>
          <a:prstGeom prst="rect">
            <a:avLst/>
          </a:prstGeom>
        </p:spPr>
        <p:txBody>
          <a:bodyPr rIns="0"/>
          <a:lstStyle>
            <a:lvl1pPr>
              <a:defRPr>
                <a:solidFill>
                  <a:srgbClr val="5A5A5A"/>
                </a:solidFill>
              </a:defRPr>
            </a:lvl1pPr>
            <a:lvl2pPr>
              <a:defRPr>
                <a:solidFill>
                  <a:srgbClr val="5A5A5A"/>
                </a:solidFill>
              </a:defRPr>
            </a:lvl2pPr>
            <a:lvl3pPr>
              <a:defRPr>
                <a:solidFill>
                  <a:srgbClr val="5A5A5A"/>
                </a:solidFill>
              </a:defRPr>
            </a:lvl3pPr>
            <a:lvl4pPr>
              <a:defRPr>
                <a:solidFill>
                  <a:srgbClr val="1C1C1C"/>
                </a:solidFill>
              </a:defRPr>
            </a:lvl4pPr>
            <a:lvl5pPr>
              <a:defRPr>
                <a:solidFill>
                  <a:srgbClr val="1C1C1C"/>
                </a:solidFill>
              </a:defRPr>
            </a:lvl5pPr>
          </a:lstStyle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B6FB9BB-0DBA-3089-6471-721D1493D6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40343593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cinity Map or Full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A17028-5A52-4EF0-9D71-72455353E3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rgbClr val="1F1D1E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5A5A5A"/>
                </a:solidFill>
              </a:defRPr>
            </a:lvl1pPr>
          </a:lstStyle>
          <a:p>
            <a:r>
              <a:rPr lang="en-US" dirty="0"/>
              <a:t>Click to insert vicinity map or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5FF5C-A03A-44A9-8230-3B61B5FE65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5486400"/>
            <a:ext cx="5486400" cy="914400"/>
          </a:xfrm>
        </p:spPr>
        <p:txBody>
          <a:bodyPr anchor="b" anchorCtr="0"/>
          <a:lstStyle>
            <a:lvl1pPr marL="0" indent="0">
              <a:buNone/>
              <a:defRPr sz="1500">
                <a:solidFill>
                  <a:schemeClr val="bg1"/>
                </a:solidFill>
                <a:latin typeface="+mj-lt"/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5188962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Background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1EED116-9C90-732A-AA71-3A6A37D3C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057400"/>
            <a:ext cx="10972799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70B950D-A2AF-C2E0-974F-E44B7C9B1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373260206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Background_text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22136" y="2057400"/>
            <a:ext cx="5166360" cy="3931919"/>
          </a:xfr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75848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865C02E-03F1-A11B-B728-17290DD1C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5262976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09F475E3-794F-169F-3FDD-CC6EB7E6E9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EBE77FD0-B5CC-5948-21E2-58A2BF53C8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30758634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_full 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1784" y="0"/>
            <a:ext cx="5620215" cy="6858000"/>
          </a:xfr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5262976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8A1F-5B48-8573-E99D-11D799FAB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5262976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750CCB7-968D-9F84-AA3B-71B55D6577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333148208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513944-5072-3EBA-2C91-5B54F87FB59B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 dirty="0">
                <a:solidFill>
                  <a:schemeClr val="bg1"/>
                </a:solidFill>
                <a:latin typeface="+mj-lt"/>
                <a:ea typeface="+mn-lt"/>
                <a:cs typeface="Segoe UI Light"/>
              </a:rPr>
              <a:t>Battelle 2025 Sediments conference</a:t>
            </a:r>
            <a:endParaRPr lang="en-US" dirty="0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88F3E-7A72-7F06-C4E2-33CEA93941F0}"/>
              </a:ext>
            </a:extLst>
          </p:cNvPr>
          <p:cNvCxnSpPr>
            <a:cxnSpLocks/>
          </p:cNvCxnSpPr>
          <p:nvPr userDrawn="1"/>
        </p:nvCxnSpPr>
        <p:spPr>
          <a:xfrm>
            <a:off x="593725" y="1024890"/>
            <a:ext cx="27432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802" r:id="rId2"/>
    <p:sldLayoutId id="214748380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 cap="none" spc="0" baseline="0">
          <a:solidFill>
            <a:schemeClr val="bg1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600" kern="1200" spc="0" baseline="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300"/>
        </a:spcAft>
        <a:buSzPct val="100000"/>
        <a:buFont typeface="Myriad Pro" pitchFamily="34" charset="0"/>
        <a:buChar char="–"/>
        <a:defRPr sz="2200" kern="1200" spc="0" baseline="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kern="1200" spc="0" baseline="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300"/>
        </a:spcAft>
        <a:buFont typeface="Myriad Pro" pitchFamily="34" charset="0"/>
        <a:buChar char="›"/>
        <a:defRPr sz="1800" kern="1200" spc="0" baseline="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»"/>
        <a:defRPr sz="1800" kern="1200" spc="0" baseline="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057400"/>
            <a:ext cx="10972799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AC4B0E-9992-D6CB-C0DA-7EA0FE7CBA5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 dirty="0">
                <a:solidFill>
                  <a:schemeClr val="tx1"/>
                </a:solidFill>
                <a:latin typeface="+mj-lt"/>
                <a:ea typeface="+mn-lt"/>
                <a:cs typeface="Segoe UI Light"/>
              </a:rPr>
              <a:t>Project Background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296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60" r:id="rId2"/>
    <p:sldLayoutId id="2147483801" r:id="rId3"/>
    <p:sldLayoutId id="2147483761" r:id="rId4"/>
    <p:sldLayoutId id="2147483764" r:id="rId5"/>
    <p:sldLayoutId id="2147483797" r:id="rId6"/>
    <p:sldLayoutId id="2147483763" r:id="rId7"/>
    <p:sldLayoutId id="2147483792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6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1200"/>
        </a:spcAft>
        <a:buSzPct val="100000"/>
        <a:buFont typeface="Myriad Pro" pitchFamily="34" charset="0"/>
        <a:buChar char="–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1200"/>
        </a:spcAft>
        <a:buFont typeface="Myriad Pro" pitchFamily="34" charset="0"/>
        <a:buChar char="›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»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heading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AC4B0E-9992-D6CB-C0DA-7EA0FE7CBA5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 dirty="0">
                <a:solidFill>
                  <a:schemeClr val="tx1"/>
                </a:solidFill>
                <a:latin typeface="+mj-lt"/>
                <a:ea typeface="+mn-lt"/>
                <a:cs typeface="Segoe UI Light"/>
              </a:rPr>
              <a:t>Challenge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867706A-1909-88AF-E149-7614AD7F5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2057400"/>
            <a:ext cx="10972799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813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5" r:id="rId4"/>
    <p:sldLayoutId id="2147483798" r:id="rId5"/>
    <p:sldLayoutId id="2147483784" r:id="rId6"/>
    <p:sldLayoutId id="2147483793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6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1200"/>
        </a:spcAft>
        <a:buSzPct val="100000"/>
        <a:buFont typeface="Myriad Pro" pitchFamily="34" charset="0"/>
        <a:buChar char="–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1200"/>
        </a:spcAft>
        <a:buFont typeface="Myriad Pro" pitchFamily="34" charset="0"/>
        <a:buChar char="›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»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heading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AC4B0E-9992-D6CB-C0DA-7EA0FE7CBA5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 dirty="0">
                <a:solidFill>
                  <a:schemeClr val="tx1"/>
                </a:solidFill>
                <a:latin typeface="+mj-lt"/>
                <a:ea typeface="+mn-lt"/>
                <a:cs typeface="Segoe UI Light"/>
              </a:rPr>
              <a:t>Methods and Approach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BBDB616-F4CF-0100-729A-223A45695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2057400"/>
            <a:ext cx="10972799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5345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3" r:id="rId2"/>
    <p:sldLayoutId id="2147483774" r:id="rId3"/>
    <p:sldLayoutId id="2147483775" r:id="rId4"/>
    <p:sldLayoutId id="2147483786" r:id="rId5"/>
    <p:sldLayoutId id="2147483799" r:id="rId6"/>
    <p:sldLayoutId id="2147483777" r:id="rId7"/>
    <p:sldLayoutId id="2147483794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6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1200"/>
        </a:spcAft>
        <a:buSzPct val="100000"/>
        <a:buFont typeface="Myriad Pro" pitchFamily="34" charset="0"/>
        <a:buChar char="–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1200"/>
        </a:spcAft>
        <a:buFont typeface="Myriad Pro" pitchFamily="34" charset="0"/>
        <a:buChar char="›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»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heading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AC4B0E-9992-D6CB-C0DA-7EA0FE7CBA5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 dirty="0">
                <a:solidFill>
                  <a:schemeClr val="tx1"/>
                </a:solidFill>
                <a:latin typeface="+mj-lt"/>
                <a:ea typeface="+mn-lt"/>
                <a:cs typeface="Segoe UI Light"/>
              </a:rPr>
              <a:t>Conclusion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926ABAC-8BDB-1147-150B-60A8F0669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2057400"/>
            <a:ext cx="10972799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6499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67" r:id="rId2"/>
    <p:sldLayoutId id="2147483768" r:id="rId3"/>
    <p:sldLayoutId id="2147483771" r:id="rId4"/>
    <p:sldLayoutId id="2147483787" r:id="rId5"/>
    <p:sldLayoutId id="2147483800" r:id="rId6"/>
    <p:sldLayoutId id="2147483770" r:id="rId7"/>
    <p:sldLayoutId id="2147483795" r:id="rId8"/>
    <p:sldLayoutId id="2147483788" r:id="rId9"/>
    <p:sldLayoutId id="2147483796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6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1200"/>
        </a:spcAft>
        <a:buSzPct val="100000"/>
        <a:buFont typeface="Myriad Pro" pitchFamily="34" charset="0"/>
        <a:buChar char="–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1200"/>
        </a:spcAft>
        <a:buFont typeface="Myriad Pro" pitchFamily="34" charset="0"/>
        <a:buChar char="›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»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548640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08760"/>
            <a:ext cx="9601200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344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34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6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1200"/>
        </a:spcAft>
        <a:buSzPct val="100000"/>
        <a:buFont typeface="Myriad Pro" pitchFamily="34" charset="0"/>
        <a:buChar char="–"/>
        <a:defRPr sz="22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0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1200"/>
        </a:spcAft>
        <a:buFont typeface="Myriad Pro" pitchFamily="34" charset="0"/>
        <a:buChar char="›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»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c.gov/assets/dep/downloads/pdf/water/nyc-waterways/newtown-creek/ltcp-newtown-creek-cso.pdf" TargetMode="External"/><Relationship Id="rId2" Type="http://schemas.openxmlformats.org/officeDocument/2006/relationships/hyperlink" Target="https://newtowncreek.com/drbprg/" TargetMode="Externa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70823F-8C11-EB1B-0512-15A7428D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an Interim Early Action with Adaptive Management in a Portion of the Newtown Creek Superfund Site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AC2328-33D1-31ED-18AD-85CE5F067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725" y="5303520"/>
            <a:ext cx="6844138" cy="914400"/>
          </a:xfrm>
        </p:spPr>
        <p:txBody>
          <a:bodyPr/>
          <a:lstStyle/>
          <a:p>
            <a:r>
              <a:rPr lang="en-US" dirty="0"/>
              <a:t>Presented by: David Haury, Anchor QEA</a:t>
            </a:r>
          </a:p>
          <a:p>
            <a:r>
              <a:rPr lang="en-US" sz="1400" dirty="0"/>
              <a:t>Collaborators: Amanda Shellenberger and Paul LaRosa, Anchor QEA</a:t>
            </a:r>
          </a:p>
        </p:txBody>
      </p:sp>
    </p:spTree>
    <p:extLst>
      <p:ext uri="{BB962C8B-B14F-4D97-AF65-F5344CB8AC3E}">
        <p14:creationId xmlns:p14="http://schemas.microsoft.com/office/powerpoint/2010/main" val="3874580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40F4FB-166C-9B5F-DEA3-C97BD635E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6080760" cy="685800"/>
          </a:xfrm>
        </p:spPr>
        <p:txBody>
          <a:bodyPr/>
          <a:lstStyle/>
          <a:p>
            <a:r>
              <a:rPr lang="en-US" sz="3600" dirty="0">
                <a:solidFill>
                  <a:srgbClr val="5A5A5A"/>
                </a:solidFill>
              </a:rPr>
              <a:t>USEPA’s Adaptive Management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AF2-52A9-3112-0F25-32F729996F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648" y="2057400"/>
            <a:ext cx="6468636" cy="4114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A5A5A"/>
                </a:solidFill>
              </a:rPr>
              <a:t>Set long-term risk-based PRGs consistent with human health and ecological endpoints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A5A5A"/>
                </a:solidFill>
              </a:rPr>
              <a:t>Define interim evaluation measures (IEMs) (i.e., long-term equilibrium [LTE] surface sediment COC concentrations) using empirical data and an LTE model</a:t>
            </a:r>
          </a:p>
          <a:p>
            <a:pPr lvl="1"/>
            <a:r>
              <a:rPr lang="en-US" sz="1600" dirty="0">
                <a:solidFill>
                  <a:srgbClr val="5A5A5A"/>
                </a:solidFill>
              </a:rPr>
              <a:t>IEMs will be used to evaluate post-remedy monitoring data in place of traditional background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A5A5A"/>
                </a:solidFill>
              </a:rPr>
              <a:t>Implement post-remedy, long-term monitoring program to evaluate both remedy performance and the impact of ongoing external sources on remedy protectiveness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A5A5A"/>
                </a:solidFill>
              </a:rPr>
              <a:t>If LTE concentrations are not trending toward long-term expectations, evaluate whether additional control of external sources is necessary</a:t>
            </a:r>
          </a:p>
          <a:p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6AE4CC-4A84-9061-F576-CC24100C3AA0}"/>
              </a:ext>
            </a:extLst>
          </p:cNvPr>
          <p:cNvSpPr txBox="1"/>
          <p:nvPr/>
        </p:nvSpPr>
        <p:spPr>
          <a:xfrm>
            <a:off x="7336467" y="6205040"/>
            <a:ext cx="2809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5A5A5A"/>
                </a:solidFill>
                <a:latin typeface="+mj-lt"/>
              </a:rPr>
              <a:t>LTE Model Framework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6E3B8-8702-5567-E9FB-4A025F9E7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203" y="685800"/>
            <a:ext cx="4827571" cy="551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1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85E2ED-DB84-4223-9048-1219BC9679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AA83E8-0C70-4625-BF17-B63D8EE95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1B885319-1D3C-F3D4-9870-25ED1CCE03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r="6215"/>
          <a:stretch/>
        </p:blipFill>
        <p:spPr>
          <a:xfrm>
            <a:off x="0" y="0"/>
            <a:ext cx="12447738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12E4AF-D383-D33F-BC3E-CC9148876CAF}"/>
              </a:ext>
            </a:extLst>
          </p:cNvPr>
          <p:cNvSpPr/>
          <p:nvPr/>
        </p:nvSpPr>
        <p:spPr>
          <a:xfrm>
            <a:off x="9202546" y="7938"/>
            <a:ext cx="3243604" cy="2097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A42A9D17-EC50-7782-7791-0DBFF10218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8" t="1469" r="539" b="70431"/>
          <a:stretch/>
        </p:blipFill>
        <p:spPr>
          <a:xfrm>
            <a:off x="9465203" y="413000"/>
            <a:ext cx="2550581" cy="1494005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1FB430-66DD-32DD-1FE9-41A48F486CDB}"/>
              </a:ext>
            </a:extLst>
          </p:cNvPr>
          <p:cNvSpPr txBox="1"/>
          <p:nvPr/>
        </p:nvSpPr>
        <p:spPr>
          <a:xfrm>
            <a:off x="9302231" y="74446"/>
            <a:ext cx="3259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  <a:latin typeface="+mj-lt"/>
              </a:rPr>
              <a:t>Point Sources</a:t>
            </a:r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A827E2DA-1D53-8D39-494C-1AEE7A93EDF8}"/>
              </a:ext>
            </a:extLst>
          </p:cNvPr>
          <p:cNvSpPr/>
          <p:nvPr/>
        </p:nvSpPr>
        <p:spPr>
          <a:xfrm rot="18747621">
            <a:off x="366649" y="4158450"/>
            <a:ext cx="630968" cy="182756"/>
          </a:xfrm>
          <a:prstGeom prst="leftRightArrow">
            <a:avLst>
              <a:gd name="adj1" fmla="val 50000"/>
              <a:gd name="adj2" fmla="val 6583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4C768E-F7FE-C9A6-BA8A-972E320266BA}"/>
              </a:ext>
            </a:extLst>
          </p:cNvPr>
          <p:cNvSpPr txBox="1"/>
          <p:nvPr/>
        </p:nvSpPr>
        <p:spPr>
          <a:xfrm>
            <a:off x="251790" y="4544263"/>
            <a:ext cx="1421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Tidal Exchange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23B8797-4E8A-3E33-8D67-74641D4ACC5F}"/>
              </a:ext>
            </a:extLst>
          </p:cNvPr>
          <p:cNvSpPr txBox="1">
            <a:spLocks/>
          </p:cNvSpPr>
          <p:nvPr/>
        </p:nvSpPr>
        <p:spPr>
          <a:xfrm>
            <a:off x="374118" y="324024"/>
            <a:ext cx="2743200" cy="9924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 spc="0" baseline="0">
                <a:solidFill>
                  <a:srgbClr val="1C1C1C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SzPct val="100000"/>
              <a:buFont typeface="Myriad Pro" pitchFamily="34" charset="0"/>
              <a:buChar char="–"/>
              <a:defRPr sz="2200" kern="1200" spc="0" baseline="0">
                <a:solidFill>
                  <a:srgbClr val="1C1C1C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 spc="0" baseline="0">
                <a:solidFill>
                  <a:srgbClr val="1C1C1C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Myriad Pro" pitchFamily="34" charset="0"/>
              <a:buChar char="›"/>
              <a:defRPr sz="1800" kern="1200" spc="0" baseline="0">
                <a:solidFill>
                  <a:srgbClr val="1C1C1C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800" kern="1200" spc="0" baseline="0">
                <a:solidFill>
                  <a:srgbClr val="1C1C1C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latin typeface="+mj-lt"/>
              </a:rPr>
              <a:t>Newtown Creek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CCC523-9A69-C19D-05C6-683BEE1EA0DB}"/>
              </a:ext>
            </a:extLst>
          </p:cNvPr>
          <p:cNvSpPr txBox="1"/>
          <p:nvPr/>
        </p:nvSpPr>
        <p:spPr>
          <a:xfrm>
            <a:off x="9623052" y="1378163"/>
            <a:ext cx="200062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Stormwater Discharges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84D116-A3A1-B08C-9BE7-045C564EB986}"/>
              </a:ext>
            </a:extLst>
          </p:cNvPr>
          <p:cNvSpPr txBox="1"/>
          <p:nvPr/>
        </p:nvSpPr>
        <p:spPr>
          <a:xfrm>
            <a:off x="9623052" y="1628295"/>
            <a:ext cx="271817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 Treatment System Effluent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85156D-FEA0-FB2C-60CF-22AE0B9739EC}"/>
              </a:ext>
            </a:extLst>
          </p:cNvPr>
          <p:cNvSpPr txBox="1"/>
          <p:nvPr/>
        </p:nvSpPr>
        <p:spPr>
          <a:xfrm>
            <a:off x="9623052" y="1118722"/>
            <a:ext cx="267091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WWTP Effluent Overflow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0A4696-4694-2D65-8E07-41F88B081FBA}"/>
              </a:ext>
            </a:extLst>
          </p:cNvPr>
          <p:cNvSpPr txBox="1"/>
          <p:nvPr/>
        </p:nvSpPr>
        <p:spPr>
          <a:xfrm>
            <a:off x="9623052" y="876882"/>
            <a:ext cx="267091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MS4 Discharges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93259F-306E-7ED3-2AEC-EF18B0B7C709}"/>
              </a:ext>
            </a:extLst>
          </p:cNvPr>
          <p:cNvSpPr txBox="1"/>
          <p:nvPr/>
        </p:nvSpPr>
        <p:spPr>
          <a:xfrm>
            <a:off x="9623052" y="645911"/>
            <a:ext cx="267091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CSOs (&lt;100 MG/year)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0FE59B-F2E2-4C84-87C5-FB71ABBE1BF1}"/>
              </a:ext>
            </a:extLst>
          </p:cNvPr>
          <p:cNvSpPr txBox="1"/>
          <p:nvPr/>
        </p:nvSpPr>
        <p:spPr>
          <a:xfrm>
            <a:off x="9623052" y="393596"/>
            <a:ext cx="267091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CSOs (&gt;100 MG/year)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393C88-8514-4A66-A61E-5DBFA6F9DA0E}"/>
              </a:ext>
            </a:extLst>
          </p:cNvPr>
          <p:cNvSpPr/>
          <p:nvPr/>
        </p:nvSpPr>
        <p:spPr>
          <a:xfrm>
            <a:off x="9913257" y="3429000"/>
            <a:ext cx="1480457" cy="15929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ADC269A-5314-2745-505F-3E0094AC8D49}"/>
              </a:ext>
            </a:extLst>
          </p:cNvPr>
          <p:cNvCxnSpPr>
            <a:cxnSpLocks/>
          </p:cNvCxnSpPr>
          <p:nvPr/>
        </p:nvCxnSpPr>
        <p:spPr>
          <a:xfrm flipH="1">
            <a:off x="10697029" y="2900702"/>
            <a:ext cx="362198" cy="528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32040C4-7FAF-4E79-9055-967E24F03A7D}"/>
              </a:ext>
            </a:extLst>
          </p:cNvPr>
          <p:cNvSpPr/>
          <p:nvPr/>
        </p:nvSpPr>
        <p:spPr>
          <a:xfrm>
            <a:off x="9967419" y="2253774"/>
            <a:ext cx="2099043" cy="7261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East Branch Early Action Area</a:t>
            </a:r>
          </a:p>
        </p:txBody>
      </p:sp>
    </p:spTree>
    <p:extLst>
      <p:ext uri="{BB962C8B-B14F-4D97-AF65-F5344CB8AC3E}">
        <p14:creationId xmlns:p14="http://schemas.microsoft.com/office/powerpoint/2010/main" val="190714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2A210-2C95-E6FB-E7A6-0BEC15BBD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BF1900-359E-E47C-6FE2-29E1C344BF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74" r="8403" b="21852"/>
          <a:stretch/>
        </p:blipFill>
        <p:spPr>
          <a:xfrm>
            <a:off x="589220" y="1261143"/>
            <a:ext cx="9023859" cy="53594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1235871-5BAC-678C-BAF6-28394EEC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94360"/>
            <a:ext cx="10972800" cy="685800"/>
          </a:xfrm>
        </p:spPr>
        <p:txBody>
          <a:bodyPr/>
          <a:lstStyle/>
          <a:p>
            <a:r>
              <a:rPr lang="en-US" sz="3600" dirty="0">
                <a:solidFill>
                  <a:srgbClr val="5A5A5A"/>
                </a:solidFill>
              </a:rPr>
              <a:t>Estimated LTE Concentrations: Total PAH (34)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B02CED-D6E4-C7E8-6A76-F591D3D1DAE4}"/>
              </a:ext>
            </a:extLst>
          </p:cNvPr>
          <p:cNvSpPr txBox="1"/>
          <p:nvPr/>
        </p:nvSpPr>
        <p:spPr>
          <a:xfrm>
            <a:off x="9462978" y="2136338"/>
            <a:ext cx="2618912" cy="92333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+mj-lt"/>
              </a:rPr>
              <a:t>Risk-based PRG: </a:t>
            </a:r>
            <a:br>
              <a:rPr lang="en-US" dirty="0">
                <a:solidFill>
                  <a:schemeClr val="accent3"/>
                </a:solidFill>
                <a:latin typeface="+mj-lt"/>
              </a:rPr>
            </a:br>
            <a:r>
              <a:rPr lang="en-US" dirty="0">
                <a:solidFill>
                  <a:schemeClr val="accent3"/>
                </a:solidFill>
                <a:latin typeface="+mj-lt"/>
              </a:rPr>
              <a:t>100 mg/kg </a:t>
            </a:r>
            <a:br>
              <a:rPr lang="en-US" dirty="0">
                <a:solidFill>
                  <a:schemeClr val="accent3"/>
                </a:solidFill>
                <a:latin typeface="+mj-lt"/>
              </a:rPr>
            </a:br>
            <a:r>
              <a:rPr lang="en-US" dirty="0">
                <a:solidFill>
                  <a:schemeClr val="accent3"/>
                </a:solidFill>
                <a:latin typeface="+mj-lt"/>
              </a:rPr>
              <a:t>point-by-point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3E4050-1743-D4F8-B9B5-E86358914486}"/>
              </a:ext>
            </a:extLst>
          </p:cNvPr>
          <p:cNvCxnSpPr>
            <a:cxnSpLocks/>
          </p:cNvCxnSpPr>
          <p:nvPr/>
        </p:nvCxnSpPr>
        <p:spPr>
          <a:xfrm>
            <a:off x="1447441" y="2642934"/>
            <a:ext cx="8015537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8FAA1CF-4ADA-E5BF-E06C-8E6C3239B284}"/>
              </a:ext>
            </a:extLst>
          </p:cNvPr>
          <p:cNvSpPr txBox="1"/>
          <p:nvPr/>
        </p:nvSpPr>
        <p:spPr>
          <a:xfrm>
            <a:off x="2049720" y="2767281"/>
            <a:ext cx="3798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Risk-based PRG is greater than the LTE estimate for all reaches</a:t>
            </a:r>
          </a:p>
        </p:txBody>
      </p:sp>
    </p:spTree>
    <p:extLst>
      <p:ext uri="{BB962C8B-B14F-4D97-AF65-F5344CB8AC3E}">
        <p14:creationId xmlns:p14="http://schemas.microsoft.com/office/powerpoint/2010/main" val="345921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257A1-CA7C-B778-2AB0-90DACD765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B05891-74E6-3C40-F6C9-8AEEDB71C6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51" r="9151" b="21871"/>
          <a:stretch/>
        </p:blipFill>
        <p:spPr>
          <a:xfrm>
            <a:off x="584085" y="1277685"/>
            <a:ext cx="9042515" cy="535805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626CC46-E7AB-6E2E-374A-615189459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7436"/>
            <a:ext cx="10972800" cy="685800"/>
          </a:xfrm>
        </p:spPr>
        <p:txBody>
          <a:bodyPr/>
          <a:lstStyle/>
          <a:p>
            <a:r>
              <a:rPr lang="en-US" sz="3600" dirty="0">
                <a:solidFill>
                  <a:srgbClr val="5A5A5A"/>
                </a:solidFill>
              </a:rPr>
              <a:t>Estimated</a:t>
            </a:r>
            <a:r>
              <a:rPr lang="en-US" dirty="0">
                <a:solidFill>
                  <a:srgbClr val="5A5A5A"/>
                </a:solidFill>
              </a:rPr>
              <a:t> </a:t>
            </a:r>
            <a:r>
              <a:rPr lang="en-US" sz="3600" dirty="0">
                <a:solidFill>
                  <a:srgbClr val="5A5A5A"/>
                </a:solidFill>
              </a:rPr>
              <a:t>LTE Concentrations: Total PCBs</a:t>
            </a:r>
            <a:endParaRPr lang="en-US" dirty="0">
              <a:solidFill>
                <a:srgbClr val="5A5A5A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AD33D3-8031-E7D1-6E7A-E6BE6C285969}"/>
              </a:ext>
            </a:extLst>
          </p:cNvPr>
          <p:cNvSpPr txBox="1"/>
          <p:nvPr/>
        </p:nvSpPr>
        <p:spPr>
          <a:xfrm>
            <a:off x="9557396" y="4655037"/>
            <a:ext cx="2618912" cy="64633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+mj-lt"/>
              </a:rPr>
              <a:t>Risk-based PRG: </a:t>
            </a:r>
            <a:br>
              <a:rPr lang="en-US" dirty="0">
                <a:solidFill>
                  <a:schemeClr val="accent3"/>
                </a:solidFill>
                <a:latin typeface="+mj-lt"/>
              </a:rPr>
            </a:br>
            <a:r>
              <a:rPr lang="en-US" dirty="0">
                <a:solidFill>
                  <a:schemeClr val="accent3"/>
                </a:solidFill>
                <a:latin typeface="+mj-lt"/>
              </a:rPr>
              <a:t>0.3 mg/kg SWAC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1B6637-8581-81DA-F671-F94951FE1E65}"/>
              </a:ext>
            </a:extLst>
          </p:cNvPr>
          <p:cNvCxnSpPr/>
          <p:nvPr/>
        </p:nvCxnSpPr>
        <p:spPr>
          <a:xfrm>
            <a:off x="1457840" y="4885870"/>
            <a:ext cx="809244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A6AFA8E-5D5E-FAE9-16D1-D634AF6CC93F}"/>
              </a:ext>
            </a:extLst>
          </p:cNvPr>
          <p:cNvSpPr txBox="1"/>
          <p:nvPr/>
        </p:nvSpPr>
        <p:spPr>
          <a:xfrm>
            <a:off x="3649920" y="2598369"/>
            <a:ext cx="435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LTE estimate exceeds risk-based PRGs for some reaches</a:t>
            </a:r>
          </a:p>
        </p:txBody>
      </p:sp>
    </p:spTree>
    <p:extLst>
      <p:ext uri="{BB962C8B-B14F-4D97-AF65-F5344CB8AC3E}">
        <p14:creationId xmlns:p14="http://schemas.microsoft.com/office/powerpoint/2010/main" val="336704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5C1CAF-7E70-3F7E-1DAE-D80D707F7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Summary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E96FA-AA0C-61D4-2CA4-57C8B5A3C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USEPA’s Adaptive Management Framework for Newtown Creek recognizes the value of an interim early action as well as the reality of ongoing external sources in Newtown Creek’s urban setting</a:t>
            </a:r>
          </a:p>
          <a:p>
            <a:r>
              <a:rPr lang="en-US" dirty="0"/>
              <a:t>Critical components</a:t>
            </a:r>
          </a:p>
          <a:p>
            <a:pPr lvl="1"/>
            <a:r>
              <a:rPr lang="en-US" dirty="0"/>
              <a:t>Post-remedy monitoring program must clearly distinguish between ongoing sources and remedy performance</a:t>
            </a:r>
          </a:p>
          <a:p>
            <a:pPr lvl="1"/>
            <a:r>
              <a:rPr lang="en-US" dirty="0"/>
              <a:t>Prior to remedy implementation, define the spatial and temporal context in which post-remedy ongoing source-related data are collected to avoid incorrect decisions regarding the need for additional source control</a:t>
            </a:r>
          </a:p>
        </p:txBody>
      </p:sp>
    </p:spTree>
    <p:extLst>
      <p:ext uri="{BB962C8B-B14F-4D97-AF65-F5344CB8AC3E}">
        <p14:creationId xmlns:p14="http://schemas.microsoft.com/office/powerpoint/2010/main" val="1456857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CCE2D-A90F-E938-B6D6-3C12CC51FE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359" y="1395662"/>
            <a:ext cx="10889717" cy="4246855"/>
          </a:xfrm>
        </p:spPr>
        <p:txBody>
          <a:bodyPr wrap="square"/>
          <a:lstStyle/>
          <a:p>
            <a:pPr marR="27520" indent="-457200" algn="l"/>
            <a:r>
              <a:rPr lang="en-US" b="0" i="0" u="none" strike="noStrike" baseline="0" dirty="0">
                <a:solidFill>
                  <a:srgbClr val="5A5A5A"/>
                </a:solidFill>
                <a:latin typeface="Segoe UI" panose="020B0502040204020203" pitchFamily="34" charset="0"/>
              </a:rPr>
              <a:t>Anchor QEA, 2021. </a:t>
            </a:r>
            <a:r>
              <a:rPr lang="en-US" b="0" i="1" u="none" strike="noStrike" baseline="0" dirty="0">
                <a:solidFill>
                  <a:srgbClr val="5A5A5A"/>
                </a:solidFill>
                <a:latin typeface="Segoe UI" panose="020B0502040204020203" pitchFamily="34" charset="0"/>
              </a:rPr>
              <a:t>Development of Risk-Based Preliminary Remediation Goals</a:t>
            </a:r>
            <a:r>
              <a:rPr lang="en-US" b="0" i="0" u="none" strike="noStrike" baseline="0" dirty="0">
                <a:solidFill>
                  <a:srgbClr val="5A5A5A"/>
                </a:solidFill>
                <a:latin typeface="Segoe UI" panose="020B0502040204020203" pitchFamily="34" charset="0"/>
              </a:rPr>
              <a:t>. Remedial Investigation/Feasibility Study, Newtown Creek. December 2021. Available at: </a:t>
            </a:r>
            <a:r>
              <a:rPr lang="en-US" b="0" i="0" u="none" strike="noStrike" baseline="0" dirty="0">
                <a:solidFill>
                  <a:srgbClr val="5A5A5A"/>
                </a:solidFill>
                <a:latin typeface="Segoe UI" panose="020B0502040204020203" pitchFamily="34" charset="0"/>
                <a:hlinkClick r:id="rId2"/>
              </a:rPr>
              <a:t>https://newtowncreek.com/drbprg/</a:t>
            </a:r>
            <a:r>
              <a:rPr lang="en-US" b="0" i="0" u="none" strike="noStrike" baseline="0" dirty="0">
                <a:solidFill>
                  <a:srgbClr val="5A5A5A"/>
                </a:solidFill>
                <a:latin typeface="Segoe UI" panose="020B0502040204020203" pitchFamily="34" charset="0"/>
              </a:rPr>
              <a:t>.</a:t>
            </a:r>
          </a:p>
          <a:p>
            <a:pPr marR="19090" indent="-457200" algn="l"/>
            <a:r>
              <a:rPr lang="en-US" b="0" i="0" u="none" strike="noStrike" baseline="0" dirty="0">
                <a:solidFill>
                  <a:srgbClr val="5A5A5A"/>
                </a:solidFill>
                <a:latin typeface="Segoe UI" panose="020B0502040204020203" pitchFamily="34" charset="0"/>
              </a:rPr>
              <a:t>NYCDEP (New York City Department of Environmental Protection), 2017. </a:t>
            </a:r>
            <a:r>
              <a:rPr lang="en-US" b="0" i="1" u="none" strike="noStrike" baseline="0" dirty="0">
                <a:solidFill>
                  <a:srgbClr val="5A5A5A"/>
                </a:solidFill>
                <a:latin typeface="Segoe UI" panose="020B0502040204020203" pitchFamily="34" charset="0"/>
              </a:rPr>
              <a:t>Combined Sewer Overflow Long Term Control Plan for Newtown Creek</a:t>
            </a:r>
            <a:r>
              <a:rPr lang="en-US" b="0" i="0" u="none" strike="noStrike" baseline="0" dirty="0">
                <a:solidFill>
                  <a:srgbClr val="5A5A5A"/>
                </a:solidFill>
                <a:latin typeface="Segoe UI" panose="020B0502040204020203" pitchFamily="34" charset="0"/>
              </a:rPr>
              <a:t>. Capital Project No. WP-169. June 2017. Date accessed: December 31, 2024. Available at: </a:t>
            </a:r>
            <a:r>
              <a:rPr lang="en-US" b="0" i="0" u="none" strike="noStrike" baseline="0" dirty="0">
                <a:solidFill>
                  <a:srgbClr val="5A5A5A"/>
                </a:solidFill>
                <a:latin typeface="Segoe UI" panose="020B0502040204020203" pitchFamily="34" charset="0"/>
                <a:hlinkClick r:id="rId3"/>
              </a:rPr>
              <a:t>http://www.nyc.gov/html/dep/pdf/cso_long_term_control_plan/ltcp-newtown-creek-cso.pdf</a:t>
            </a:r>
            <a:r>
              <a:rPr lang="en-US" b="0" i="0" u="none" strike="noStrike" baseline="0" dirty="0">
                <a:solidFill>
                  <a:srgbClr val="5A5A5A"/>
                </a:solidFill>
                <a:latin typeface="Segoe UI" panose="020B0502040204020203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85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person wearing glasses and a white shirt&#10;&#10;Description automatically generated">
            <a:extLst>
              <a:ext uri="{FF2B5EF4-FFF2-40B4-BE49-F238E27FC236}">
                <a16:creationId xmlns:a16="http://schemas.microsoft.com/office/drawing/2014/main" id="{A0B70F32-789C-C9E0-D017-489B59D00BA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ln w="6350">
            <a:solidFill>
              <a:schemeClr val="bg1">
                <a:lumMod val="85000"/>
              </a:schemeClr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52330F-523D-5ED5-4492-70B1323734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62856" y="1591056"/>
            <a:ext cx="3463290" cy="1305569"/>
          </a:xfrm>
        </p:spPr>
        <p:txBody>
          <a:bodyPr/>
          <a:lstStyle/>
          <a:p>
            <a:r>
              <a:rPr lang="en-US" dirty="0"/>
              <a:t>David Haury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7FB488-B072-BA3A-1A18-DA4D57B8A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2856" y="3362968"/>
            <a:ext cx="3463290" cy="951123"/>
          </a:xfrm>
        </p:spPr>
        <p:txBody>
          <a:bodyPr/>
          <a:lstStyle/>
          <a:p>
            <a:r>
              <a:rPr lang="en-US" dirty="0"/>
              <a:t>Principal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CBF536-9673-36F9-217F-6A2E3ABB5C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2856" y="4407877"/>
            <a:ext cx="3463290" cy="838809"/>
          </a:xfrm>
        </p:spPr>
        <p:txBody>
          <a:bodyPr/>
          <a:lstStyle/>
          <a:p>
            <a:r>
              <a:rPr lang="en-US" dirty="0"/>
              <a:t>Anchor QEA</a:t>
            </a:r>
          </a:p>
          <a:p>
            <a:r>
              <a:rPr lang="en-US" dirty="0"/>
              <a:t>dhaury@anchorqea.com</a:t>
            </a:r>
          </a:p>
        </p:txBody>
      </p:sp>
    </p:spTree>
    <p:extLst>
      <p:ext uri="{BB962C8B-B14F-4D97-AF65-F5344CB8AC3E}">
        <p14:creationId xmlns:p14="http://schemas.microsoft.com/office/powerpoint/2010/main" val="46625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D971C6-3F45-9718-01B9-4AF622939A2D}"/>
              </a:ext>
            </a:extLst>
          </p:cNvPr>
          <p:cNvSpPr txBox="1"/>
          <p:nvPr/>
        </p:nvSpPr>
        <p:spPr>
          <a:xfrm>
            <a:off x="0" y="6581001"/>
            <a:ext cx="2107581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Photograph by Bill Rhodes</a:t>
            </a:r>
            <a:endParaRPr lang="en-US" sz="2600" dirty="0"/>
          </a:p>
        </p:txBody>
      </p:sp>
      <p:pic>
        <p:nvPicPr>
          <p:cNvPr id="3" name="Picture 2" descr="A river with a city in the background&#10;&#10;Description automatically generated">
            <a:extLst>
              <a:ext uri="{FF2B5EF4-FFF2-40B4-BE49-F238E27FC236}">
                <a16:creationId xmlns:a16="http://schemas.microsoft.com/office/drawing/2014/main" id="{FF61B767-C52D-8F36-F8CF-5F92B86C2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3" t="6929" r="34378" b="25350"/>
          <a:stretch/>
        </p:blipFill>
        <p:spPr>
          <a:xfrm>
            <a:off x="-1" y="0"/>
            <a:ext cx="1236768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CF4D04-FE54-2FA2-01AB-AD1560D2EECB}"/>
              </a:ext>
            </a:extLst>
          </p:cNvPr>
          <p:cNvSpPr txBox="1"/>
          <p:nvPr/>
        </p:nvSpPr>
        <p:spPr>
          <a:xfrm>
            <a:off x="0" y="6581000"/>
            <a:ext cx="2107581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Photograph by Bill Rhodes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2813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" b="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5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CA7E3-F043-1B38-7F46-DA074ECB6F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6928" y="1051560"/>
            <a:ext cx="10423045" cy="5468112"/>
          </a:xfrm>
        </p:spPr>
        <p:txBody>
          <a:bodyPr anchor="ctr" anchorCtr="0"/>
          <a:lstStyle/>
          <a:p>
            <a:r>
              <a:rPr lang="en-US" sz="3600" dirty="0"/>
              <a:t>Proposed Plan for an Early Action (EA) in the East Branch tributary issued in 2024—ROD expected </a:t>
            </a:r>
            <a:br>
              <a:rPr lang="en-US" sz="3600" dirty="0"/>
            </a:br>
            <a:r>
              <a:rPr lang="en-US" sz="3600" dirty="0"/>
              <a:t>1st quarter of 2025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Hybrid remedy: 100,000 cy sediment removal followed by placement of engineered cap over ~10 acres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Pre-design Investigation and post-remedy monitoring</a:t>
            </a:r>
          </a:p>
          <a:p>
            <a:r>
              <a:rPr lang="en-US" sz="3600" dirty="0"/>
              <a:t>USEPA is implementing a creek-wide adaptive management approach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670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CA7E3-F043-1B38-7F46-DA074ECB6F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79" y="1143000"/>
            <a:ext cx="11084981" cy="4343400"/>
          </a:xfrm>
        </p:spPr>
        <p:txBody>
          <a:bodyPr/>
          <a:lstStyle/>
          <a:p>
            <a:r>
              <a:rPr lang="en-US" sz="3600" dirty="0"/>
              <a:t>As part of a creek-wide adaptive management framework, the EA should accomplish the following: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Gain direct remedial experience in the creek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Inform the creek-wide remedial approach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Accelerate post-remedy monitoring to evaluate remedy performance, remedy effectiveness, and attainment of creek-wide </a:t>
            </a:r>
            <a:r>
              <a:rPr lang="en-US" sz="32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remedial action objectives (</a:t>
            </a:r>
            <a:r>
              <a:rPr lang="en-US" sz="3200" dirty="0"/>
              <a:t>RAOs)</a:t>
            </a:r>
          </a:p>
        </p:txBody>
      </p:sp>
    </p:spTree>
    <p:extLst>
      <p:ext uri="{BB962C8B-B14F-4D97-AF65-F5344CB8AC3E}">
        <p14:creationId xmlns:p14="http://schemas.microsoft.com/office/powerpoint/2010/main" val="155093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139FB-9C88-CCED-CABD-E7A371CB61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647" y="1143000"/>
            <a:ext cx="10731627" cy="4975674"/>
          </a:xfrm>
        </p:spPr>
        <p:txBody>
          <a:bodyPr anchor="t" anchorCtr="0"/>
          <a:lstStyle/>
          <a:p>
            <a:r>
              <a:rPr lang="en-US" sz="3600" dirty="0"/>
              <a:t>The EA will only address a small portion of the site and external sources of contamination will continue.</a:t>
            </a:r>
          </a:p>
          <a:p>
            <a:r>
              <a:rPr lang="en-US" sz="3600" dirty="0"/>
              <a:t>Adaptive management framework for Newtown Creek must differentiate between: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200" dirty="0"/>
              <a:t>Remedy performance (meeting RAOs: risk reduction and control of internal sources)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200" dirty="0"/>
              <a:t>Impacts from ongoing external sources (site-specific background conditions)</a:t>
            </a:r>
          </a:p>
        </p:txBody>
      </p:sp>
    </p:spTree>
    <p:extLst>
      <p:ext uri="{BB962C8B-B14F-4D97-AF65-F5344CB8AC3E}">
        <p14:creationId xmlns:p14="http://schemas.microsoft.com/office/powerpoint/2010/main" val="812894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852999-C948-C972-AC2F-86C58E88DA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648" y="2057400"/>
            <a:ext cx="7817674" cy="3673990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A5A5A"/>
                </a:solidFill>
              </a:rPr>
              <a:t>Risk-based preliminary remediation goals (PRGs) developed both on a not‐to-exceed basis and a </a:t>
            </a:r>
            <a:r>
              <a:rPr lang="en-US" sz="2000" dirty="0">
                <a:solidFill>
                  <a:srgbClr val="5A5A5A"/>
                </a:solidFill>
                <a:effectLst/>
                <a:ea typeface="Segoe UI" panose="020B0502040204020203" pitchFamily="34" charset="0"/>
                <a:cs typeface="Times New Roman" panose="02020603050405020304" pitchFamily="18" charset="0"/>
              </a:rPr>
              <a:t>surface-weighted average concentration (</a:t>
            </a:r>
            <a:r>
              <a:rPr lang="en-US" sz="2000" dirty="0">
                <a:solidFill>
                  <a:srgbClr val="5A5A5A"/>
                </a:solidFill>
              </a:rPr>
              <a:t>SWAC) basis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A5A5A"/>
                </a:solidFill>
              </a:rPr>
              <a:t>E</a:t>
            </a:r>
            <a:r>
              <a:rPr lang="en-US" sz="2000" dirty="0"/>
              <a:t>As </a:t>
            </a:r>
            <a:r>
              <a:rPr lang="en-US" sz="2000" dirty="0">
                <a:solidFill>
                  <a:srgbClr val="5A5A5A"/>
                </a:solidFill>
              </a:rPr>
              <a:t>in a portion of the site should recognize risk reduction over multiple spatial scales—a creek-wide, SWAC-based PRG may be met even if not fully met in a small portion of the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A5A5A"/>
                </a:solidFill>
              </a:rPr>
              <a:t>Natural recovery</a:t>
            </a:r>
            <a:r>
              <a:rPr lang="en-US" sz="2000" dirty="0"/>
              <a:t> processes, where occurring, </a:t>
            </a:r>
            <a:r>
              <a:rPr lang="en-US" sz="2000" dirty="0">
                <a:solidFill>
                  <a:srgbClr val="5A5A5A"/>
                </a:solidFill>
              </a:rPr>
              <a:t>need to be considered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A5A5A"/>
                </a:solidFill>
              </a:rPr>
              <a:t>Ongoing external sources (background) make it difficult to meet risk‐based </a:t>
            </a:r>
            <a:r>
              <a:rPr lang="en-US" sz="2000" dirty="0"/>
              <a:t>PRGs for some contaminants of concern (COCs) in some reaches (PCBs, dioxins/furans, and C19-36 aliphatics)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40F4FB-166C-9B5F-DEA3-C97BD635E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5A5A5A"/>
                </a:solidFill>
              </a:rPr>
              <a:t>Meeting Creek-wide Exposure RAO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93A1324B-A8F3-9E08-086A-735390EE8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710" y="1659660"/>
            <a:ext cx="3194241" cy="44165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Segoe UI" panose="020B0502040204020203" pitchFamily="34" charset="0"/>
              </a:rPr>
              <a:t>Ongoing External Sources of Contamination:</a:t>
            </a:r>
            <a:endParaRPr kumimoji="0" lang="en-US" altLang="en-US" sz="12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85750" indent="-28575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East River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solids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Point source discharges (e.g., combined sewer overflows [CSOs], stormwater, direct drainage, and </a:t>
            </a:r>
            <a:r>
              <a:rPr lang="en-US" altLang="en-US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reated groundwater effluent)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Atmospheric deposition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Lateral groundwater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Bank erosion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Shoreline seeps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 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8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40F4FB-166C-9B5F-DEA3-C97BD635E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Remedy Performance vs. Background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8A376A-FF95-3118-F9FD-B00438BA9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79600"/>
            <a:ext cx="10978896" cy="1476252"/>
          </a:xfrm>
        </p:spPr>
        <p:txBody>
          <a:bodyPr numCol="2" spcCol="274320"/>
          <a:lstStyle/>
          <a:p>
            <a:pPr marL="347472" indent="-347472">
              <a:spcAft>
                <a:spcPts val="600"/>
              </a:spcAft>
            </a:pPr>
            <a:r>
              <a:rPr lang="en-US" sz="1800" dirty="0"/>
              <a:t>Sediment-based remedy will control internal COC sources</a:t>
            </a:r>
          </a:p>
          <a:p>
            <a:pPr marL="347472" indent="-347472">
              <a:spcAft>
                <a:spcPts val="600"/>
              </a:spcAft>
            </a:pPr>
            <a:r>
              <a:rPr lang="en-US" sz="1800" dirty="0"/>
              <a:t>Many ongoing external sources will continue—some of</a:t>
            </a:r>
            <a:r>
              <a:rPr lang="en-US" sz="1800" dirty="0">
                <a:solidFill>
                  <a:srgbClr val="00B0F0"/>
                </a:solidFill>
              </a:rPr>
              <a:t> </a:t>
            </a:r>
            <a:r>
              <a:rPr lang="en-US" sz="1800" dirty="0"/>
              <a:t>which will adversely impact overall remedy effectiveness</a:t>
            </a:r>
          </a:p>
          <a:p>
            <a:pPr marL="347472" indent="-347472">
              <a:spcAft>
                <a:spcPts val="600"/>
              </a:spcAft>
            </a:pPr>
            <a:r>
              <a:rPr lang="en-US" sz="1800" dirty="0"/>
              <a:t>USEPA’s adaptive management framework is designed to evaluate remedy performance </a:t>
            </a:r>
            <a:r>
              <a:rPr lang="en-US" sz="1800" b="1" dirty="0"/>
              <a:t>and</a:t>
            </a:r>
            <a:r>
              <a:rPr lang="en-US" sz="1800" dirty="0"/>
              <a:t> the impact of site-specific background conditions over time to determine if additional control of external sources is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ABB98C-ABDB-A004-A18B-FB83AF4051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09" b="18710"/>
          <a:stretch/>
        </p:blipFill>
        <p:spPr>
          <a:xfrm>
            <a:off x="913923" y="3507088"/>
            <a:ext cx="10382441" cy="335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26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1C431-B466-EFAD-6015-DC3B0A020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EB42EC-4164-5C5F-E593-84A65C5897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7" b="1"/>
          <a:stretch/>
        </p:blipFill>
        <p:spPr>
          <a:xfrm>
            <a:off x="972275" y="-1"/>
            <a:ext cx="10219612" cy="6858001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E60EC8ED-D565-7AD5-DE90-C35C252D18F3}"/>
              </a:ext>
            </a:extLst>
          </p:cNvPr>
          <p:cNvSpPr txBox="1">
            <a:spLocks/>
          </p:cNvSpPr>
          <p:nvPr/>
        </p:nvSpPr>
        <p:spPr>
          <a:xfrm>
            <a:off x="1071950" y="457200"/>
            <a:ext cx="3877936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 spc="0" baseline="0">
                <a:solidFill>
                  <a:srgbClr val="1C1C1C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SzPct val="100000"/>
              <a:buFont typeface="Myriad Pro" pitchFamily="34" charset="0"/>
              <a:buChar char="–"/>
              <a:defRPr sz="2200" kern="1200" spc="0" baseline="0">
                <a:solidFill>
                  <a:srgbClr val="1C1C1C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 spc="0" baseline="0">
                <a:solidFill>
                  <a:srgbClr val="1C1C1C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Myriad Pro" pitchFamily="34" charset="0"/>
              <a:buChar char="›"/>
              <a:defRPr sz="1800" kern="1200" spc="0" baseline="0">
                <a:solidFill>
                  <a:srgbClr val="1C1C1C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800" kern="1200" spc="0" baseline="0">
                <a:solidFill>
                  <a:srgbClr val="1C1C1C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Contaminant Sources </a:t>
            </a:r>
            <a:br>
              <a:rPr lang="en-US" sz="3200" dirty="0">
                <a:solidFill>
                  <a:schemeClr val="bg1"/>
                </a:solidFill>
                <a:latin typeface="+mj-lt"/>
              </a:rPr>
            </a:br>
            <a:r>
              <a:rPr lang="en-US" sz="3200" dirty="0">
                <a:solidFill>
                  <a:schemeClr val="bg1"/>
                </a:solidFill>
                <a:latin typeface="+mj-lt"/>
              </a:rPr>
              <a:t>to Newtown Creek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5CE9D5-4BD9-4654-74B3-1A56401CFA8E}"/>
              </a:ext>
            </a:extLst>
          </p:cNvPr>
          <p:cNvSpPr/>
          <p:nvPr/>
        </p:nvSpPr>
        <p:spPr>
          <a:xfrm>
            <a:off x="10034013" y="1915363"/>
            <a:ext cx="1133856" cy="692043"/>
          </a:xfrm>
          <a:prstGeom prst="rect">
            <a:avLst/>
          </a:prstGeom>
          <a:solidFill>
            <a:schemeClr val="bg1">
              <a:alpha val="2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8FC736-8786-4857-4FFB-B9FFE8790823}"/>
              </a:ext>
            </a:extLst>
          </p:cNvPr>
          <p:cNvSpPr/>
          <p:nvPr/>
        </p:nvSpPr>
        <p:spPr>
          <a:xfrm>
            <a:off x="1135450" y="2220495"/>
            <a:ext cx="1105905" cy="371125"/>
          </a:xfrm>
          <a:prstGeom prst="rect">
            <a:avLst/>
          </a:prstGeom>
          <a:solidFill>
            <a:schemeClr val="bg1">
              <a:alpha val="2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0F13C6-1DCA-2162-8384-054608F8B80D}"/>
              </a:ext>
            </a:extLst>
          </p:cNvPr>
          <p:cNvSpPr/>
          <p:nvPr/>
        </p:nvSpPr>
        <p:spPr>
          <a:xfrm>
            <a:off x="1254086" y="2594405"/>
            <a:ext cx="661013" cy="477111"/>
          </a:xfrm>
          <a:prstGeom prst="rect">
            <a:avLst/>
          </a:prstGeom>
          <a:solidFill>
            <a:schemeClr val="bg1">
              <a:alpha val="2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BF4352-E0F9-D9AC-0157-34E2325ECB33}"/>
              </a:ext>
            </a:extLst>
          </p:cNvPr>
          <p:cNvSpPr/>
          <p:nvPr/>
        </p:nvSpPr>
        <p:spPr>
          <a:xfrm>
            <a:off x="10034011" y="2607406"/>
            <a:ext cx="1133856" cy="272766"/>
          </a:xfrm>
          <a:prstGeom prst="rect">
            <a:avLst/>
          </a:prstGeom>
          <a:solidFill>
            <a:schemeClr val="bg1">
              <a:alpha val="2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7476AD-B258-EF44-22D0-9DD2F7B2FF69}"/>
              </a:ext>
            </a:extLst>
          </p:cNvPr>
          <p:cNvSpPr/>
          <p:nvPr/>
        </p:nvSpPr>
        <p:spPr>
          <a:xfrm>
            <a:off x="1332633" y="1805219"/>
            <a:ext cx="1105905" cy="320918"/>
          </a:xfrm>
          <a:prstGeom prst="rect">
            <a:avLst/>
          </a:prstGeom>
          <a:solidFill>
            <a:schemeClr val="bg1">
              <a:alpha val="2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65C3C7-C739-111B-0DC8-4A8BD025999F}"/>
              </a:ext>
            </a:extLst>
          </p:cNvPr>
          <p:cNvSpPr/>
          <p:nvPr/>
        </p:nvSpPr>
        <p:spPr>
          <a:xfrm>
            <a:off x="10034011" y="3337560"/>
            <a:ext cx="1133856" cy="272766"/>
          </a:xfrm>
          <a:prstGeom prst="rect">
            <a:avLst/>
          </a:prstGeom>
          <a:solidFill>
            <a:schemeClr val="bg1">
              <a:alpha val="2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C99466-4B5B-5872-8B01-CEA6FEA07F0D}"/>
              </a:ext>
            </a:extLst>
          </p:cNvPr>
          <p:cNvSpPr/>
          <p:nvPr/>
        </p:nvSpPr>
        <p:spPr>
          <a:xfrm>
            <a:off x="5055345" y="2253230"/>
            <a:ext cx="1105905" cy="477111"/>
          </a:xfrm>
          <a:prstGeom prst="rect">
            <a:avLst/>
          </a:prstGeom>
          <a:solidFill>
            <a:schemeClr val="bg1">
              <a:alpha val="2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5F08B7-8F8A-ECEA-5B6F-910325DC5EEE}"/>
              </a:ext>
            </a:extLst>
          </p:cNvPr>
          <p:cNvSpPr/>
          <p:nvPr/>
        </p:nvSpPr>
        <p:spPr>
          <a:xfrm>
            <a:off x="5219701" y="163564"/>
            <a:ext cx="1928410" cy="651683"/>
          </a:xfrm>
          <a:prstGeom prst="rect">
            <a:avLst/>
          </a:prstGeom>
          <a:solidFill>
            <a:schemeClr val="bg1">
              <a:alpha val="2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81BDF2-1462-F1E6-2462-5200B2DF31E1}"/>
              </a:ext>
            </a:extLst>
          </p:cNvPr>
          <p:cNvSpPr txBox="1"/>
          <p:nvPr/>
        </p:nvSpPr>
        <p:spPr>
          <a:xfrm>
            <a:off x="1000113" y="6150897"/>
            <a:ext cx="462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62503C"/>
                </a:solidFill>
              </a:rPr>
              <a:t>Note: White boxes indicate ongoing external sources of contamination that are included in the long-term equilibrium model.</a:t>
            </a:r>
          </a:p>
        </p:txBody>
      </p:sp>
    </p:spTree>
    <p:extLst>
      <p:ext uri="{BB962C8B-B14F-4D97-AF65-F5344CB8AC3E}">
        <p14:creationId xmlns:p14="http://schemas.microsoft.com/office/powerpoint/2010/main" val="59405939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Page">
  <a:themeElements>
    <a:clrScheme name="Battelle 2025">
      <a:dk1>
        <a:srgbClr val="0C5568"/>
      </a:dk1>
      <a:lt1>
        <a:sysClr val="window" lastClr="FFFFFF"/>
      </a:lt1>
      <a:dk2>
        <a:srgbClr val="00343D"/>
      </a:dk2>
      <a:lt2>
        <a:srgbClr val="FFFFFF"/>
      </a:lt2>
      <a:accent1>
        <a:srgbClr val="035568"/>
      </a:accent1>
      <a:accent2>
        <a:srgbClr val="589BBF"/>
      </a:accent2>
      <a:accent3>
        <a:srgbClr val="90B13E"/>
      </a:accent3>
      <a:accent4>
        <a:srgbClr val="3F7E76"/>
      </a:accent4>
      <a:accent5>
        <a:srgbClr val="6899A4"/>
      </a:accent5>
      <a:accent6>
        <a:srgbClr val="01343D"/>
      </a:accent6>
      <a:hlink>
        <a:srgbClr val="2C9AC5"/>
      </a:hlink>
      <a:folHlink>
        <a:srgbClr val="035568"/>
      </a:folHlink>
    </a:clrScheme>
    <a:fontScheme name="Battelle 2022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FINAL" id="{882FF867-4CB6-47EB-8903-66A27CE175CC}" vid="{E2D7911B-7E3F-436F-902B-AA9A20F5D88D}"/>
    </a:ext>
  </a:extLst>
</a:theme>
</file>

<file path=ppt/theme/theme2.xml><?xml version="1.0" encoding="utf-8"?>
<a:theme xmlns:a="http://schemas.openxmlformats.org/drawingml/2006/main" name="Project Background">
  <a:themeElements>
    <a:clrScheme name="Battelle 2025">
      <a:dk1>
        <a:srgbClr val="0C5568"/>
      </a:dk1>
      <a:lt1>
        <a:sysClr val="window" lastClr="FFFFFF"/>
      </a:lt1>
      <a:dk2>
        <a:srgbClr val="00343D"/>
      </a:dk2>
      <a:lt2>
        <a:srgbClr val="FFFFFF"/>
      </a:lt2>
      <a:accent1>
        <a:srgbClr val="035568"/>
      </a:accent1>
      <a:accent2>
        <a:srgbClr val="589BBF"/>
      </a:accent2>
      <a:accent3>
        <a:srgbClr val="90B13E"/>
      </a:accent3>
      <a:accent4>
        <a:srgbClr val="3F7E76"/>
      </a:accent4>
      <a:accent5>
        <a:srgbClr val="6899A4"/>
      </a:accent5>
      <a:accent6>
        <a:srgbClr val="01343D"/>
      </a:accent6>
      <a:hlink>
        <a:srgbClr val="2C9AC5"/>
      </a:hlink>
      <a:folHlink>
        <a:srgbClr val="035568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FINAL" id="{882FF867-4CB6-47EB-8903-66A27CE175CC}" vid="{E2D7911B-7E3F-436F-902B-AA9A20F5D88D}"/>
    </a:ext>
  </a:extLst>
</a:theme>
</file>

<file path=ppt/theme/theme3.xml><?xml version="1.0" encoding="utf-8"?>
<a:theme xmlns:a="http://schemas.openxmlformats.org/drawingml/2006/main" name="Challenge">
  <a:themeElements>
    <a:clrScheme name="Battelle 2025">
      <a:dk1>
        <a:srgbClr val="0C5568"/>
      </a:dk1>
      <a:lt1>
        <a:sysClr val="window" lastClr="FFFFFF"/>
      </a:lt1>
      <a:dk2>
        <a:srgbClr val="00343D"/>
      </a:dk2>
      <a:lt2>
        <a:srgbClr val="FFFFFF"/>
      </a:lt2>
      <a:accent1>
        <a:srgbClr val="035568"/>
      </a:accent1>
      <a:accent2>
        <a:srgbClr val="589BBF"/>
      </a:accent2>
      <a:accent3>
        <a:srgbClr val="90B13E"/>
      </a:accent3>
      <a:accent4>
        <a:srgbClr val="3F7E76"/>
      </a:accent4>
      <a:accent5>
        <a:srgbClr val="6899A4"/>
      </a:accent5>
      <a:accent6>
        <a:srgbClr val="01343D"/>
      </a:accent6>
      <a:hlink>
        <a:srgbClr val="2C9AC5"/>
      </a:hlink>
      <a:folHlink>
        <a:srgbClr val="035568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FINAL" id="{882FF867-4CB6-47EB-8903-66A27CE175CC}" vid="{E2D7911B-7E3F-436F-902B-AA9A20F5D88D}"/>
    </a:ext>
  </a:extLst>
</a:theme>
</file>

<file path=ppt/theme/theme4.xml><?xml version="1.0" encoding="utf-8"?>
<a:theme xmlns:a="http://schemas.openxmlformats.org/drawingml/2006/main" name="Methods &amp; Approach">
  <a:themeElements>
    <a:clrScheme name="Battelle 2025">
      <a:dk1>
        <a:srgbClr val="0C5568"/>
      </a:dk1>
      <a:lt1>
        <a:sysClr val="window" lastClr="FFFFFF"/>
      </a:lt1>
      <a:dk2>
        <a:srgbClr val="00343D"/>
      </a:dk2>
      <a:lt2>
        <a:srgbClr val="FFFFFF"/>
      </a:lt2>
      <a:accent1>
        <a:srgbClr val="035568"/>
      </a:accent1>
      <a:accent2>
        <a:srgbClr val="589BBF"/>
      </a:accent2>
      <a:accent3>
        <a:srgbClr val="90B13E"/>
      </a:accent3>
      <a:accent4>
        <a:srgbClr val="3F7E76"/>
      </a:accent4>
      <a:accent5>
        <a:srgbClr val="6899A4"/>
      </a:accent5>
      <a:accent6>
        <a:srgbClr val="01343D"/>
      </a:accent6>
      <a:hlink>
        <a:srgbClr val="2C9AC5"/>
      </a:hlink>
      <a:folHlink>
        <a:srgbClr val="035568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FINAL" id="{882FF867-4CB6-47EB-8903-66A27CE175CC}" vid="{E2D7911B-7E3F-436F-902B-AA9A20F5D88D}"/>
    </a:ext>
  </a:extLst>
</a:theme>
</file>

<file path=ppt/theme/theme5.xml><?xml version="1.0" encoding="utf-8"?>
<a:theme xmlns:a="http://schemas.openxmlformats.org/drawingml/2006/main" name="Conclusion">
  <a:themeElements>
    <a:clrScheme name="Battelle 2025">
      <a:dk1>
        <a:srgbClr val="0C5568"/>
      </a:dk1>
      <a:lt1>
        <a:sysClr val="window" lastClr="FFFFFF"/>
      </a:lt1>
      <a:dk2>
        <a:srgbClr val="00343D"/>
      </a:dk2>
      <a:lt2>
        <a:srgbClr val="FFFFFF"/>
      </a:lt2>
      <a:accent1>
        <a:srgbClr val="035568"/>
      </a:accent1>
      <a:accent2>
        <a:srgbClr val="589BBF"/>
      </a:accent2>
      <a:accent3>
        <a:srgbClr val="90B13E"/>
      </a:accent3>
      <a:accent4>
        <a:srgbClr val="3F7E76"/>
      </a:accent4>
      <a:accent5>
        <a:srgbClr val="6899A4"/>
      </a:accent5>
      <a:accent6>
        <a:srgbClr val="01343D"/>
      </a:accent6>
      <a:hlink>
        <a:srgbClr val="2C9AC5"/>
      </a:hlink>
      <a:folHlink>
        <a:srgbClr val="035568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FINAL" id="{882FF867-4CB6-47EB-8903-66A27CE175CC}" vid="{E2D7911B-7E3F-436F-902B-AA9A20F5D88D}"/>
    </a:ext>
  </a:extLst>
</a:theme>
</file>

<file path=ppt/theme/theme6.xml><?xml version="1.0" encoding="utf-8"?>
<a:theme xmlns:a="http://schemas.openxmlformats.org/drawingml/2006/main" name="Battelle 2023 Template">
  <a:themeElements>
    <a:clrScheme name="Battelle 2022">
      <a:dk1>
        <a:srgbClr val="005469"/>
      </a:dk1>
      <a:lt1>
        <a:sysClr val="window" lastClr="FFFFFF"/>
      </a:lt1>
      <a:dk2>
        <a:srgbClr val="678385"/>
      </a:dk2>
      <a:lt2>
        <a:srgbClr val="BEC8BE"/>
      </a:lt2>
      <a:accent1>
        <a:srgbClr val="F3CC54"/>
      </a:accent1>
      <a:accent2>
        <a:srgbClr val="D55E27"/>
      </a:accent2>
      <a:accent3>
        <a:srgbClr val="569BBE"/>
      </a:accent3>
      <a:accent4>
        <a:srgbClr val="3D7E76"/>
      </a:accent4>
      <a:accent5>
        <a:srgbClr val="90B13E"/>
      </a:accent5>
      <a:accent6>
        <a:srgbClr val="1C1C1C"/>
      </a:accent6>
      <a:hlink>
        <a:srgbClr val="1C1C1C"/>
      </a:hlink>
      <a:folHlink>
        <a:srgbClr val="569BBE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FINAL" id="{882FF867-4CB6-47EB-8903-66A27CE175CC}" vid="{E2D7911B-7E3F-436F-902B-AA9A20F5D88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ient_x0020_Type xmlns="a2698da2-da9c-47ea-a5b8-b239d344e65e" xsi:nil="true"/>
    <Data_x0020_Classification xmlns="a2698da2-da9c-47ea-a5b8-b239d344e65e" xsi:nil="true"/>
    <TaxCatchAll xmlns="05e77292-2eb1-4c19-8430-212c094da4de" xsi:nil="true"/>
    <lcf76f155ced4ddcb4097134ff3c332f xmlns="00c87f25-2316-4e8e-aa34-2c74b3876b8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044e4b3c-d4ec-4737-9b71-7c7f9b19e5bf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CD2CC9DC1DE4F8E2940ABC5354EF8" ma:contentTypeVersion="11" ma:contentTypeDescription="Create a new document." ma:contentTypeScope="" ma:versionID="642e617f596ce8dbd207408b8fa0a993">
  <xsd:schema xmlns:xsd="http://www.w3.org/2001/XMLSchema" xmlns:xs="http://www.w3.org/2001/XMLSchema" xmlns:p="http://schemas.microsoft.com/office/2006/metadata/properties" xmlns:ns2="a2698da2-da9c-47ea-a5b8-b239d344e65e" xmlns:ns3="00c87f25-2316-4e8e-aa34-2c74b3876b84" xmlns:ns4="05e77292-2eb1-4c19-8430-212c094da4de" targetNamespace="http://schemas.microsoft.com/office/2006/metadata/properties" ma:root="true" ma:fieldsID="a742ebb869ba3d04f62f67b4ea690775" ns2:_="" ns3:_="" ns4:_="">
    <xsd:import namespace="a2698da2-da9c-47ea-a5b8-b239d344e65e"/>
    <xsd:import namespace="00c87f25-2316-4e8e-aa34-2c74b3876b84"/>
    <xsd:import namespace="05e77292-2eb1-4c19-8430-212c094da4de"/>
    <xsd:element name="properties">
      <xsd:complexType>
        <xsd:sequence>
          <xsd:element name="documentManagement">
            <xsd:complexType>
              <xsd:all>
                <xsd:element ref="ns2:Data_x0020_Classification" minOccurs="0"/>
                <xsd:element ref="ns2:Client_x0020_Type" minOccurs="0"/>
                <xsd:element ref="ns3:MediaServiceSearchProperties" minOccurs="0"/>
                <xsd:element ref="ns3:MediaServiceObjectDetectorVersion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698da2-da9c-47ea-a5b8-b239d344e65e" elementFormDefault="qualified">
    <xsd:import namespace="http://schemas.microsoft.com/office/2006/documentManagement/types"/>
    <xsd:import namespace="http://schemas.microsoft.com/office/infopath/2007/PartnerControls"/>
    <xsd:element name="Data_x0020_Classification" ma:index="8" nillable="true" ma:displayName="Data Classification" ma:description="To be populated by Anchor QEA staff" ma:format="Dropdown" ma:internalName="Data_x0020_Classification">
      <xsd:simpleType>
        <xsd:restriction base="dms:Choice">
          <xsd:enumeration value="Internal"/>
          <xsd:enumeration value="Public"/>
          <xsd:enumeration value="Confidential"/>
          <xsd:enumeration value="CUI"/>
        </xsd:restriction>
      </xsd:simpleType>
    </xsd:element>
    <xsd:element name="Client_x0020_Type" ma:index="9" nillable="true" ma:displayName="Client Type" ma:description="To be populated by Anchor QEA staff" ma:format="Dropdown" ma:internalName="Client_x0020_Type">
      <xsd:simpleType>
        <xsd:restriction base="dms:Choice">
          <xsd:enumeration value="Internal"/>
          <xsd:enumeration value="Business/NGO"/>
          <xsd:enumeration value="Tribe"/>
          <xsd:enumeration value="Local Government"/>
          <xsd:enumeration value="State Government"/>
          <xsd:enumeration value="Federal Government"/>
          <xsd:enumeration value="Canadian Governmen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87f25-2316-4e8e-aa34-2c74b3876b84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44e4b3c-d4ec-4737-9b71-7c7f9b19e5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77292-2eb1-4c19-8430-212c094da4de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0bc20e7-6ca0-481e-afc5-3ba291a3d056}" ma:internalName="TaxCatchAll" ma:showField="CatchAllData" ma:web="05e77292-2eb1-4c19-8430-212c094da4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F12B0E-A422-4D0B-BE22-D8FD1F5FFB9F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0c87f25-2316-4e8e-aa34-2c74b3876b84"/>
    <ds:schemaRef ds:uri="http://purl.org/dc/dcmitype/"/>
    <ds:schemaRef ds:uri="http://schemas.microsoft.com/office/2006/metadata/properties"/>
    <ds:schemaRef ds:uri="http://schemas.microsoft.com/office/infopath/2007/PartnerControls"/>
    <ds:schemaRef ds:uri="a2698da2-da9c-47ea-a5b8-b239d344e65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D5CD68F-E9F3-45F5-A47C-D231E37FC8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1B04B4-ACF9-418E-9070-C5142DED8997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5579D4AB-53F6-4F91-97F6-79AF87F68F9B}"/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845</Words>
  <Application>Microsoft Office PowerPoint</Application>
  <PresentationFormat>Widescreen</PresentationFormat>
  <Paragraphs>70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Arial</vt:lpstr>
      <vt:lpstr>Myriad Pro</vt:lpstr>
      <vt:lpstr>Segoe UI</vt:lpstr>
      <vt:lpstr>Segoe UI Light</vt:lpstr>
      <vt:lpstr>Title Page</vt:lpstr>
      <vt:lpstr>Project Background</vt:lpstr>
      <vt:lpstr>Challenge</vt:lpstr>
      <vt:lpstr>Methods &amp; Approach</vt:lpstr>
      <vt:lpstr>Conclusion</vt:lpstr>
      <vt:lpstr>Battelle 2023 Template</vt:lpstr>
      <vt:lpstr>Implementing an Interim Early Action with Adaptive Management in a Portion of the Newtown Creek Superfund 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Meeting Creek-wide Exposure RAO</vt:lpstr>
      <vt:lpstr>Remedy Performance vs. Background</vt:lpstr>
      <vt:lpstr>PowerPoint Presentation</vt:lpstr>
      <vt:lpstr>USEPA’s Adaptive Management Framework</vt:lpstr>
      <vt:lpstr>PowerPoint Presentation</vt:lpstr>
      <vt:lpstr>Estimated LTE Concentrations: Total PAH (34)</vt:lpstr>
      <vt:lpstr>Estimated LTE Concentrations: Total PCBs</vt:lpstr>
      <vt:lpstr>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Meeting</dc:title>
  <dc:creator>Ally Chopic</dc:creator>
  <cp:lastModifiedBy>Colleen Burner</cp:lastModifiedBy>
  <cp:revision>24</cp:revision>
  <cp:lastPrinted>2025-01-16T16:55:39Z</cp:lastPrinted>
  <dcterms:created xsi:type="dcterms:W3CDTF">2020-09-18T19:27:01Z</dcterms:created>
  <dcterms:modified xsi:type="dcterms:W3CDTF">2025-01-17T22:14:42Z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0x010100B0BCD2CC9DC1DE4F8E2940ABC5354EF8</vt:lpwstr>
  </property>
</Properties>
</file>